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7" r:id="rId5"/>
    <p:sldId id="259" r:id="rId6"/>
    <p:sldId id="261" r:id="rId7"/>
    <p:sldId id="262" r:id="rId8"/>
    <p:sldId id="263" r:id="rId9"/>
    <p:sldId id="264" r:id="rId10"/>
    <p:sldId id="266" r:id="rId11"/>
    <p:sldId id="274" r:id="rId12"/>
    <p:sldId id="265" r:id="rId13"/>
    <p:sldId id="268"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5" r:id="rId34"/>
    <p:sldId id="294" r:id="rId35"/>
    <p:sldId id="267" r:id="rId36"/>
    <p:sldId id="269" r:id="rId37"/>
    <p:sldId id="270" r:id="rId38"/>
    <p:sldId id="273" r:id="rId39"/>
    <p:sldId id="27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466120-9CD2-44C5-954B-995987CE2EA3}" type="datetimeFigureOut">
              <a:rPr lang="en-US" smtClean="0"/>
              <a:pPr/>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027B1-CC95-47C9-9CE8-C8933ADBCB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466120-9CD2-44C5-954B-995987CE2EA3}" type="datetimeFigureOut">
              <a:rPr lang="en-US" smtClean="0"/>
              <a:pPr/>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027B1-CC95-47C9-9CE8-C8933ADBCB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466120-9CD2-44C5-954B-995987CE2EA3}" type="datetimeFigureOut">
              <a:rPr lang="en-US" smtClean="0"/>
              <a:pPr/>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027B1-CC95-47C9-9CE8-C8933ADBCB5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73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68291CF-331F-4421-9648-53BCDD8434F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466120-9CD2-44C5-954B-995987CE2EA3}" type="datetimeFigureOut">
              <a:rPr lang="en-US" smtClean="0"/>
              <a:pPr/>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027B1-CC95-47C9-9CE8-C8933ADBCB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466120-9CD2-44C5-954B-995987CE2EA3}" type="datetimeFigureOut">
              <a:rPr lang="en-US" smtClean="0"/>
              <a:pPr/>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027B1-CC95-47C9-9CE8-C8933ADBCB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466120-9CD2-44C5-954B-995987CE2EA3}" type="datetimeFigureOut">
              <a:rPr lang="en-US" smtClean="0"/>
              <a:pPr/>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027B1-CC95-47C9-9CE8-C8933ADBCB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466120-9CD2-44C5-954B-995987CE2EA3}" type="datetimeFigureOut">
              <a:rPr lang="en-US" smtClean="0"/>
              <a:pPr/>
              <a:t>2/19/2016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C027B1-CC95-47C9-9CE8-C8933ADBCB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466120-9CD2-44C5-954B-995987CE2EA3}" type="datetimeFigureOut">
              <a:rPr lang="en-US" smtClean="0"/>
              <a:pPr/>
              <a:t>2/19/2016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C027B1-CC95-47C9-9CE8-C8933ADBCB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66120-9CD2-44C5-954B-995987CE2EA3}" type="datetimeFigureOut">
              <a:rPr lang="en-US" smtClean="0"/>
              <a:pPr/>
              <a:t>2/19/2016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C027B1-CC95-47C9-9CE8-C8933ADBCB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466120-9CD2-44C5-954B-995987CE2EA3}" type="datetimeFigureOut">
              <a:rPr lang="en-US" smtClean="0"/>
              <a:pPr/>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027B1-CC95-47C9-9CE8-C8933ADBCB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466120-9CD2-44C5-954B-995987CE2EA3}" type="datetimeFigureOut">
              <a:rPr lang="en-US" smtClean="0"/>
              <a:pPr/>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027B1-CC95-47C9-9CE8-C8933ADBCB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66120-9CD2-44C5-954B-995987CE2EA3}" type="datetimeFigureOut">
              <a:rPr lang="en-US" smtClean="0"/>
              <a:pPr/>
              <a:t>2/19/2016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027B1-CC95-47C9-9CE8-C8933ADBCB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5.xml"/><Relationship Id="rId7" Type="http://schemas.openxmlformats.org/officeDocument/2006/relationships/slide" Target="slide6.xml"/><Relationship Id="rId2"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slide" Target="slide9.xml"/><Relationship Id="rId5" Type="http://schemas.openxmlformats.org/officeDocument/2006/relationships/slide" Target="slide2.xml"/><Relationship Id="rId10" Type="http://schemas.openxmlformats.org/officeDocument/2006/relationships/slide" Target="slide3.xml"/><Relationship Id="rId4" Type="http://schemas.openxmlformats.org/officeDocument/2006/relationships/slide" Target="slide7.xml"/><Relationship Id="rId9" Type="http://schemas.openxmlformats.org/officeDocument/2006/relationships/slide" Target="slide8.xml"/></Relationships>
</file>

<file path=ppt/slides/_rels/slide15.xml.rels><?xml version="1.0" encoding="UTF-8" standalone="yes"?>
<Relationships xmlns="http://schemas.openxmlformats.org/package/2006/relationships"><Relationship Id="rId8" Type="http://schemas.openxmlformats.org/officeDocument/2006/relationships/hyperlink" Target="http://en.wikipedia.org/wiki/Entente_Powers" TargetMode="External"/><Relationship Id="rId3" Type="http://schemas.openxmlformats.org/officeDocument/2006/relationships/hyperlink" Target="http://en.wikipedia.org/wiki/Scott_Westerfeld" TargetMode="External"/><Relationship Id="rId7" Type="http://schemas.openxmlformats.org/officeDocument/2006/relationships/hyperlink" Target="http://en.wikipedia.org/wiki/Central_Powers" TargetMode="External"/><Relationship Id="rId12" Type="http://schemas.openxmlformats.org/officeDocument/2006/relationships/hyperlink" Target="http://scottwesterfeld.com/blog/2009/10/leviathan-art-the-grand-map/" TargetMode="External"/><Relationship Id="rId2" Type="http://schemas.openxmlformats.org/officeDocument/2006/relationships/hyperlink" Target="http://en.wikipedia.org/wiki/Steampunk" TargetMode="External"/><Relationship Id="rId1" Type="http://schemas.openxmlformats.org/officeDocument/2006/relationships/slideLayout" Target="../slideLayouts/slideLayout2.xml"/><Relationship Id="rId6" Type="http://schemas.openxmlformats.org/officeDocument/2006/relationships/hyperlink" Target="http://en.wikipedia.org/wiki/World_War_I" TargetMode="External"/><Relationship Id="rId11" Type="http://schemas.openxmlformats.org/officeDocument/2006/relationships/hyperlink" Target="http://en.wikipedia.org/wiki/Goliath_(Westerfeld_novel)" TargetMode="External"/><Relationship Id="rId5" Type="http://schemas.openxmlformats.org/officeDocument/2006/relationships/hyperlink" Target="http://en.wikipedia.org/wiki/Alternate_history" TargetMode="External"/><Relationship Id="rId10" Type="http://schemas.openxmlformats.org/officeDocument/2006/relationships/hyperlink" Target="http://en.wikipedia.org/wiki/Behemoth_(Westerfeld_novel)" TargetMode="External"/><Relationship Id="rId4" Type="http://schemas.openxmlformats.org/officeDocument/2006/relationships/hyperlink" Target="http://en.wikipedia.org/wiki/Young_adult_fiction" TargetMode="External"/><Relationship Id="rId9" Type="http://schemas.openxmlformats.org/officeDocument/2006/relationships/hyperlink" Target="http://en.wikipedia.org/wiki/Archduke_Franz_Ferdinan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3.wav"/><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6.wav"/><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0" y="304800"/>
            <a:ext cx="6172200" cy="1470025"/>
          </a:xfrm>
        </p:spPr>
        <p:txBody>
          <a:bodyPr/>
          <a:lstStyle/>
          <a:p>
            <a:r>
              <a:rPr lang="en-US" dirty="0" smtClean="0"/>
              <a:t>Emerging Role in World Affairs</a:t>
            </a:r>
            <a:endParaRPr lang="en-US" dirty="0"/>
          </a:p>
        </p:txBody>
      </p:sp>
      <p:sp>
        <p:nvSpPr>
          <p:cNvPr id="3" name="Subtitle 2"/>
          <p:cNvSpPr>
            <a:spLocks noGrp="1"/>
          </p:cNvSpPr>
          <p:nvPr>
            <p:ph type="subTitle" idx="1"/>
          </p:nvPr>
        </p:nvSpPr>
        <p:spPr/>
        <p:txBody>
          <a:bodyPr/>
          <a:lstStyle/>
          <a:p>
            <a:r>
              <a:rPr lang="en-US" dirty="0" smtClean="0"/>
              <a:t>VUS.9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219200"/>
          </a:xfrm>
        </p:spPr>
        <p:txBody>
          <a:bodyPr/>
          <a:lstStyle/>
          <a:p>
            <a:pPr eaLnBrk="1" hangingPunct="1"/>
            <a:r>
              <a:rPr lang="en-US" sz="4800" smtClean="0">
                <a:solidFill>
                  <a:srgbClr val="FF3300"/>
                </a:solidFill>
              </a:rPr>
              <a:t>World War I / The Great War</a:t>
            </a:r>
          </a:p>
        </p:txBody>
      </p:sp>
      <p:sp>
        <p:nvSpPr>
          <p:cNvPr id="15363" name="Rectangle 3"/>
          <p:cNvSpPr>
            <a:spLocks noGrp="1" noChangeArrowheads="1"/>
          </p:cNvSpPr>
          <p:nvPr>
            <p:ph type="body" idx="1"/>
          </p:nvPr>
        </p:nvSpPr>
        <p:spPr/>
        <p:txBody>
          <a:bodyPr>
            <a:normAutofit fontScale="85000" lnSpcReduction="20000"/>
          </a:bodyPr>
          <a:lstStyle/>
          <a:p>
            <a:pPr marL="609600" indent="-609600" algn="ctr" eaLnBrk="1" hangingPunct="1">
              <a:buFontTx/>
              <a:buNone/>
            </a:pPr>
            <a:r>
              <a:rPr lang="en-US" sz="4800" dirty="0" smtClean="0"/>
              <a:t>Causes of the Great War</a:t>
            </a:r>
          </a:p>
          <a:p>
            <a:pPr marL="609600" indent="-609600">
              <a:buFontTx/>
              <a:buAutoNum type="arabicPeriod"/>
            </a:pPr>
            <a:r>
              <a:rPr lang="en-US" sz="3900" b="1" dirty="0" smtClean="0"/>
              <a:t>Nationalism</a:t>
            </a:r>
            <a:r>
              <a:rPr lang="en-US" altLang="en-US" sz="3900" dirty="0" smtClean="0"/>
              <a:t> </a:t>
            </a:r>
            <a:r>
              <a:rPr lang="en-US" altLang="en-US" sz="4800" dirty="0" smtClean="0"/>
              <a:t>(</a:t>
            </a:r>
            <a:r>
              <a:rPr lang="en-US" altLang="en-US" sz="2600" dirty="0" smtClean="0"/>
              <a:t>a belief in the superiority of one’s country</a:t>
            </a:r>
            <a:r>
              <a:rPr lang="en-US" altLang="en-US" sz="4800" dirty="0" smtClean="0"/>
              <a:t>)</a:t>
            </a:r>
            <a:endParaRPr lang="en-US" sz="4800" dirty="0" smtClean="0"/>
          </a:p>
          <a:p>
            <a:pPr marL="609600" indent="-609600">
              <a:buFontTx/>
              <a:buAutoNum type="arabicPeriod"/>
            </a:pPr>
            <a:r>
              <a:rPr lang="en-US" sz="3900" b="1" dirty="0" smtClean="0"/>
              <a:t>Arms race </a:t>
            </a:r>
            <a:r>
              <a:rPr lang="en-US" sz="4800" dirty="0" smtClean="0"/>
              <a:t>(</a:t>
            </a:r>
            <a:r>
              <a:rPr lang="en-US" sz="3500" dirty="0" smtClean="0"/>
              <a:t>militarism</a:t>
            </a:r>
            <a:r>
              <a:rPr lang="en-US" sz="4800" dirty="0" smtClean="0"/>
              <a:t>)</a:t>
            </a:r>
            <a:r>
              <a:rPr lang="en-US" altLang="en-US" sz="4800" dirty="0" smtClean="0"/>
              <a:t> </a:t>
            </a:r>
            <a:r>
              <a:rPr lang="en-US" altLang="en-US" sz="2800" dirty="0" smtClean="0"/>
              <a:t>(when a country makes it’s military a priority). </a:t>
            </a:r>
            <a:endParaRPr lang="en-US" sz="2800" dirty="0" smtClean="0"/>
          </a:p>
          <a:p>
            <a:pPr marL="609600" indent="-609600">
              <a:buFontTx/>
              <a:buAutoNum type="arabicPeriod"/>
            </a:pPr>
            <a:r>
              <a:rPr lang="en-US" sz="3900" b="1" u="sng" dirty="0" smtClean="0"/>
              <a:t>Imperialism</a:t>
            </a:r>
            <a:r>
              <a:rPr lang="en-US" altLang="en-US" sz="4000" dirty="0" smtClean="0"/>
              <a:t> </a:t>
            </a:r>
            <a:r>
              <a:rPr lang="en-US" altLang="en-US" sz="3300" dirty="0" smtClean="0"/>
              <a:t>caused Europeans to  compete with each other for overseas territories like China, Africa and Asia.  They already </a:t>
            </a:r>
            <a:r>
              <a:rPr lang="en-US" altLang="en-US" sz="3300" dirty="0" smtClean="0">
                <a:cs typeface="Times New Roman" pitchFamily="18" charset="0"/>
              </a:rPr>
              <a:t>despised</a:t>
            </a:r>
            <a:r>
              <a:rPr lang="en-US" altLang="en-US" sz="3300" dirty="0" smtClean="0"/>
              <a:t> each other!</a:t>
            </a:r>
            <a:endParaRPr lang="en-US" sz="3300" dirty="0" smtClean="0"/>
          </a:p>
          <a:p>
            <a:pPr marL="609600" indent="-609600">
              <a:buFontTx/>
              <a:buAutoNum type="arabicPeriod"/>
            </a:pPr>
            <a:r>
              <a:rPr lang="en-US" sz="3600" b="1" dirty="0" smtClean="0"/>
              <a:t>Entangling Alliances</a:t>
            </a:r>
            <a:r>
              <a:rPr lang="en-US" altLang="en-US" sz="3600" dirty="0" smtClean="0"/>
              <a:t> (</a:t>
            </a:r>
            <a:r>
              <a:rPr lang="en-US" altLang="en-US" sz="3300" dirty="0" smtClean="0"/>
              <a:t>agreement to support another country in a time of war).</a:t>
            </a:r>
            <a:endParaRPr lang="en-US" sz="33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 name="Picture 5" descr="EF6C3354-04CC-5F3C-85DCAEC6BF0395CA"/>
          <p:cNvPicPr>
            <a:picLocks noChangeAspect="1" noChangeArrowheads="1"/>
          </p:cNvPicPr>
          <p:nvPr/>
        </p:nvPicPr>
        <p:blipFill>
          <a:blip r:embed="rId2" cstate="print"/>
          <a:srcRect/>
          <a:stretch>
            <a:fillRect/>
          </a:stretch>
        </p:blipFill>
        <p:spPr bwMode="auto">
          <a:xfrm>
            <a:off x="6248400" y="2819400"/>
            <a:ext cx="2743200" cy="1657677"/>
          </a:xfrm>
          <a:prstGeom prst="rect">
            <a:avLst/>
          </a:prstGeom>
          <a:noFill/>
        </p:spPr>
      </p:pic>
      <p:pic>
        <p:nvPicPr>
          <p:cNvPr id="5" name="Picture 8" descr="EF6EC4FC-A113-D285-CF52CBE8CD41C44C"/>
          <p:cNvPicPr>
            <a:picLocks noChangeAspect="1" noChangeArrowheads="1"/>
          </p:cNvPicPr>
          <p:nvPr/>
        </p:nvPicPr>
        <p:blipFill>
          <a:blip r:embed="rId3" cstate="print"/>
          <a:srcRect/>
          <a:stretch>
            <a:fillRect/>
          </a:stretch>
        </p:blipFill>
        <p:spPr bwMode="auto">
          <a:xfrm>
            <a:off x="304800" y="304800"/>
            <a:ext cx="3784600" cy="3114675"/>
          </a:xfrm>
          <a:prstGeom prst="rect">
            <a:avLst/>
          </a:prstGeom>
          <a:noFill/>
        </p:spPr>
      </p:pic>
      <p:sp>
        <p:nvSpPr>
          <p:cNvPr id="4" name="Text Box 6"/>
          <p:cNvSpPr txBox="1">
            <a:spLocks noChangeArrowheads="1"/>
          </p:cNvSpPr>
          <p:nvPr/>
        </p:nvSpPr>
        <p:spPr bwMode="auto">
          <a:xfrm>
            <a:off x="3962400" y="838200"/>
            <a:ext cx="4953000" cy="2308324"/>
          </a:xfrm>
          <a:prstGeom prst="rect">
            <a:avLst/>
          </a:prstGeom>
          <a:noFill/>
          <a:ln w="9525">
            <a:noFill/>
            <a:miter lim="800000"/>
            <a:headEnd/>
            <a:tailEnd/>
          </a:ln>
          <a:effectLst/>
        </p:spPr>
        <p:txBody>
          <a:bodyPr wrap="square">
            <a:spAutoFit/>
          </a:bodyPr>
          <a:lstStyle/>
          <a:p>
            <a:pPr>
              <a:lnSpc>
                <a:spcPct val="80000"/>
              </a:lnSpc>
              <a:spcBef>
                <a:spcPct val="20000"/>
              </a:spcBef>
            </a:pPr>
            <a:r>
              <a:rPr lang="en-US" sz="2000" dirty="0" smtClean="0"/>
              <a:t>In February of 1917, </a:t>
            </a:r>
            <a:r>
              <a:rPr lang="en-US" sz="2000" dirty="0"/>
              <a:t>the British revealed the contents of the "</a:t>
            </a:r>
            <a:r>
              <a:rPr lang="en-US" sz="2000" b="1" dirty="0"/>
              <a:t>Zimmermann Telegraph</a:t>
            </a:r>
            <a:r>
              <a:rPr lang="en-US" sz="2000" dirty="0"/>
              <a:t>," proposing a German-Mexican alliance under which Mexico would recover all the territory it had lost to the U.S. in the 1840s. Wilson began arming merchant ships, and on April 2, 1917, Wilson appeared before the Congress asking for a declaration of war against Germany.</a:t>
            </a:r>
          </a:p>
        </p:txBody>
      </p:sp>
      <p:sp>
        <p:nvSpPr>
          <p:cNvPr id="8" name="Rectangle 3"/>
          <p:cNvSpPr txBox="1">
            <a:spLocks noChangeArrowheads="1"/>
          </p:cNvSpPr>
          <p:nvPr/>
        </p:nvSpPr>
        <p:spPr>
          <a:xfrm>
            <a:off x="152400" y="4038600"/>
            <a:ext cx="6934200" cy="2667000"/>
          </a:xfrm>
          <a:prstGeom prst="rect">
            <a:avLst/>
          </a:prstGeom>
          <a:solidFill>
            <a:schemeClr val="accent4">
              <a:lumMod val="20000"/>
              <a:lumOff val="80000"/>
            </a:schemeClr>
          </a:solidFill>
        </p:spPr>
        <p:txBody>
          <a:bodyPr vert="horz" lIns="91440" tIns="45720" rIns="91440" bIns="45720" rtlCol="0">
            <a:normAutofit lnSpcReduction="10000"/>
          </a:bodyPr>
          <a:lstStyle/>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American neutrality was put to the test in May 1915, when the German submarine U-20 sank the British luxury liner </a:t>
            </a:r>
            <a:r>
              <a:rPr kumimoji="0" lang="en-US" sz="2200" b="1" i="1" u="sng" strike="noStrike" kern="1200" cap="none" spc="0" normalizeH="0" baseline="0" noProof="0" dirty="0" smtClean="0">
                <a:ln>
                  <a:noFill/>
                </a:ln>
                <a:solidFill>
                  <a:schemeClr val="tx1"/>
                </a:solidFill>
                <a:effectLst/>
                <a:uLnTx/>
                <a:uFillTx/>
                <a:latin typeface="+mn-lt"/>
                <a:ea typeface="+mn-ea"/>
                <a:cs typeface="+mn-cs"/>
              </a:rPr>
              <a:t>Lusitania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which was carrying 1200 passengers and a cargo of ammunition for British rifles. The German embassy had warned Americans that Allied vessels in the war zone were fair targets, but 128 Americans had ignored the warning and met their deaths. Wilson accused the Germans of brutality, demanded that they stop submarine warfare, and refused to ban American passengers from sailing on Allied vessels.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57200" y="457200"/>
            <a:ext cx="8153400" cy="1676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For </a:t>
            </a:r>
            <a:r>
              <a:rPr kumimoji="0" lang="en-US" sz="2000" b="1" i="1" u="sng" strike="noStrike" cap="none" normalizeH="0" baseline="0" dirty="0" smtClean="0">
                <a:ln>
                  <a:noFill/>
                </a:ln>
                <a:solidFill>
                  <a:srgbClr val="FF0000"/>
                </a:solidFill>
                <a:effectLst/>
                <a:latin typeface="Calibri" pitchFamily="34" charset="0"/>
              </a:rPr>
              <a:t>3</a:t>
            </a:r>
            <a:r>
              <a:rPr kumimoji="0" lang="en-US" sz="2000" b="0" i="0" u="none" strike="noStrike" cap="none" normalizeH="0" baseline="0" dirty="0" smtClean="0">
                <a:ln>
                  <a:noFill/>
                </a:ln>
                <a:solidFill>
                  <a:schemeClr val="tx1"/>
                </a:solidFill>
                <a:effectLst/>
                <a:latin typeface="Calibri" pitchFamily="34" charset="0"/>
              </a:rPr>
              <a:t> years, America remained </a:t>
            </a:r>
            <a:r>
              <a:rPr kumimoji="0" lang="en-US" sz="2000" b="1" i="1" u="sng" strike="noStrike" cap="none" normalizeH="0" baseline="0" dirty="0" smtClean="0">
                <a:ln>
                  <a:noFill/>
                </a:ln>
                <a:solidFill>
                  <a:srgbClr val="FF0000"/>
                </a:solidFill>
                <a:effectLst/>
                <a:latin typeface="Calibri" pitchFamily="34" charset="0"/>
              </a:rPr>
              <a:t>neutral</a:t>
            </a:r>
            <a:r>
              <a:rPr kumimoji="0" lang="en-US" sz="2000" b="0" i="0" u="none" strike="noStrike" cap="none" normalizeH="0" baseline="0" dirty="0" smtClean="0">
                <a:ln>
                  <a:noFill/>
                </a:ln>
                <a:solidFill>
                  <a:schemeClr val="tx1"/>
                </a:solidFill>
                <a:effectLst/>
                <a:latin typeface="Calibri" pitchFamily="34" charset="0"/>
              </a:rPr>
              <a:t> European war. The decision to enter the war was due to continuing</a:t>
            </a:r>
            <a:r>
              <a:rPr kumimoji="0" lang="en-US" sz="2000" b="0" i="0" u="none" strike="noStrike" cap="none" normalizeH="0" dirty="0" smtClean="0">
                <a:ln>
                  <a:noFill/>
                </a:ln>
                <a:solidFill>
                  <a:schemeClr val="tx1"/>
                </a:solidFill>
                <a:effectLst/>
                <a:latin typeface="Calibri" pitchFamily="34" charset="0"/>
              </a:rPr>
              <a:t> </a:t>
            </a:r>
            <a:r>
              <a:rPr kumimoji="0" lang="en-US" sz="2000" b="1" i="1" u="sng" strike="noStrike" cap="none" normalizeH="0" baseline="0" dirty="0" smtClean="0">
                <a:ln>
                  <a:noFill/>
                </a:ln>
                <a:solidFill>
                  <a:srgbClr val="FF0000"/>
                </a:solidFill>
                <a:effectLst/>
                <a:latin typeface="Calibri" pitchFamily="34" charset="0"/>
              </a:rPr>
              <a:t>German submarine warfare   </a:t>
            </a:r>
            <a:r>
              <a:rPr kumimoji="0" lang="en-US" sz="2000" b="0" i="0" u="none" strike="noStrike" cap="none" normalizeH="0" baseline="0" dirty="0" smtClean="0">
                <a:ln>
                  <a:noFill/>
                </a:ln>
                <a:solidFill>
                  <a:schemeClr val="tx1"/>
                </a:solidFill>
                <a:effectLst/>
                <a:latin typeface="Calibri" pitchFamily="34" charset="0"/>
              </a:rPr>
              <a:t>(violating freedom of the seas) and </a:t>
            </a:r>
            <a:r>
              <a:rPr kumimoji="0" lang="en-US" sz="2000" b="1" i="1" u="sng" strike="noStrike" cap="none" normalizeH="0" baseline="0" dirty="0" smtClean="0">
                <a:ln>
                  <a:noFill/>
                </a:ln>
                <a:solidFill>
                  <a:srgbClr val="FF0000"/>
                </a:solidFill>
                <a:effectLst/>
                <a:latin typeface="Calibri" pitchFamily="34" charset="0"/>
              </a:rPr>
              <a:t>American ties to Great Britain</a:t>
            </a:r>
            <a:r>
              <a:rPr kumimoji="0" lang="en-US" sz="2000" b="0" i="0" u="none" strike="noStrike" cap="none" normalizeH="0" baseline="0" dirty="0" smtClean="0">
                <a:ln>
                  <a:noFill/>
                </a:ln>
                <a:solidFill>
                  <a:schemeClr val="tx1"/>
                </a:solidFill>
                <a:effectLst/>
                <a:latin typeface="Calibri" pitchFamily="34" charset="0"/>
              </a:rPr>
              <a:t>.</a:t>
            </a: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On April 2, 1917, President </a:t>
            </a:r>
            <a:r>
              <a:rPr kumimoji="0" lang="en-US" sz="2000" b="1" i="0" u="none" strike="noStrike" cap="none" normalizeH="0" baseline="0" dirty="0" smtClean="0">
                <a:ln>
                  <a:noFill/>
                </a:ln>
                <a:solidFill>
                  <a:schemeClr val="tx1"/>
                </a:solidFill>
                <a:effectLst/>
                <a:latin typeface="Calibri" pitchFamily="34" charset="0"/>
              </a:rPr>
              <a:t>Wilson </a:t>
            </a:r>
            <a:r>
              <a:rPr kumimoji="0" lang="en-US" sz="2000" b="0" i="0" u="none" strike="noStrike" cap="none" normalizeH="0" baseline="0" dirty="0" smtClean="0">
                <a:ln>
                  <a:noFill/>
                </a:ln>
                <a:solidFill>
                  <a:schemeClr val="tx1"/>
                </a:solidFill>
                <a:effectLst/>
                <a:latin typeface="Calibri" pitchFamily="34" charset="0"/>
              </a:rPr>
              <a:t>asked Congress to declare war.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5" name="Picture 2" descr="http://www.collectinghistory.net/WWI%20U-boat.jpg"/>
          <p:cNvPicPr>
            <a:picLocks noChangeAspect="1" noChangeArrowheads="1"/>
          </p:cNvPicPr>
          <p:nvPr/>
        </p:nvPicPr>
        <p:blipFill>
          <a:blip r:embed="rId2" cstate="print"/>
          <a:srcRect/>
          <a:stretch>
            <a:fillRect/>
          </a:stretch>
        </p:blipFill>
        <p:spPr bwMode="auto">
          <a:xfrm>
            <a:off x="1371600" y="2362200"/>
            <a:ext cx="6344416" cy="394411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body" sz="half" idx="1"/>
          </p:nvPr>
        </p:nvSpPr>
        <p:spPr>
          <a:xfrm>
            <a:off x="381000" y="990600"/>
            <a:ext cx="4114800" cy="5211763"/>
          </a:xfrm>
        </p:spPr>
        <p:txBody>
          <a:bodyPr/>
          <a:lstStyle/>
          <a:p>
            <a:pPr eaLnBrk="1" hangingPunct="1">
              <a:buFontTx/>
              <a:buNone/>
            </a:pPr>
            <a:r>
              <a:rPr lang="en-US" sz="4400" smtClean="0">
                <a:solidFill>
                  <a:schemeClr val="accent2"/>
                </a:solidFill>
              </a:rPr>
              <a:t>Allied Powers</a:t>
            </a:r>
          </a:p>
          <a:p>
            <a:pPr eaLnBrk="1" hangingPunct="1"/>
            <a:r>
              <a:rPr lang="en-US" sz="4400" smtClean="0"/>
              <a:t>Great Britain</a:t>
            </a:r>
          </a:p>
          <a:p>
            <a:pPr eaLnBrk="1" hangingPunct="1"/>
            <a:r>
              <a:rPr lang="en-US" sz="4400" smtClean="0"/>
              <a:t>France</a:t>
            </a:r>
          </a:p>
          <a:p>
            <a:pPr eaLnBrk="1" hangingPunct="1"/>
            <a:r>
              <a:rPr lang="en-US" sz="4400" smtClean="0"/>
              <a:t>Russia</a:t>
            </a:r>
          </a:p>
          <a:p>
            <a:pPr eaLnBrk="1" hangingPunct="1"/>
            <a:r>
              <a:rPr lang="en-US" sz="4400" smtClean="0"/>
              <a:t>Serbia</a:t>
            </a:r>
          </a:p>
          <a:p>
            <a:pPr eaLnBrk="1" hangingPunct="1"/>
            <a:r>
              <a:rPr lang="en-US" sz="4400" smtClean="0"/>
              <a:t>Italy</a:t>
            </a:r>
          </a:p>
        </p:txBody>
      </p:sp>
      <p:sp>
        <p:nvSpPr>
          <p:cNvPr id="22531" name="Rectangle 6"/>
          <p:cNvSpPr>
            <a:spLocks noGrp="1" noChangeArrowheads="1"/>
          </p:cNvSpPr>
          <p:nvPr>
            <p:ph type="body" sz="half" idx="2"/>
          </p:nvPr>
        </p:nvSpPr>
        <p:spPr>
          <a:xfrm>
            <a:off x="4495800" y="990600"/>
            <a:ext cx="4876800" cy="5211763"/>
          </a:xfrm>
        </p:spPr>
        <p:txBody>
          <a:bodyPr/>
          <a:lstStyle/>
          <a:p>
            <a:pPr eaLnBrk="1" hangingPunct="1">
              <a:buFontTx/>
              <a:buNone/>
            </a:pPr>
            <a:r>
              <a:rPr lang="en-US" sz="4400" smtClean="0">
                <a:solidFill>
                  <a:schemeClr val="accent2"/>
                </a:solidFill>
              </a:rPr>
              <a:t>Central Powers</a:t>
            </a:r>
          </a:p>
          <a:p>
            <a:pPr eaLnBrk="1" hangingPunct="1"/>
            <a:r>
              <a:rPr lang="en-US" sz="4400" smtClean="0"/>
              <a:t>Germany</a:t>
            </a:r>
          </a:p>
          <a:p>
            <a:pPr eaLnBrk="1" hangingPunct="1"/>
            <a:r>
              <a:rPr lang="en-US" sz="4400" smtClean="0"/>
              <a:t>Austria-Hungary</a:t>
            </a:r>
          </a:p>
          <a:p>
            <a:pPr eaLnBrk="1" hangingPunct="1"/>
            <a:r>
              <a:rPr lang="en-US" sz="4400" smtClean="0"/>
              <a:t>Turkey</a:t>
            </a:r>
          </a:p>
          <a:p>
            <a:pPr eaLnBrk="1" hangingPunct="1"/>
            <a:r>
              <a:rPr lang="en-US" sz="4400" smtClean="0"/>
              <a:t>Bulgaria</a:t>
            </a:r>
          </a:p>
        </p:txBody>
      </p:sp>
      <p:sp>
        <p:nvSpPr>
          <p:cNvPr id="22532" name="Rectangle 7"/>
          <p:cNvSpPr>
            <a:spLocks noGrp="1" noChangeArrowheads="1"/>
          </p:cNvSpPr>
          <p:nvPr>
            <p:ph type="title"/>
          </p:nvPr>
        </p:nvSpPr>
        <p:spPr>
          <a:xfrm>
            <a:off x="457200" y="0"/>
            <a:ext cx="8229600" cy="990600"/>
          </a:xfrm>
        </p:spPr>
        <p:txBody>
          <a:bodyPr/>
          <a:lstStyle/>
          <a:p>
            <a:pPr eaLnBrk="1" hangingPunct="1"/>
            <a:r>
              <a:rPr lang="en-US" smtClean="0">
                <a:solidFill>
                  <a:srgbClr val="FF3300"/>
                </a:solidFill>
              </a:rPr>
              <a:t>The Players</a:t>
            </a:r>
          </a:p>
        </p:txBody>
      </p:sp>
      <p:sp>
        <p:nvSpPr>
          <p:cNvPr id="22533" name="Text Box 8"/>
          <p:cNvSpPr txBox="1">
            <a:spLocks noChangeArrowheads="1"/>
          </p:cNvSpPr>
          <p:nvPr/>
        </p:nvSpPr>
        <p:spPr bwMode="auto">
          <a:xfrm>
            <a:off x="457200" y="5867400"/>
            <a:ext cx="7696200" cy="762000"/>
          </a:xfrm>
          <a:prstGeom prst="rect">
            <a:avLst/>
          </a:prstGeom>
          <a:noFill/>
          <a:ln w="9525">
            <a:noFill/>
            <a:miter lim="800000"/>
            <a:headEnd/>
            <a:tailEnd/>
          </a:ln>
        </p:spPr>
        <p:txBody>
          <a:bodyPr>
            <a:spAutoFit/>
          </a:bodyPr>
          <a:lstStyle/>
          <a:p>
            <a:pPr>
              <a:spcBef>
                <a:spcPct val="50000"/>
              </a:spcBef>
            </a:pPr>
            <a:r>
              <a:rPr lang="en-US" sz="4400">
                <a:solidFill>
                  <a:srgbClr val="660066"/>
                </a:solidFill>
              </a:rPr>
              <a:t>The US will join the Allies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80" name="Picture 8" descr="German poster on Europe's alliances"/>
          <p:cNvPicPr preferRelativeResize="0">
            <a:picLocks noChangeArrowheads="1"/>
          </p:cNvPicPr>
          <p:nvPr/>
        </p:nvPicPr>
        <p:blipFill>
          <a:blip r:embed="rId2" cstate="print"/>
          <a:srcRect/>
          <a:stretch>
            <a:fillRect/>
          </a:stretch>
        </p:blipFill>
        <p:spPr bwMode="auto">
          <a:xfrm>
            <a:off x="2635250" y="2806700"/>
            <a:ext cx="2786063" cy="1063625"/>
          </a:xfrm>
          <a:prstGeom prst="rect">
            <a:avLst/>
          </a:prstGeom>
          <a:noFill/>
          <a:ln w="9525">
            <a:noFill/>
            <a:miter lim="800000"/>
            <a:headEnd/>
            <a:tailEnd/>
          </a:ln>
        </p:spPr>
      </p:pic>
      <p:pic>
        <p:nvPicPr>
          <p:cNvPr id="79881" name="Picture 9" descr="German poster on Europe's alliances"/>
          <p:cNvPicPr preferRelativeResize="0">
            <a:picLocks noChangeArrowheads="1"/>
          </p:cNvPicPr>
          <p:nvPr/>
        </p:nvPicPr>
        <p:blipFill>
          <a:blip r:embed="rId2" cstate="print"/>
          <a:srcRect/>
          <a:stretch>
            <a:fillRect/>
          </a:stretch>
        </p:blipFill>
        <p:spPr bwMode="auto">
          <a:xfrm>
            <a:off x="2482850" y="2554288"/>
            <a:ext cx="3482975" cy="1773237"/>
          </a:xfrm>
          <a:prstGeom prst="rect">
            <a:avLst/>
          </a:prstGeom>
          <a:noFill/>
          <a:ln w="9525">
            <a:noFill/>
            <a:miter lim="800000"/>
            <a:headEnd/>
            <a:tailEnd/>
          </a:ln>
        </p:spPr>
      </p:pic>
      <p:pic>
        <p:nvPicPr>
          <p:cNvPr id="79882" name="Picture 10" descr="German poster on Europe's alliances"/>
          <p:cNvPicPr preferRelativeResize="0">
            <a:picLocks noChangeArrowheads="1"/>
          </p:cNvPicPr>
          <p:nvPr/>
        </p:nvPicPr>
        <p:blipFill>
          <a:blip r:embed="rId2" cstate="print"/>
          <a:srcRect/>
          <a:stretch>
            <a:fillRect/>
          </a:stretch>
        </p:blipFill>
        <p:spPr bwMode="auto">
          <a:xfrm>
            <a:off x="2330450" y="2301875"/>
            <a:ext cx="4178300" cy="2481263"/>
          </a:xfrm>
          <a:prstGeom prst="rect">
            <a:avLst/>
          </a:prstGeom>
          <a:noFill/>
          <a:ln w="9525">
            <a:noFill/>
            <a:miter lim="800000"/>
            <a:headEnd/>
            <a:tailEnd/>
          </a:ln>
        </p:spPr>
      </p:pic>
      <p:pic>
        <p:nvPicPr>
          <p:cNvPr id="79883" name="Picture 11" descr="German poster on Europe's alliances"/>
          <p:cNvPicPr preferRelativeResize="0">
            <a:picLocks noChangeArrowheads="1"/>
          </p:cNvPicPr>
          <p:nvPr/>
        </p:nvPicPr>
        <p:blipFill>
          <a:blip r:embed="rId2" cstate="print"/>
          <a:srcRect/>
          <a:stretch>
            <a:fillRect/>
          </a:stretch>
        </p:blipFill>
        <p:spPr bwMode="auto">
          <a:xfrm>
            <a:off x="2178050" y="2051050"/>
            <a:ext cx="4875213" cy="3189288"/>
          </a:xfrm>
          <a:prstGeom prst="rect">
            <a:avLst/>
          </a:prstGeom>
          <a:noFill/>
          <a:ln w="9525">
            <a:noFill/>
            <a:miter lim="800000"/>
            <a:headEnd/>
            <a:tailEnd/>
          </a:ln>
        </p:spPr>
      </p:pic>
      <p:pic>
        <p:nvPicPr>
          <p:cNvPr id="79884" name="Picture 12" descr="German poster on Europe's alliances"/>
          <p:cNvPicPr preferRelativeResize="0">
            <a:picLocks noChangeArrowheads="1"/>
          </p:cNvPicPr>
          <p:nvPr/>
        </p:nvPicPr>
        <p:blipFill>
          <a:blip r:embed="rId2" cstate="print"/>
          <a:srcRect/>
          <a:stretch>
            <a:fillRect/>
          </a:stretch>
        </p:blipFill>
        <p:spPr bwMode="auto">
          <a:xfrm>
            <a:off x="2025650" y="1797050"/>
            <a:ext cx="5572125" cy="3900488"/>
          </a:xfrm>
          <a:prstGeom prst="rect">
            <a:avLst/>
          </a:prstGeom>
          <a:noFill/>
          <a:ln w="9525">
            <a:noFill/>
            <a:miter lim="800000"/>
            <a:headEnd/>
            <a:tailEnd/>
          </a:ln>
        </p:spPr>
      </p:pic>
      <p:pic>
        <p:nvPicPr>
          <p:cNvPr id="79885" name="Picture 13" descr="German poster on Europe's alliances"/>
          <p:cNvPicPr preferRelativeResize="0">
            <a:picLocks noChangeArrowheads="1"/>
          </p:cNvPicPr>
          <p:nvPr/>
        </p:nvPicPr>
        <p:blipFill>
          <a:blip r:embed="rId2" cstate="print"/>
          <a:srcRect/>
          <a:stretch>
            <a:fillRect/>
          </a:stretch>
        </p:blipFill>
        <p:spPr bwMode="auto">
          <a:xfrm>
            <a:off x="1873250" y="1546225"/>
            <a:ext cx="6267450" cy="4608513"/>
          </a:xfrm>
          <a:prstGeom prst="rect">
            <a:avLst/>
          </a:prstGeom>
          <a:noFill/>
          <a:ln w="9525">
            <a:noFill/>
            <a:miter lim="800000"/>
            <a:headEnd/>
            <a:tailEnd/>
          </a:ln>
        </p:spPr>
      </p:pic>
      <p:pic>
        <p:nvPicPr>
          <p:cNvPr id="79886" name="Picture 14" descr="German poster on Europe's alliances"/>
          <p:cNvPicPr preferRelativeResize="0">
            <a:picLocks noChangeArrowheads="1"/>
          </p:cNvPicPr>
          <p:nvPr/>
        </p:nvPicPr>
        <p:blipFill>
          <a:blip r:embed="rId2" cstate="print"/>
          <a:srcRect/>
          <a:stretch>
            <a:fillRect/>
          </a:stretch>
        </p:blipFill>
        <p:spPr bwMode="auto">
          <a:xfrm>
            <a:off x="1524000" y="990600"/>
            <a:ext cx="7239000" cy="5622925"/>
          </a:xfrm>
          <a:prstGeom prst="rect">
            <a:avLst/>
          </a:prstGeom>
          <a:noFill/>
          <a:ln w="9525">
            <a:noFill/>
            <a:miter lim="800000"/>
            <a:headEnd/>
            <a:tailEnd/>
          </a:ln>
        </p:spPr>
      </p:pic>
      <p:sp>
        <p:nvSpPr>
          <p:cNvPr id="36873" name="AutoShape 15">
            <a:hlinkClick r:id="rId3" action="ppaction://hlinksldjump" highlightClick="1"/>
          </p:cNvPr>
          <p:cNvSpPr>
            <a:spLocks noChangeArrowheads="1"/>
          </p:cNvSpPr>
          <p:nvPr/>
        </p:nvSpPr>
        <p:spPr bwMode="auto">
          <a:xfrm>
            <a:off x="1420813" y="-76200"/>
            <a:ext cx="1474787" cy="1966913"/>
          </a:xfrm>
          <a:prstGeom prst="actionButtonBlank">
            <a:avLst/>
          </a:prstGeom>
          <a:noFill/>
          <a:ln w="9525">
            <a:noFill/>
            <a:miter lim="800000"/>
            <a:headEnd/>
            <a:tailEnd/>
          </a:ln>
        </p:spPr>
        <p:txBody>
          <a:bodyPr wrap="none" anchor="ctr"/>
          <a:lstStyle/>
          <a:p>
            <a:endParaRPr lang="en-US" b="0"/>
          </a:p>
        </p:txBody>
      </p:sp>
      <p:sp>
        <p:nvSpPr>
          <p:cNvPr id="36874" name="AutoShape 16">
            <a:hlinkClick r:id="rId4" action="ppaction://hlinksldjump" highlightClick="1"/>
          </p:cNvPr>
          <p:cNvSpPr>
            <a:spLocks noChangeArrowheads="1"/>
          </p:cNvSpPr>
          <p:nvPr/>
        </p:nvSpPr>
        <p:spPr bwMode="auto">
          <a:xfrm>
            <a:off x="6078538" y="561975"/>
            <a:ext cx="1984375" cy="2776538"/>
          </a:xfrm>
          <a:prstGeom prst="actionButtonBlank">
            <a:avLst/>
          </a:prstGeom>
          <a:noFill/>
          <a:ln w="9525">
            <a:noFill/>
            <a:miter lim="800000"/>
            <a:headEnd/>
            <a:tailEnd/>
          </a:ln>
        </p:spPr>
        <p:txBody>
          <a:bodyPr wrap="none" anchor="ctr"/>
          <a:lstStyle/>
          <a:p>
            <a:endParaRPr lang="en-US" b="0"/>
          </a:p>
        </p:txBody>
      </p:sp>
      <p:sp>
        <p:nvSpPr>
          <p:cNvPr id="36875" name="AutoShape 17">
            <a:hlinkClick r:id="rId5" action="ppaction://hlinksldjump" highlightClick="1"/>
          </p:cNvPr>
          <p:cNvSpPr>
            <a:spLocks noChangeArrowheads="1"/>
          </p:cNvSpPr>
          <p:nvPr/>
        </p:nvSpPr>
        <p:spPr bwMode="auto">
          <a:xfrm>
            <a:off x="914400" y="2725738"/>
            <a:ext cx="1289050" cy="1831975"/>
          </a:xfrm>
          <a:prstGeom prst="actionButtonBlank">
            <a:avLst/>
          </a:prstGeom>
          <a:noFill/>
          <a:ln w="9525">
            <a:noFill/>
            <a:miter lim="800000"/>
            <a:headEnd/>
            <a:tailEnd/>
          </a:ln>
        </p:spPr>
        <p:txBody>
          <a:bodyPr wrap="none" anchor="ctr"/>
          <a:lstStyle/>
          <a:p>
            <a:endParaRPr lang="en-US" b="0"/>
          </a:p>
        </p:txBody>
      </p:sp>
      <p:sp>
        <p:nvSpPr>
          <p:cNvPr id="36876" name="AutoShape 18">
            <a:hlinkClick r:id="rId6" action="ppaction://hlinksldjump" highlightClick="1"/>
          </p:cNvPr>
          <p:cNvSpPr>
            <a:spLocks noChangeArrowheads="1"/>
          </p:cNvSpPr>
          <p:nvPr/>
        </p:nvSpPr>
        <p:spPr bwMode="auto">
          <a:xfrm>
            <a:off x="6599238" y="5195888"/>
            <a:ext cx="1393825" cy="1417637"/>
          </a:xfrm>
          <a:prstGeom prst="actionButtonBlank">
            <a:avLst/>
          </a:prstGeom>
          <a:noFill/>
          <a:ln w="9525">
            <a:noFill/>
            <a:miter lim="800000"/>
            <a:headEnd/>
            <a:tailEnd/>
          </a:ln>
        </p:spPr>
        <p:txBody>
          <a:bodyPr wrap="none" anchor="ctr"/>
          <a:lstStyle/>
          <a:p>
            <a:endParaRPr lang="en-US" b="0"/>
          </a:p>
        </p:txBody>
      </p:sp>
      <p:sp>
        <p:nvSpPr>
          <p:cNvPr id="36877" name="AutoShape 19">
            <a:hlinkClick r:id="rId7" action="ppaction://hlinksldjump" highlightClick="1"/>
          </p:cNvPr>
          <p:cNvSpPr>
            <a:spLocks noChangeArrowheads="1"/>
          </p:cNvSpPr>
          <p:nvPr/>
        </p:nvSpPr>
        <p:spPr bwMode="auto">
          <a:xfrm>
            <a:off x="2916238" y="4140200"/>
            <a:ext cx="987425" cy="2246313"/>
          </a:xfrm>
          <a:prstGeom prst="actionButtonBlank">
            <a:avLst/>
          </a:prstGeom>
          <a:noFill/>
          <a:ln w="9525">
            <a:noFill/>
            <a:miter lim="800000"/>
            <a:headEnd/>
            <a:tailEnd/>
          </a:ln>
        </p:spPr>
        <p:txBody>
          <a:bodyPr wrap="none" anchor="ctr"/>
          <a:lstStyle/>
          <a:p>
            <a:endParaRPr lang="en-US" b="0"/>
          </a:p>
        </p:txBody>
      </p:sp>
      <p:sp>
        <p:nvSpPr>
          <p:cNvPr id="36878" name="AutoShape 20">
            <a:hlinkClick r:id="rId8" action="ppaction://hlinksldjump" highlightClick="1"/>
          </p:cNvPr>
          <p:cNvSpPr>
            <a:spLocks noChangeArrowheads="1"/>
          </p:cNvSpPr>
          <p:nvPr/>
        </p:nvSpPr>
        <p:spPr bwMode="auto">
          <a:xfrm>
            <a:off x="4465638" y="3660775"/>
            <a:ext cx="1219200" cy="592138"/>
          </a:xfrm>
          <a:prstGeom prst="actionButtonBlank">
            <a:avLst/>
          </a:prstGeom>
          <a:noFill/>
          <a:ln w="9525">
            <a:noFill/>
            <a:miter lim="800000"/>
            <a:headEnd/>
            <a:tailEnd/>
          </a:ln>
        </p:spPr>
        <p:txBody>
          <a:bodyPr wrap="none" anchor="ctr"/>
          <a:lstStyle/>
          <a:p>
            <a:endParaRPr lang="en-US" b="0"/>
          </a:p>
        </p:txBody>
      </p:sp>
      <p:sp>
        <p:nvSpPr>
          <p:cNvPr id="36879" name="AutoShape 21">
            <a:hlinkClick r:id="rId8" action="ppaction://hlinksldjump" highlightClick="1"/>
          </p:cNvPr>
          <p:cNvSpPr>
            <a:spLocks noChangeArrowheads="1"/>
          </p:cNvSpPr>
          <p:nvPr/>
        </p:nvSpPr>
        <p:spPr bwMode="auto">
          <a:xfrm>
            <a:off x="3957638" y="2628900"/>
            <a:ext cx="928687" cy="709613"/>
          </a:xfrm>
          <a:prstGeom prst="actionButtonBlank">
            <a:avLst/>
          </a:prstGeom>
          <a:noFill/>
          <a:ln w="9525">
            <a:noFill/>
            <a:miter lim="800000"/>
            <a:headEnd/>
            <a:tailEnd/>
          </a:ln>
        </p:spPr>
        <p:txBody>
          <a:bodyPr wrap="none" anchor="ctr"/>
          <a:lstStyle/>
          <a:p>
            <a:endParaRPr lang="en-US" b="0"/>
          </a:p>
        </p:txBody>
      </p:sp>
      <p:sp>
        <p:nvSpPr>
          <p:cNvPr id="36880" name="AutoShape 22">
            <a:hlinkClick r:id="rId8" action="ppaction://hlinksldjump" highlightClick="1"/>
          </p:cNvPr>
          <p:cNvSpPr>
            <a:spLocks noChangeArrowheads="1"/>
          </p:cNvSpPr>
          <p:nvPr/>
        </p:nvSpPr>
        <p:spPr bwMode="auto">
          <a:xfrm>
            <a:off x="3043238" y="3000375"/>
            <a:ext cx="406400" cy="414338"/>
          </a:xfrm>
          <a:prstGeom prst="actionButtonBlank">
            <a:avLst/>
          </a:prstGeom>
          <a:noFill/>
          <a:ln w="9525">
            <a:noFill/>
            <a:miter lim="800000"/>
            <a:headEnd/>
            <a:tailEnd/>
          </a:ln>
        </p:spPr>
        <p:txBody>
          <a:bodyPr wrap="none" anchor="ctr"/>
          <a:lstStyle/>
          <a:p>
            <a:endParaRPr lang="en-US" b="0"/>
          </a:p>
        </p:txBody>
      </p:sp>
      <p:sp>
        <p:nvSpPr>
          <p:cNvPr id="36881" name="AutoShape 23">
            <a:hlinkClick r:id="rId9" action="ppaction://hlinksldjump" highlightClick="1"/>
          </p:cNvPr>
          <p:cNvSpPr>
            <a:spLocks noChangeArrowheads="1"/>
          </p:cNvSpPr>
          <p:nvPr/>
        </p:nvSpPr>
        <p:spPr bwMode="auto">
          <a:xfrm>
            <a:off x="4846638" y="4603750"/>
            <a:ext cx="522287" cy="944563"/>
          </a:xfrm>
          <a:prstGeom prst="actionButtonBlank">
            <a:avLst/>
          </a:prstGeom>
          <a:noFill/>
          <a:ln w="9525">
            <a:noFill/>
            <a:miter lim="800000"/>
            <a:headEnd/>
            <a:tailEnd/>
          </a:ln>
        </p:spPr>
        <p:txBody>
          <a:bodyPr wrap="none" anchor="ctr"/>
          <a:lstStyle/>
          <a:p>
            <a:endParaRPr lang="en-US" b="0"/>
          </a:p>
        </p:txBody>
      </p:sp>
      <p:sp>
        <p:nvSpPr>
          <p:cNvPr id="36882" name="AutoShape 24">
            <a:hlinkClick r:id="rId10" action="ppaction://hlinksldjump" highlightClick="1"/>
          </p:cNvPr>
          <p:cNvSpPr>
            <a:spLocks noChangeArrowheads="1"/>
          </p:cNvSpPr>
          <p:nvPr/>
        </p:nvSpPr>
        <p:spPr bwMode="auto">
          <a:xfrm>
            <a:off x="3017838" y="1385888"/>
            <a:ext cx="1568450" cy="885825"/>
          </a:xfrm>
          <a:prstGeom prst="actionButtonBlank">
            <a:avLst/>
          </a:prstGeom>
          <a:noFill/>
          <a:ln w="9525">
            <a:noFill/>
            <a:miter lim="800000"/>
            <a:headEnd/>
            <a:tailEnd/>
          </a:ln>
        </p:spPr>
        <p:txBody>
          <a:bodyPr wrap="none" anchor="ctr"/>
          <a:lstStyle/>
          <a:p>
            <a:endParaRPr lang="en-US" b="0"/>
          </a:p>
        </p:txBody>
      </p:sp>
      <p:sp>
        <p:nvSpPr>
          <p:cNvPr id="36883" name="AutoShape 25">
            <a:hlinkClick r:id="rId10" action="ppaction://hlinksldjump" highlightClick="1"/>
          </p:cNvPr>
          <p:cNvSpPr>
            <a:spLocks noChangeArrowheads="1"/>
          </p:cNvSpPr>
          <p:nvPr/>
        </p:nvSpPr>
        <p:spPr bwMode="auto">
          <a:xfrm>
            <a:off x="2535238" y="2449513"/>
            <a:ext cx="987425" cy="355600"/>
          </a:xfrm>
          <a:prstGeom prst="actionButtonBlank">
            <a:avLst/>
          </a:prstGeom>
          <a:noFill/>
          <a:ln w="9525">
            <a:noFill/>
            <a:miter lim="800000"/>
            <a:headEnd/>
            <a:tailEnd/>
          </a:ln>
        </p:spPr>
        <p:txBody>
          <a:bodyPr wrap="none" anchor="ctr"/>
          <a:lstStyle/>
          <a:p>
            <a:endParaRPr lang="en-US" b="0"/>
          </a:p>
        </p:txBody>
      </p:sp>
      <p:sp>
        <p:nvSpPr>
          <p:cNvPr id="36884" name="AutoShape 26">
            <a:hlinkClick r:id="rId7" action="ppaction://hlinksldjump" highlightClick="1"/>
          </p:cNvPr>
          <p:cNvSpPr>
            <a:spLocks noChangeArrowheads="1"/>
          </p:cNvSpPr>
          <p:nvPr/>
        </p:nvSpPr>
        <p:spPr bwMode="auto">
          <a:xfrm>
            <a:off x="2205038" y="3619500"/>
            <a:ext cx="231775" cy="709613"/>
          </a:xfrm>
          <a:prstGeom prst="actionButtonBlank">
            <a:avLst/>
          </a:prstGeom>
          <a:noFill/>
          <a:ln w="9525">
            <a:noFill/>
            <a:miter lim="800000"/>
            <a:headEnd/>
            <a:tailEnd/>
          </a:ln>
        </p:spPr>
        <p:txBody>
          <a:bodyPr wrap="none" anchor="ctr"/>
          <a:lstStyle/>
          <a:p>
            <a:endParaRPr lang="en-US" b="0"/>
          </a:p>
        </p:txBody>
      </p:sp>
      <p:sp>
        <p:nvSpPr>
          <p:cNvPr id="36885" name="AutoShape 27">
            <a:hlinkClick r:id="rId7" action="ppaction://hlinksldjump" highlightClick="1"/>
          </p:cNvPr>
          <p:cNvSpPr>
            <a:spLocks noChangeArrowheads="1"/>
          </p:cNvSpPr>
          <p:nvPr/>
        </p:nvSpPr>
        <p:spPr bwMode="auto">
          <a:xfrm>
            <a:off x="4033838" y="5213350"/>
            <a:ext cx="406400" cy="944563"/>
          </a:xfrm>
          <a:prstGeom prst="actionButtonBlank">
            <a:avLst/>
          </a:prstGeom>
          <a:noFill/>
          <a:ln w="9525">
            <a:noFill/>
            <a:miter lim="800000"/>
            <a:headEnd/>
            <a:tailEnd/>
          </a:ln>
        </p:spPr>
        <p:txBody>
          <a:bodyPr wrap="none" anchor="ctr"/>
          <a:lstStyle/>
          <a:p>
            <a:endParaRPr lang="en-US" b="0"/>
          </a:p>
        </p:txBody>
      </p:sp>
      <p:sp>
        <p:nvSpPr>
          <p:cNvPr id="36886" name="AutoShape 28">
            <a:hlinkClick r:id="rId4" action="ppaction://hlinksldjump" highlightClick="1"/>
          </p:cNvPr>
          <p:cNvSpPr>
            <a:spLocks noChangeArrowheads="1"/>
          </p:cNvSpPr>
          <p:nvPr/>
        </p:nvSpPr>
        <p:spPr bwMode="auto">
          <a:xfrm>
            <a:off x="4694238" y="498475"/>
            <a:ext cx="522287" cy="1773238"/>
          </a:xfrm>
          <a:prstGeom prst="actionButtonBlank">
            <a:avLst/>
          </a:prstGeom>
          <a:noFill/>
          <a:ln w="9525">
            <a:noFill/>
            <a:miter lim="800000"/>
            <a:headEnd/>
            <a:tailEnd/>
          </a:ln>
        </p:spPr>
        <p:txBody>
          <a:bodyPr wrap="none" anchor="ctr"/>
          <a:lstStyle/>
          <a:p>
            <a:endParaRPr lang="en-US" b="0"/>
          </a:p>
        </p:txBody>
      </p:sp>
      <p:sp>
        <p:nvSpPr>
          <p:cNvPr id="79901" name="Text Box 29"/>
          <p:cNvSpPr txBox="1">
            <a:spLocks noChangeArrowheads="1"/>
          </p:cNvSpPr>
          <p:nvPr/>
        </p:nvSpPr>
        <p:spPr bwMode="auto">
          <a:xfrm>
            <a:off x="1371600" y="152400"/>
            <a:ext cx="7620000" cy="5238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2800" dirty="0">
                <a:solidFill>
                  <a:srgbClr val="996600"/>
                </a:solidFill>
                <a:latin typeface="Comic Sans MS" pitchFamily="64" charset="0"/>
              </a:rPr>
              <a:t>4. Aggressive Nationalism/</a:t>
            </a:r>
            <a:r>
              <a:rPr lang="en-US" sz="2800" dirty="0" err="1">
                <a:solidFill>
                  <a:srgbClr val="996600"/>
                </a:solidFill>
                <a:latin typeface="Comic Sans MS" pitchFamily="64" charset="0"/>
              </a:rPr>
              <a:t>Clanker</a:t>
            </a:r>
            <a:r>
              <a:rPr lang="en-US" sz="2800" dirty="0">
                <a:solidFill>
                  <a:srgbClr val="996600"/>
                </a:solidFill>
                <a:latin typeface="Comic Sans MS" pitchFamily="64" charset="0"/>
              </a:rPr>
              <a:t> Powers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9880"/>
                                        </p:tgtEl>
                                        <p:attrNameLst>
                                          <p:attrName>style.visibility</p:attrName>
                                        </p:attrNameLst>
                                      </p:cBhvr>
                                      <p:to>
                                        <p:strVal val="visible"/>
                                      </p:to>
                                    </p:set>
                                    <p:animEffect transition="in" filter="box(out)">
                                      <p:cBhvr>
                                        <p:cTn id="7" dur="500"/>
                                        <p:tgtEl>
                                          <p:spTgt spid="79880"/>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79881"/>
                                        </p:tgtEl>
                                        <p:attrNameLst>
                                          <p:attrName>style.visibility</p:attrName>
                                        </p:attrNameLst>
                                      </p:cBhvr>
                                      <p:to>
                                        <p:strVal val="visible"/>
                                      </p:to>
                                    </p:set>
                                    <p:animEffect transition="in" filter="box(out)">
                                      <p:cBhvr>
                                        <p:cTn id="11" dur="500"/>
                                        <p:tgtEl>
                                          <p:spTgt spid="79881"/>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79882"/>
                                        </p:tgtEl>
                                        <p:attrNameLst>
                                          <p:attrName>style.visibility</p:attrName>
                                        </p:attrNameLst>
                                      </p:cBhvr>
                                      <p:to>
                                        <p:strVal val="visible"/>
                                      </p:to>
                                    </p:set>
                                    <p:animEffect transition="in" filter="box(out)">
                                      <p:cBhvr>
                                        <p:cTn id="15" dur="500"/>
                                        <p:tgtEl>
                                          <p:spTgt spid="79882"/>
                                        </p:tgtEl>
                                      </p:cBhvr>
                                    </p:animEffect>
                                  </p:childTnLst>
                                </p:cTn>
                              </p:par>
                            </p:childTnLst>
                          </p:cTn>
                        </p:par>
                        <p:par>
                          <p:cTn id="16" fill="hold">
                            <p:stCondLst>
                              <p:cond delay="1500"/>
                            </p:stCondLst>
                            <p:childTnLst>
                              <p:par>
                                <p:cTn id="17" presetID="4" presetClass="entr" presetSubtype="32" fill="hold" nodeType="afterEffect">
                                  <p:stCondLst>
                                    <p:cond delay="0"/>
                                  </p:stCondLst>
                                  <p:childTnLst>
                                    <p:set>
                                      <p:cBhvr>
                                        <p:cTn id="18" dur="1" fill="hold">
                                          <p:stCondLst>
                                            <p:cond delay="0"/>
                                          </p:stCondLst>
                                        </p:cTn>
                                        <p:tgtEl>
                                          <p:spTgt spid="79883"/>
                                        </p:tgtEl>
                                        <p:attrNameLst>
                                          <p:attrName>style.visibility</p:attrName>
                                        </p:attrNameLst>
                                      </p:cBhvr>
                                      <p:to>
                                        <p:strVal val="visible"/>
                                      </p:to>
                                    </p:set>
                                    <p:animEffect transition="in" filter="box(out)">
                                      <p:cBhvr>
                                        <p:cTn id="19" dur="500"/>
                                        <p:tgtEl>
                                          <p:spTgt spid="79883"/>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79884"/>
                                        </p:tgtEl>
                                        <p:attrNameLst>
                                          <p:attrName>style.visibility</p:attrName>
                                        </p:attrNameLst>
                                      </p:cBhvr>
                                      <p:to>
                                        <p:strVal val="visible"/>
                                      </p:to>
                                    </p:set>
                                    <p:animEffect transition="in" filter="box(out)">
                                      <p:cBhvr>
                                        <p:cTn id="23" dur="500"/>
                                        <p:tgtEl>
                                          <p:spTgt spid="79884"/>
                                        </p:tgtEl>
                                      </p:cBhvr>
                                    </p:animEffect>
                                  </p:childTnLst>
                                </p:cTn>
                              </p:par>
                            </p:childTnLst>
                          </p:cTn>
                        </p:par>
                        <p:par>
                          <p:cTn id="24" fill="hold">
                            <p:stCondLst>
                              <p:cond delay="2500"/>
                            </p:stCondLst>
                            <p:childTnLst>
                              <p:par>
                                <p:cTn id="25" presetID="4" presetClass="entr" presetSubtype="32" fill="hold" nodeType="afterEffect">
                                  <p:stCondLst>
                                    <p:cond delay="0"/>
                                  </p:stCondLst>
                                  <p:childTnLst>
                                    <p:set>
                                      <p:cBhvr>
                                        <p:cTn id="26" dur="1" fill="hold">
                                          <p:stCondLst>
                                            <p:cond delay="0"/>
                                          </p:stCondLst>
                                        </p:cTn>
                                        <p:tgtEl>
                                          <p:spTgt spid="79885"/>
                                        </p:tgtEl>
                                        <p:attrNameLst>
                                          <p:attrName>style.visibility</p:attrName>
                                        </p:attrNameLst>
                                      </p:cBhvr>
                                      <p:to>
                                        <p:strVal val="visible"/>
                                      </p:to>
                                    </p:set>
                                    <p:animEffect transition="in" filter="box(out)">
                                      <p:cBhvr>
                                        <p:cTn id="27" dur="500"/>
                                        <p:tgtEl>
                                          <p:spTgt spid="79885"/>
                                        </p:tgtEl>
                                      </p:cBhvr>
                                    </p:animEffect>
                                  </p:childTnLst>
                                </p:cTn>
                              </p:par>
                            </p:childTnLst>
                          </p:cTn>
                        </p:par>
                        <p:par>
                          <p:cTn id="28" fill="hold">
                            <p:stCondLst>
                              <p:cond delay="3000"/>
                            </p:stCondLst>
                            <p:childTnLst>
                              <p:par>
                                <p:cTn id="29" presetID="4" presetClass="entr" presetSubtype="32" fill="hold" nodeType="afterEffect">
                                  <p:stCondLst>
                                    <p:cond delay="0"/>
                                  </p:stCondLst>
                                  <p:childTnLst>
                                    <p:set>
                                      <p:cBhvr>
                                        <p:cTn id="30" dur="1" fill="hold">
                                          <p:stCondLst>
                                            <p:cond delay="0"/>
                                          </p:stCondLst>
                                        </p:cTn>
                                        <p:tgtEl>
                                          <p:spTgt spid="79886"/>
                                        </p:tgtEl>
                                        <p:attrNameLst>
                                          <p:attrName>style.visibility</p:attrName>
                                        </p:attrNameLst>
                                      </p:cBhvr>
                                      <p:to>
                                        <p:strVal val="visible"/>
                                      </p:to>
                                    </p:set>
                                    <p:animEffect transition="in" filter="box(out)">
                                      <p:cBhvr>
                                        <p:cTn id="31" dur="500"/>
                                        <p:tgtEl>
                                          <p:spTgt spid="79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normAutofit fontScale="90000"/>
          </a:bodyPr>
          <a:lstStyle/>
          <a:p>
            <a:r>
              <a:rPr lang="en-US" sz="2000" smtClean="0"/>
              <a:t>The Clanker Powers--Societies and people who make use of machines powered by steam, diesel, and clockwork.</a:t>
            </a:r>
            <a:br>
              <a:rPr lang="en-US" sz="2000" smtClean="0"/>
            </a:br>
            <a:r>
              <a:rPr lang="en-US" sz="2000" smtClean="0"/>
              <a:t>Germany and Austria-Hungary are the leading Clanker powers.</a:t>
            </a:r>
            <a:r>
              <a:rPr lang="en-US" sz="2800" smtClean="0"/>
              <a:t/>
            </a:r>
            <a:br>
              <a:rPr lang="en-US" sz="2800" smtClean="0"/>
            </a:br>
            <a:endParaRPr lang="en-US" sz="2800" smtClean="0"/>
          </a:p>
        </p:txBody>
      </p:sp>
      <p:sp>
        <p:nvSpPr>
          <p:cNvPr id="10243" name="Content Placeholder 1"/>
          <p:cNvSpPr>
            <a:spLocks noGrp="1"/>
          </p:cNvSpPr>
          <p:nvPr>
            <p:ph idx="1"/>
          </p:nvPr>
        </p:nvSpPr>
        <p:spPr/>
        <p:txBody>
          <a:bodyPr/>
          <a:lstStyle/>
          <a:p>
            <a:r>
              <a:rPr lang="en-US" sz="1800" b="1" i="1" smtClean="0"/>
              <a:t>Leviathan</a:t>
            </a:r>
            <a:r>
              <a:rPr lang="en-US" sz="1800" smtClean="0"/>
              <a:t> is a </a:t>
            </a:r>
            <a:r>
              <a:rPr lang="en-US" sz="1800" smtClean="0">
                <a:hlinkClick r:id="rId2" action="ppaction://hlinkfile" tooltip="Steampunk"/>
              </a:rPr>
              <a:t>steampunk</a:t>
            </a:r>
            <a:r>
              <a:rPr lang="en-US" sz="1800" smtClean="0"/>
              <a:t> novel written by </a:t>
            </a:r>
            <a:r>
              <a:rPr lang="en-US" sz="1800" smtClean="0">
                <a:hlinkClick r:id="rId3" action="ppaction://hlinkfile" tooltip="Scott Westerfeld"/>
              </a:rPr>
              <a:t>Scott Westerfeld</a:t>
            </a:r>
            <a:r>
              <a:rPr lang="en-US" sz="1800" smtClean="0"/>
              <a:t> and illustrated by Keith Thompson. It was released on October 6, 2009.</a:t>
            </a:r>
          </a:p>
          <a:p>
            <a:r>
              <a:rPr lang="en-US" sz="1800" smtClean="0"/>
              <a:t>First of a </a:t>
            </a:r>
            <a:r>
              <a:rPr lang="en-US" sz="1800" smtClean="0">
                <a:hlinkClick r:id="rId4" action="ppaction://hlinkfile" tooltip="Young adult fiction"/>
              </a:rPr>
              <a:t>young adult fiction</a:t>
            </a:r>
            <a:r>
              <a:rPr lang="en-US" sz="1800" smtClean="0"/>
              <a:t> trilogy set in </a:t>
            </a:r>
            <a:r>
              <a:rPr lang="en-US" sz="1800" smtClean="0">
                <a:hlinkClick r:id="rId5" action="ppaction://hlinkfile" tooltip="Alternate history"/>
              </a:rPr>
              <a:t>alternate version</a:t>
            </a:r>
            <a:r>
              <a:rPr lang="en-US" sz="1800" smtClean="0"/>
              <a:t> of </a:t>
            </a:r>
            <a:r>
              <a:rPr lang="en-US" sz="1800" smtClean="0">
                <a:hlinkClick r:id="rId6" action="ppaction://hlinkfile" tooltip="World War I"/>
              </a:rPr>
              <a:t>World War I</a:t>
            </a:r>
            <a:r>
              <a:rPr lang="en-US" sz="1800" smtClean="0"/>
              <a:t>, it has German </a:t>
            </a:r>
            <a:r>
              <a:rPr lang="en-US" sz="1800" smtClean="0">
                <a:hlinkClick r:id="rId7" action="ppaction://hlinkfile" tooltip="Central Powers"/>
              </a:rPr>
              <a:t>Central Powers</a:t>
            </a:r>
            <a:r>
              <a:rPr lang="en-US" sz="1800" smtClean="0"/>
              <a:t> (Clankers) using mechanized war machines opposed by British </a:t>
            </a:r>
            <a:r>
              <a:rPr lang="en-US" sz="1800" smtClean="0">
                <a:hlinkClick r:id="rId8" action="ppaction://hlinkfile" tooltip="Entente Powers"/>
              </a:rPr>
              <a:t>Entente Powers</a:t>
            </a:r>
            <a:r>
              <a:rPr lang="en-US" sz="1800" smtClean="0"/>
              <a:t> (Darwinists) who fabricate living creatures genetically. The heroes are teens Aleksander, son of </a:t>
            </a:r>
            <a:r>
              <a:rPr lang="en-US" sz="1800" smtClean="0">
                <a:hlinkClick r:id="rId9" action="ppaction://hlinkfile" tooltip="Archduke Franz Ferdinand"/>
              </a:rPr>
              <a:t>Archduke Franz Ferdinand</a:t>
            </a:r>
            <a:r>
              <a:rPr lang="en-US" sz="1800" smtClean="0"/>
              <a:t>, and Deryn, Scottish girl with dreams of joining the British Air Service with her brother. The sequels are </a:t>
            </a:r>
            <a:r>
              <a:rPr lang="en-US" sz="1800" i="1" smtClean="0">
                <a:hlinkClick r:id="rId10" action="ppaction://hlinkfile" tooltip="Behemoth (Westerfeld novel)"/>
              </a:rPr>
              <a:t>Behemoth</a:t>
            </a:r>
            <a:r>
              <a:rPr lang="en-US" sz="1800" smtClean="0"/>
              <a:t> and </a:t>
            </a:r>
            <a:r>
              <a:rPr lang="en-US" sz="1800" i="1" smtClean="0">
                <a:hlinkClick r:id="rId11" action="ppaction://hlinkfile" tooltip="Goliath (Westerfeld novel)"/>
              </a:rPr>
              <a:t>Goliath</a:t>
            </a:r>
            <a:r>
              <a:rPr lang="en-US" sz="1800" smtClean="0"/>
              <a:t>.</a:t>
            </a:r>
          </a:p>
          <a:p>
            <a:r>
              <a:rPr lang="en-US" sz="1800" smtClean="0"/>
              <a:t>Source:  </a:t>
            </a:r>
            <a:r>
              <a:rPr lang="en-US" sz="1800" smtClean="0">
                <a:hlinkClick r:id="rId12"/>
              </a:rPr>
              <a:t>http://scottwesterfeld.com/blog/2009/10/leviathan-art-the-grand-map/</a:t>
            </a:r>
            <a:endParaRPr lang="en-US" sz="1800" smtClean="0"/>
          </a:p>
          <a:p>
            <a:r>
              <a:rPr lang="en-US" sz="1800" smtClean="0"/>
              <a:t>Source:  http://en.wikipedia.org/wiki/Leviathan_(Westerfeld_novel)</a:t>
            </a:r>
          </a:p>
          <a:p>
            <a:endParaRPr lang="en-US" sz="180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Darwinists</a:t>
            </a:r>
          </a:p>
        </p:txBody>
      </p:sp>
      <p:pic>
        <p:nvPicPr>
          <p:cNvPr id="4" name="Content Placeholder 3" descr="Darwinists.jpg"/>
          <p:cNvPicPr>
            <a:picLocks noGrp="1" noChangeAspect="1"/>
          </p:cNvPicPr>
          <p:nvPr>
            <p:ph idx="1"/>
          </p:nvPr>
        </p:nvPicPr>
        <p:blipFill>
          <a:blip r:embed="rId2" cstate="print"/>
          <a:srcRect/>
          <a:stretch>
            <a:fillRect/>
          </a:stretch>
        </p:blipFill>
        <p:spPr>
          <a:xfrm>
            <a:off x="1600200" y="685800"/>
            <a:ext cx="6696075" cy="5486400"/>
          </a:xfrm>
        </p:spPr>
      </p:pic>
      <p:sp>
        <p:nvSpPr>
          <p:cNvPr id="11268" name="TextBox 4"/>
          <p:cNvSpPr txBox="1">
            <a:spLocks noChangeArrowheads="1"/>
          </p:cNvSpPr>
          <p:nvPr/>
        </p:nvSpPr>
        <p:spPr bwMode="auto">
          <a:xfrm>
            <a:off x="0" y="2438400"/>
            <a:ext cx="2413000" cy="1600200"/>
          </a:xfrm>
          <a:prstGeom prst="rect">
            <a:avLst/>
          </a:prstGeom>
          <a:noFill/>
          <a:ln w="9525">
            <a:noFill/>
            <a:miter lim="800000"/>
            <a:headEnd/>
            <a:tailEnd/>
          </a:ln>
        </p:spPr>
        <p:txBody>
          <a:bodyPr wrap="none">
            <a:spAutoFit/>
          </a:bodyPr>
          <a:lstStyle/>
          <a:p>
            <a:r>
              <a:rPr lang="en-US" sz="1400">
                <a:solidFill>
                  <a:schemeClr val="bg2"/>
                </a:solidFill>
              </a:rPr>
              <a:t>The </a:t>
            </a:r>
            <a:r>
              <a:rPr lang="en-US" sz="1400" b="1">
                <a:solidFill>
                  <a:schemeClr val="bg2"/>
                </a:solidFill>
              </a:rPr>
              <a:t>Darwinists</a:t>
            </a:r>
            <a:r>
              <a:rPr lang="en-US" sz="1400">
                <a:solidFill>
                  <a:schemeClr val="bg2"/>
                </a:solidFill>
              </a:rPr>
              <a:t> are the</a:t>
            </a:r>
          </a:p>
          <a:p>
            <a:r>
              <a:rPr lang="en-US" sz="1400">
                <a:solidFill>
                  <a:schemeClr val="bg2"/>
                </a:solidFill>
              </a:rPr>
              <a:t> countries </a:t>
            </a:r>
          </a:p>
          <a:p>
            <a:r>
              <a:rPr lang="en-US" sz="1400">
                <a:solidFill>
                  <a:schemeClr val="bg2"/>
                </a:solidFill>
              </a:rPr>
              <a:t>(and their citizens) who use </a:t>
            </a:r>
          </a:p>
          <a:p>
            <a:r>
              <a:rPr lang="en-US" sz="1400">
                <a:solidFill>
                  <a:schemeClr val="bg2"/>
                </a:solidFill>
              </a:rPr>
              <a:t>bio-engineered </a:t>
            </a:r>
          </a:p>
          <a:p>
            <a:r>
              <a:rPr lang="en-US" sz="1400">
                <a:solidFill>
                  <a:schemeClr val="bg2"/>
                </a:solidFill>
              </a:rPr>
              <a:t>("fabricated") creatures</a:t>
            </a:r>
          </a:p>
          <a:p>
            <a:r>
              <a:rPr lang="en-US" sz="1400">
                <a:solidFill>
                  <a:schemeClr val="bg2"/>
                </a:solidFill>
              </a:rPr>
              <a:t> instead of</a:t>
            </a:r>
          </a:p>
          <a:p>
            <a:r>
              <a:rPr lang="en-US" sz="1400">
                <a:solidFill>
                  <a:schemeClr val="bg2"/>
                </a:solidFill>
              </a:rPr>
              <a:t> machines.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6" presetClass="emph" presetSubtype="0" fill="hold" nodeType="afterEffect">
                                  <p:stCondLst>
                                    <p:cond delay="0"/>
                                  </p:stCondLst>
                                  <p:childTnLst>
                                    <p:animScale>
                                      <p:cBhvr>
                                        <p:cTn id="1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1371600" y="228600"/>
            <a:ext cx="7620000" cy="762000"/>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400">
                <a:solidFill>
                  <a:srgbClr val="996600"/>
                </a:solidFill>
                <a:latin typeface="Comic Sans MS" pitchFamily="64" charset="0"/>
              </a:rPr>
              <a:t>Trench Warfare</a:t>
            </a:r>
          </a:p>
        </p:txBody>
      </p:sp>
      <p:pic>
        <p:nvPicPr>
          <p:cNvPr id="59395" name="Picture 8" descr="trench diagram"/>
          <p:cNvPicPr>
            <a:picLocks noGrp="1" noChangeAspect="1" noChangeArrowheads="1"/>
          </p:cNvPicPr>
          <p:nvPr>
            <p:ph/>
          </p:nvPr>
        </p:nvPicPr>
        <p:blipFill>
          <a:blip r:embed="rId2" cstate="print">
            <a:lum contrast="18000"/>
          </a:blip>
          <a:srcRect/>
          <a:stretch>
            <a:fillRect/>
          </a:stretch>
        </p:blipFill>
        <p:spPr>
          <a:xfrm>
            <a:off x="2971800" y="1447800"/>
            <a:ext cx="4381500" cy="4419600"/>
          </a:xfrm>
          <a:noFill/>
          <a:ln cap="flat">
            <a:solidFill>
              <a:srgbClr val="664400"/>
            </a:solidFill>
            <a:headEnd type="none" w="med" len="med"/>
            <a:tailEnd type="none" w="med" len="me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1371600" y="152400"/>
            <a:ext cx="7620000" cy="762000"/>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400">
                <a:solidFill>
                  <a:srgbClr val="996600"/>
                </a:solidFill>
                <a:latin typeface="Comic Sans MS" pitchFamily="64" charset="0"/>
              </a:rPr>
              <a:t>Trench Warfare</a:t>
            </a:r>
          </a:p>
        </p:txBody>
      </p:sp>
      <p:pic>
        <p:nvPicPr>
          <p:cNvPr id="60419" name="Picture 8" descr="trenches-1"/>
          <p:cNvPicPr>
            <a:picLocks noGrp="1" noChangeAspect="1" noChangeArrowheads="1"/>
          </p:cNvPicPr>
          <p:nvPr>
            <p:ph sz="half" idx="1"/>
          </p:nvPr>
        </p:nvPicPr>
        <p:blipFill>
          <a:blip r:embed="rId2" cstate="print">
            <a:lum bright="-6000" contrast="6000"/>
          </a:blip>
          <a:srcRect/>
          <a:stretch>
            <a:fillRect/>
          </a:stretch>
        </p:blipFill>
        <p:spPr>
          <a:xfrm>
            <a:off x="1473200" y="1295400"/>
            <a:ext cx="2794000" cy="4191000"/>
          </a:xfrm>
          <a:noFill/>
          <a:ln cap="flat">
            <a:solidFill>
              <a:srgbClr val="664400"/>
            </a:solidFill>
            <a:headEnd type="none" w="med" len="med"/>
            <a:tailEnd type="none" w="med" len="med"/>
          </a:ln>
        </p:spPr>
      </p:pic>
      <p:pic>
        <p:nvPicPr>
          <p:cNvPr id="60420" name="Picture 10" descr="trenches-2"/>
          <p:cNvPicPr>
            <a:picLocks noGrp="1" noChangeAspect="1" noChangeArrowheads="1"/>
          </p:cNvPicPr>
          <p:nvPr>
            <p:ph sz="half" idx="2"/>
          </p:nvPr>
        </p:nvPicPr>
        <p:blipFill>
          <a:blip r:embed="rId3" cstate="print">
            <a:lum bright="-6000" contrast="6000"/>
          </a:blip>
          <a:srcRect/>
          <a:stretch>
            <a:fillRect/>
          </a:stretch>
        </p:blipFill>
        <p:spPr>
          <a:xfrm>
            <a:off x="4495800" y="3424238"/>
            <a:ext cx="4495800" cy="2671762"/>
          </a:xfrm>
          <a:noFill/>
          <a:ln cap="flat">
            <a:solidFill>
              <a:srgbClr val="664400"/>
            </a:solidFill>
            <a:headEnd type="none" w="med" len="med"/>
            <a:tailEnd type="none" w="med" len="med"/>
          </a:ln>
        </p:spPr>
      </p:pic>
      <p:sp>
        <p:nvSpPr>
          <p:cNvPr id="117773" name="Text Box 13"/>
          <p:cNvSpPr txBox="1">
            <a:spLocks noChangeArrowheads="1"/>
          </p:cNvSpPr>
          <p:nvPr/>
        </p:nvSpPr>
        <p:spPr bwMode="auto">
          <a:xfrm>
            <a:off x="5486400" y="1905000"/>
            <a:ext cx="2667000" cy="1190625"/>
          </a:xfrm>
          <a:prstGeom prst="rect">
            <a:avLst/>
          </a:prstGeom>
          <a:noFill/>
          <a:ln w="12700" cap="sq">
            <a:noFill/>
            <a:miter lim="800000"/>
            <a:headEnd type="none" w="sm" len="sm"/>
            <a:tailEnd type="none" w="sm" len="sm"/>
          </a:ln>
          <a:effectLst>
            <a:outerShdw dist="35921" dir="2700000" algn="ctr" rotWithShape="0">
              <a:srgbClr val="996600"/>
            </a:outerShdw>
          </a:effectLst>
        </p:spPr>
        <p:txBody>
          <a:bodyPr>
            <a:spAutoFit/>
          </a:bodyPr>
          <a:lstStyle/>
          <a:p>
            <a:pPr algn="ctr">
              <a:spcBef>
                <a:spcPct val="50000"/>
              </a:spcBef>
              <a:defRPr/>
            </a:pPr>
            <a:r>
              <a:rPr lang="en-US" sz="3600" b="0">
                <a:solidFill>
                  <a:srgbClr val="333399"/>
                </a:solidFill>
                <a:effectLst>
                  <a:outerShdw blurRad="38100" dist="38100" dir="2700000" algn="tl">
                    <a:srgbClr val="000000"/>
                  </a:outerShdw>
                </a:effectLst>
                <a:latin typeface="Comic Sans MS" pitchFamily="64" charset="0"/>
              </a:rPr>
              <a:t>“No Man’s Land”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52" name="Picture 8"/>
          <p:cNvPicPr>
            <a:picLocks noGrp="1" noChangeAspect="1" noChangeArrowheads="1"/>
          </p:cNvPicPr>
          <p:nvPr>
            <p:ph sz="quarter" idx="3"/>
          </p:nvPr>
        </p:nvPicPr>
        <p:blipFill>
          <a:blip r:embed="rId4" cstate="print"/>
          <a:srcRect r="2116"/>
          <a:stretch>
            <a:fillRect/>
          </a:stretch>
        </p:blipFill>
        <p:spPr>
          <a:xfrm>
            <a:off x="6172200" y="381000"/>
            <a:ext cx="2363788" cy="3352800"/>
          </a:xfrm>
          <a:noFill/>
          <a:ln cap="flat">
            <a:solidFill>
              <a:srgbClr val="664400"/>
            </a:solidFill>
            <a:headEnd type="none" w="med" len="med"/>
            <a:tailEnd type="none" w="med" len="med"/>
          </a:ln>
        </p:spPr>
      </p:pic>
      <p:sp>
        <p:nvSpPr>
          <p:cNvPr id="108546" name="Text Box 2"/>
          <p:cNvSpPr txBox="1">
            <a:spLocks noChangeArrowheads="1"/>
          </p:cNvSpPr>
          <p:nvPr/>
        </p:nvSpPr>
        <p:spPr bwMode="auto">
          <a:xfrm>
            <a:off x="1447800" y="457200"/>
            <a:ext cx="4419600" cy="762000"/>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400">
                <a:solidFill>
                  <a:srgbClr val="996600"/>
                </a:solidFill>
                <a:latin typeface="Comic Sans MS" pitchFamily="64" charset="0"/>
              </a:rPr>
              <a:t>War Is</a:t>
            </a:r>
            <a:r>
              <a:rPr lang="en-US" sz="4400">
                <a:solidFill>
                  <a:srgbClr val="996600"/>
                </a:solidFill>
                <a:latin typeface="Flame" pitchFamily="2" charset="0"/>
              </a:rPr>
              <a:t> </a:t>
            </a:r>
            <a:r>
              <a:rPr lang="en-US" sz="4400">
                <a:solidFill>
                  <a:srgbClr val="E61F0A"/>
                </a:solidFill>
                <a:latin typeface="Flame" pitchFamily="2" charset="0"/>
              </a:rPr>
              <a:t>HELL </a:t>
            </a:r>
            <a:r>
              <a:rPr lang="en-US" sz="4400">
                <a:solidFill>
                  <a:srgbClr val="996600"/>
                </a:solidFill>
                <a:latin typeface="Comic Sans MS" pitchFamily="64" charset="0"/>
              </a:rPr>
              <a:t>!!</a:t>
            </a:r>
            <a:endParaRPr lang="en-US" sz="4400">
              <a:solidFill>
                <a:srgbClr val="996600"/>
              </a:solidFill>
              <a:latin typeface="Flame" pitchFamily="2" charset="0"/>
            </a:endParaRPr>
          </a:p>
        </p:txBody>
      </p:sp>
      <p:pic>
        <p:nvPicPr>
          <p:cNvPr id="108547" name="Picture 3"/>
          <p:cNvPicPr>
            <a:picLocks noGrp="1" noChangeAspect="1" noChangeArrowheads="1"/>
          </p:cNvPicPr>
          <p:nvPr>
            <p:ph sz="half" idx="1"/>
          </p:nvPr>
        </p:nvPicPr>
        <p:blipFill>
          <a:blip r:embed="rId5" cstate="print">
            <a:lum bright="-6000" contrast="6000"/>
          </a:blip>
          <a:srcRect b="5453"/>
          <a:stretch>
            <a:fillRect/>
          </a:stretch>
        </p:blipFill>
        <p:spPr>
          <a:xfrm>
            <a:off x="1676400" y="1806575"/>
            <a:ext cx="3733800" cy="3146425"/>
          </a:xfrm>
          <a:noFill/>
          <a:ln cap="flat">
            <a:solidFill>
              <a:srgbClr val="664400"/>
            </a:solidFill>
            <a:headEnd type="none" w="med" len="med"/>
            <a:tailEnd type="none" w="med" len="med"/>
          </a:ln>
        </p:spPr>
      </p:pic>
      <p:pic>
        <p:nvPicPr>
          <p:cNvPr id="108549" name="Picture 5"/>
          <p:cNvPicPr>
            <a:picLocks noGrp="1" noChangeAspect="1" noChangeArrowheads="1"/>
          </p:cNvPicPr>
          <p:nvPr>
            <p:ph sz="quarter" idx="2"/>
          </p:nvPr>
        </p:nvPicPr>
        <p:blipFill>
          <a:blip r:embed="rId6" cstate="print">
            <a:lum bright="6000" contrast="6000"/>
          </a:blip>
          <a:srcRect/>
          <a:stretch>
            <a:fillRect/>
          </a:stretch>
        </p:blipFill>
        <p:spPr>
          <a:xfrm>
            <a:off x="5334000" y="3124200"/>
            <a:ext cx="2289175" cy="3352800"/>
          </a:xfrm>
          <a:noFill/>
          <a:ln cap="flat">
            <a:solidFill>
              <a:srgbClr val="664400"/>
            </a:solidFill>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08547"/>
                                        </p:tgtEl>
                                        <p:attrNameLst>
                                          <p:attrName>style.visibility</p:attrName>
                                        </p:attrNameLst>
                                      </p:cBhvr>
                                      <p:to>
                                        <p:strVal val="visible"/>
                                      </p:to>
                                    </p:set>
                                    <p:anim calcmode="lin" valueType="num">
                                      <p:cBhvr>
                                        <p:cTn id="7" dur="2000" fill="hold"/>
                                        <p:tgtEl>
                                          <p:spTgt spid="108547"/>
                                        </p:tgtEl>
                                        <p:attrNameLst>
                                          <p:attrName>ppt_w</p:attrName>
                                        </p:attrNameLst>
                                      </p:cBhvr>
                                      <p:tavLst>
                                        <p:tav tm="0">
                                          <p:val>
                                            <p:fltVal val="0"/>
                                          </p:val>
                                        </p:tav>
                                        <p:tav tm="100000">
                                          <p:val>
                                            <p:strVal val="#ppt_w"/>
                                          </p:val>
                                        </p:tav>
                                      </p:tavLst>
                                    </p:anim>
                                    <p:anim calcmode="lin" valueType="num">
                                      <p:cBhvr>
                                        <p:cTn id="8" dur="2000" fill="hold"/>
                                        <p:tgtEl>
                                          <p:spTgt spid="108547"/>
                                        </p:tgtEl>
                                        <p:attrNameLst>
                                          <p:attrName>ppt_h</p:attrName>
                                        </p:attrNameLst>
                                      </p:cBhvr>
                                      <p:tavLst>
                                        <p:tav tm="0">
                                          <p:val>
                                            <p:fltVal val="0"/>
                                          </p:val>
                                        </p:tav>
                                        <p:tav tm="100000">
                                          <p:val>
                                            <p:strVal val="#ppt_h"/>
                                          </p:val>
                                        </p:tav>
                                      </p:tavLst>
                                    </p:anim>
                                    <p:anim calcmode="lin" valueType="num">
                                      <p:cBhvr>
                                        <p:cTn id="9" dur="2000" fill="hold"/>
                                        <p:tgtEl>
                                          <p:spTgt spid="108547"/>
                                        </p:tgtEl>
                                        <p:attrNameLst>
                                          <p:attrName>style.rotation</p:attrName>
                                        </p:attrNameLst>
                                      </p:cBhvr>
                                      <p:tavLst>
                                        <p:tav tm="0">
                                          <p:val>
                                            <p:fltVal val="90"/>
                                          </p:val>
                                        </p:tav>
                                        <p:tav tm="100000">
                                          <p:val>
                                            <p:fltVal val="0"/>
                                          </p:val>
                                        </p:tav>
                                      </p:tavLst>
                                    </p:anim>
                                    <p:animEffect transition="in" filter="fade">
                                      <p:cBhvr>
                                        <p:cTn id="10" dur="2000"/>
                                        <p:tgtEl>
                                          <p:spTgt spid="108547"/>
                                        </p:tgtEl>
                                      </p:cBhvr>
                                    </p:animEffect>
                                  </p:childTnLst>
                                  <p:subTnLst>
                                    <p:audio>
                                      <p:cMediaNode>
                                        <p:cTn display="0" masterRel="sameClick">
                                          <p:stCondLst>
                                            <p:cond evt="begin" delay="0">
                                              <p:tn val="5"/>
                                            </p:cond>
                                          </p:stCondLst>
                                          <p:endCondLst>
                                            <p:cond evt="onStopAudio" delay="0">
                                              <p:tgtEl>
                                                <p:sldTgt/>
                                              </p:tgtEl>
                                            </p:cond>
                                          </p:endCondLst>
                                        </p:cTn>
                                        <p:tgtEl>
                                          <p:sndTgt r:embed="rId2" name="bomb-2.wav"/>
                                        </p:tgtEl>
                                      </p:cMediaNode>
                                    </p:audio>
                                  </p:subTnLst>
                                </p:cTn>
                              </p:par>
                            </p:childTnLst>
                          </p:cTn>
                        </p:par>
                        <p:par>
                          <p:cTn id="11" fill="hold">
                            <p:stCondLst>
                              <p:cond delay="2000"/>
                            </p:stCondLst>
                            <p:childTnLst>
                              <p:par>
                                <p:cTn id="12" presetID="12" presetClass="entr" presetSubtype="2" fill="hold" nodeType="afterEffect">
                                  <p:stCondLst>
                                    <p:cond delay="1000"/>
                                  </p:stCondLst>
                                  <p:childTnLst>
                                    <p:set>
                                      <p:cBhvr>
                                        <p:cTn id="13" dur="1" fill="hold">
                                          <p:stCondLst>
                                            <p:cond delay="0"/>
                                          </p:stCondLst>
                                        </p:cTn>
                                        <p:tgtEl>
                                          <p:spTgt spid="108552"/>
                                        </p:tgtEl>
                                        <p:attrNameLst>
                                          <p:attrName>style.visibility</p:attrName>
                                        </p:attrNameLst>
                                      </p:cBhvr>
                                      <p:to>
                                        <p:strVal val="visible"/>
                                      </p:to>
                                    </p:set>
                                    <p:animEffect transition="in" filter="slide(fromRight)">
                                      <p:cBhvr>
                                        <p:cTn id="14" dur="2000"/>
                                        <p:tgtEl>
                                          <p:spTgt spid="108552"/>
                                        </p:tgtEl>
                                      </p:cBhvr>
                                    </p:animEffect>
                                  </p:childTnLst>
                                  <p:subTnLst>
                                    <p:audio>
                                      <p:cMediaNode>
                                        <p:cTn display="0" masterRel="sameClick">
                                          <p:stCondLst>
                                            <p:cond evt="begin" delay="0">
                                              <p:tn val="12"/>
                                            </p:cond>
                                          </p:stCondLst>
                                          <p:endCondLst>
                                            <p:cond evt="onStopAudio" delay="0">
                                              <p:tgtEl>
                                                <p:sldTgt/>
                                              </p:tgtEl>
                                            </p:cond>
                                          </p:endCondLst>
                                        </p:cTn>
                                        <p:tgtEl>
                                          <p:sndTgt r:embed="rId3" name="explode.wav"/>
                                        </p:tgtEl>
                                      </p:cMediaNode>
                                    </p:audio>
                                  </p:subTnLst>
                                </p:cTn>
                              </p:par>
                            </p:childTnLst>
                          </p:cTn>
                        </p:par>
                        <p:par>
                          <p:cTn id="15" fill="hold">
                            <p:stCondLst>
                              <p:cond delay="5000"/>
                            </p:stCondLst>
                            <p:childTnLst>
                              <p:par>
                                <p:cTn id="16" presetID="9" presetClass="entr" presetSubtype="0" fill="hold" nodeType="afterEffect">
                                  <p:stCondLst>
                                    <p:cond delay="0"/>
                                  </p:stCondLst>
                                  <p:childTnLst>
                                    <p:set>
                                      <p:cBhvr>
                                        <p:cTn id="17" dur="1" fill="hold">
                                          <p:stCondLst>
                                            <p:cond delay="0"/>
                                          </p:stCondLst>
                                        </p:cTn>
                                        <p:tgtEl>
                                          <p:spTgt spid="108549"/>
                                        </p:tgtEl>
                                        <p:attrNameLst>
                                          <p:attrName>style.visibility</p:attrName>
                                        </p:attrNameLst>
                                      </p:cBhvr>
                                      <p:to>
                                        <p:strVal val="visible"/>
                                      </p:to>
                                    </p:set>
                                    <p:animEffect transition="in" filter="dissolve">
                                      <p:cBhvr>
                                        <p:cTn id="18" dur="3000"/>
                                        <p:tgtEl>
                                          <p:spTgt spid="108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eachers.henrico.k12.va.us/tucker/strusky_m/2360cwebpage/presentation/2008vus9a_imperialism/Slide2.JPG"/>
          <p:cNvPicPr>
            <a:picLocks noChangeAspect="1" noChangeArrowheads="1"/>
          </p:cNvPicPr>
          <p:nvPr/>
        </p:nvPicPr>
        <p:blipFill>
          <a:blip r:embed="rId2" cstate="print">
            <a:lum bright="29000"/>
          </a:blip>
          <a:srcRect/>
          <a:stretch>
            <a:fillRect/>
          </a:stretch>
        </p:blipFill>
        <p:spPr bwMode="auto">
          <a:xfrm>
            <a:off x="304800" y="228600"/>
            <a:ext cx="8534398" cy="6400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371600" y="212725"/>
            <a:ext cx="7620000" cy="7016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000">
                <a:solidFill>
                  <a:srgbClr val="996600"/>
                </a:solidFill>
                <a:latin typeface="Comic Sans MS" pitchFamily="64" charset="0"/>
              </a:rPr>
              <a:t>Sacrifices in War</a:t>
            </a:r>
          </a:p>
        </p:txBody>
      </p:sp>
      <p:pic>
        <p:nvPicPr>
          <p:cNvPr id="104451" name="Picture 3"/>
          <p:cNvPicPr>
            <a:picLocks noChangeAspect="1" noChangeArrowheads="1"/>
          </p:cNvPicPr>
          <p:nvPr/>
        </p:nvPicPr>
        <p:blipFill>
          <a:blip r:embed="rId2" cstate="print">
            <a:lum bright="12000"/>
          </a:blip>
          <a:srcRect/>
          <a:stretch>
            <a:fillRect/>
          </a:stretch>
        </p:blipFill>
        <p:spPr bwMode="auto">
          <a:xfrm>
            <a:off x="1524000" y="1066800"/>
            <a:ext cx="4648200" cy="3154363"/>
          </a:xfrm>
          <a:prstGeom prst="rect">
            <a:avLst/>
          </a:prstGeom>
          <a:noFill/>
          <a:ln w="9525">
            <a:solidFill>
              <a:srgbClr val="664400"/>
            </a:solidFill>
            <a:miter lim="800000"/>
            <a:headEnd/>
            <a:tailEnd/>
          </a:ln>
        </p:spPr>
      </p:pic>
      <p:pic>
        <p:nvPicPr>
          <p:cNvPr id="104452" name="Picture 4"/>
          <p:cNvPicPr>
            <a:picLocks noChangeAspect="1" noChangeArrowheads="1"/>
          </p:cNvPicPr>
          <p:nvPr/>
        </p:nvPicPr>
        <p:blipFill>
          <a:blip r:embed="rId3" cstate="print">
            <a:lum bright="6000"/>
          </a:blip>
          <a:srcRect/>
          <a:stretch>
            <a:fillRect/>
          </a:stretch>
        </p:blipFill>
        <p:spPr bwMode="auto">
          <a:xfrm>
            <a:off x="2197100" y="4486275"/>
            <a:ext cx="3136900" cy="2087563"/>
          </a:xfrm>
          <a:prstGeom prst="rect">
            <a:avLst/>
          </a:prstGeom>
          <a:noFill/>
          <a:ln w="9525">
            <a:solidFill>
              <a:srgbClr val="664400"/>
            </a:solidFill>
            <a:miter lim="800000"/>
            <a:headEnd/>
            <a:tailEnd/>
          </a:ln>
        </p:spPr>
      </p:pic>
      <p:pic>
        <p:nvPicPr>
          <p:cNvPr id="104453" name="Picture 5"/>
          <p:cNvPicPr>
            <a:picLocks noChangeAspect="1" noChangeArrowheads="1"/>
          </p:cNvPicPr>
          <p:nvPr/>
        </p:nvPicPr>
        <p:blipFill>
          <a:blip r:embed="rId4" cstate="print"/>
          <a:srcRect l="19649" t="5458" r="23546" b="2838"/>
          <a:stretch>
            <a:fillRect/>
          </a:stretch>
        </p:blipFill>
        <p:spPr bwMode="auto">
          <a:xfrm>
            <a:off x="5638800" y="2251075"/>
            <a:ext cx="3249613" cy="3921125"/>
          </a:xfrm>
          <a:prstGeom prst="rect">
            <a:avLst/>
          </a:prstGeom>
          <a:noFill/>
          <a:ln w="9525">
            <a:solidFill>
              <a:srgbClr val="6644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blinds(vertical)">
                                      <p:cBhvr>
                                        <p:cTn id="7" dur="2000"/>
                                        <p:tgtEl>
                                          <p:spTgt spid="10445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4452"/>
                                        </p:tgtEl>
                                        <p:attrNameLst>
                                          <p:attrName>style.visibility</p:attrName>
                                        </p:attrNameLst>
                                      </p:cBhvr>
                                      <p:to>
                                        <p:strVal val="visible"/>
                                      </p:to>
                                    </p:set>
                                    <p:animEffect transition="in" filter="fade">
                                      <p:cBhvr>
                                        <p:cTn id="11" dur="1000"/>
                                        <p:tgtEl>
                                          <p:spTgt spid="104452"/>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04453"/>
                                        </p:tgtEl>
                                        <p:attrNameLst>
                                          <p:attrName>style.visibility</p:attrName>
                                        </p:attrNameLst>
                                      </p:cBhvr>
                                      <p:to>
                                        <p:strVal val="visible"/>
                                      </p:to>
                                    </p:set>
                                    <p:animEffect transition="in" filter="dissolve">
                                      <p:cBhvr>
                                        <p:cTn id="15" dur="10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026"/>
          <p:cNvSpPr txBox="1">
            <a:spLocks noChangeArrowheads="1"/>
          </p:cNvSpPr>
          <p:nvPr/>
        </p:nvSpPr>
        <p:spPr bwMode="auto">
          <a:xfrm>
            <a:off x="1371600" y="212725"/>
            <a:ext cx="7620000" cy="7016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000">
                <a:solidFill>
                  <a:srgbClr val="996600"/>
                </a:solidFill>
                <a:latin typeface="Comic Sans MS" pitchFamily="64" charset="0"/>
              </a:rPr>
              <a:t>Krupp’s “Big Bertha” Gun</a:t>
            </a:r>
          </a:p>
        </p:txBody>
      </p:sp>
      <p:pic>
        <p:nvPicPr>
          <p:cNvPr id="92163" name="Picture 1027" descr="Krupp's Big Bertha"/>
          <p:cNvPicPr>
            <a:picLocks noGrp="1" noChangeAspect="1" noChangeArrowheads="1"/>
          </p:cNvPicPr>
          <p:nvPr>
            <p:ph/>
          </p:nvPr>
        </p:nvPicPr>
        <p:blipFill>
          <a:blip r:embed="rId3" cstate="print">
            <a:lum bright="-12000" contrast="6000"/>
          </a:blip>
          <a:srcRect/>
          <a:stretch>
            <a:fillRect/>
          </a:stretch>
        </p:blipFill>
        <p:spPr>
          <a:xfrm>
            <a:off x="2386013" y="1235075"/>
            <a:ext cx="5614987" cy="5165725"/>
          </a:xfrm>
          <a:noFill/>
          <a:ln cap="flat">
            <a:solidFill>
              <a:srgbClr val="664400"/>
            </a:solidFill>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92163"/>
                                        </p:tgtEl>
                                        <p:attrNameLst>
                                          <p:attrName>style.visibility</p:attrName>
                                        </p:attrNameLst>
                                      </p:cBhvr>
                                      <p:to>
                                        <p:strVal val="visible"/>
                                      </p:to>
                                    </p:set>
                                    <p:anim calcmode="lin" valueType="num">
                                      <p:cBhvr>
                                        <p:cTn id="7" dur="500" fill="hold"/>
                                        <p:tgtEl>
                                          <p:spTgt spid="92163"/>
                                        </p:tgtEl>
                                        <p:attrNameLst>
                                          <p:attrName>ppt_w</p:attrName>
                                        </p:attrNameLst>
                                      </p:cBhvr>
                                      <p:tavLst>
                                        <p:tav tm="0">
                                          <p:val>
                                            <p:strVal val="#ppt_w*0.70"/>
                                          </p:val>
                                        </p:tav>
                                        <p:tav tm="100000">
                                          <p:val>
                                            <p:strVal val="#ppt_w"/>
                                          </p:val>
                                        </p:tav>
                                      </p:tavLst>
                                    </p:anim>
                                    <p:anim calcmode="lin" valueType="num">
                                      <p:cBhvr>
                                        <p:cTn id="8" dur="500" fill="hold"/>
                                        <p:tgtEl>
                                          <p:spTgt spid="92163"/>
                                        </p:tgtEl>
                                        <p:attrNameLst>
                                          <p:attrName>ppt_h</p:attrName>
                                        </p:attrNameLst>
                                      </p:cBhvr>
                                      <p:tavLst>
                                        <p:tav tm="0">
                                          <p:val>
                                            <p:strVal val="#ppt_h"/>
                                          </p:val>
                                        </p:tav>
                                        <p:tav tm="100000">
                                          <p:val>
                                            <p:strVal val="#ppt_h"/>
                                          </p:val>
                                        </p:tav>
                                      </p:tavLst>
                                    </p:anim>
                                    <p:animEffect transition="in" filter="fade">
                                      <p:cBhvr>
                                        <p:cTn id="9" dur="500"/>
                                        <p:tgtEl>
                                          <p:spTgt spid="92163"/>
                                        </p:tgtEl>
                                      </p:cBhvr>
                                    </p:animEffect>
                                  </p:childTnLst>
                                  <p:subTnLst>
                                    <p:audio>
                                      <p:cMediaNode vol="76000">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371600" y="212725"/>
            <a:ext cx="7620000" cy="7016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000">
                <a:solidFill>
                  <a:srgbClr val="996600"/>
                </a:solidFill>
                <a:latin typeface="Comic Sans MS" pitchFamily="64" charset="0"/>
              </a:rPr>
              <a:t>French Renault Tank</a:t>
            </a:r>
          </a:p>
        </p:txBody>
      </p:sp>
      <p:pic>
        <p:nvPicPr>
          <p:cNvPr id="65539" name="Picture 7" descr="French Renault Tank"/>
          <p:cNvPicPr>
            <a:picLocks noGrp="1" noChangeAspect="1" noChangeArrowheads="1"/>
          </p:cNvPicPr>
          <p:nvPr>
            <p:ph/>
          </p:nvPr>
        </p:nvPicPr>
        <p:blipFill>
          <a:blip r:embed="rId2" cstate="print"/>
          <a:srcRect/>
          <a:stretch>
            <a:fillRect/>
          </a:stretch>
        </p:blipFill>
        <p:spPr>
          <a:xfrm>
            <a:off x="1676400" y="1284288"/>
            <a:ext cx="7086600" cy="5081587"/>
          </a:xfrm>
          <a:noFill/>
          <a:ln cap="flat">
            <a:solidFill>
              <a:srgbClr val="664400"/>
            </a:solidFill>
            <a:headEnd type="none" w="med" len="med"/>
            <a:tailEnd type="none" w="med" len="me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1371600" y="212725"/>
            <a:ext cx="7620000" cy="7016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000">
                <a:solidFill>
                  <a:srgbClr val="996600"/>
                </a:solidFill>
                <a:latin typeface="Comic Sans MS" pitchFamily="64" charset="0"/>
              </a:rPr>
              <a:t>British Tank at Ypres</a:t>
            </a:r>
          </a:p>
        </p:txBody>
      </p:sp>
      <p:pic>
        <p:nvPicPr>
          <p:cNvPr id="66563" name="Picture 5" descr="British tank at Ypres - 1917"/>
          <p:cNvPicPr>
            <a:picLocks noGrp="1" noChangeAspect="1" noChangeArrowheads="1"/>
          </p:cNvPicPr>
          <p:nvPr>
            <p:ph/>
          </p:nvPr>
        </p:nvPicPr>
        <p:blipFill>
          <a:blip r:embed="rId2" cstate="print">
            <a:lum contrast="6000"/>
          </a:blip>
          <a:srcRect/>
          <a:stretch>
            <a:fillRect/>
          </a:stretch>
        </p:blipFill>
        <p:spPr>
          <a:xfrm>
            <a:off x="1981200" y="1219200"/>
            <a:ext cx="6400800" cy="5049838"/>
          </a:xfrm>
          <a:noFill/>
          <a:ln cap="flat">
            <a:solidFill>
              <a:srgbClr val="664400"/>
            </a:solidFill>
            <a:headEnd type="none" w="med" len="med"/>
            <a:tailEnd type="none" w="med" len="me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1371600" y="212725"/>
            <a:ext cx="7620000" cy="7016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000">
                <a:solidFill>
                  <a:srgbClr val="996600"/>
                </a:solidFill>
                <a:latin typeface="Comic Sans MS" pitchFamily="64" charset="0"/>
              </a:rPr>
              <a:t>The Airplane</a:t>
            </a:r>
          </a:p>
        </p:txBody>
      </p:sp>
      <p:pic>
        <p:nvPicPr>
          <p:cNvPr id="145413" name="Picture 5" descr="von Poosch-Squadron over Brenta-1917"/>
          <p:cNvPicPr>
            <a:picLocks noGrp="1" noChangeAspect="1" noChangeArrowheads="1"/>
          </p:cNvPicPr>
          <p:nvPr>
            <p:ph/>
          </p:nvPr>
        </p:nvPicPr>
        <p:blipFill>
          <a:blip r:embed="rId3" cstate="print"/>
          <a:srcRect/>
          <a:stretch>
            <a:fillRect/>
          </a:stretch>
        </p:blipFill>
        <p:spPr>
          <a:xfrm>
            <a:off x="2514600" y="1066800"/>
            <a:ext cx="5486400" cy="4598988"/>
          </a:xfrm>
          <a:noFill/>
          <a:ln cap="flat">
            <a:solidFill>
              <a:srgbClr val="664400"/>
            </a:solidFill>
            <a:headEnd type="none" w="med" len="med"/>
            <a:tailEnd type="none" w="med" len="med"/>
          </a:ln>
        </p:spPr>
      </p:pic>
      <p:sp>
        <p:nvSpPr>
          <p:cNvPr id="145414" name="Text Box 6"/>
          <p:cNvSpPr txBox="1">
            <a:spLocks noChangeArrowheads="1"/>
          </p:cNvSpPr>
          <p:nvPr/>
        </p:nvSpPr>
        <p:spPr bwMode="auto">
          <a:xfrm>
            <a:off x="3048000" y="5791200"/>
            <a:ext cx="4495800" cy="82232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a:solidFill>
                  <a:srgbClr val="996600"/>
                </a:solidFill>
                <a:latin typeface="Comic Sans MS" pitchFamily="64" charset="0"/>
              </a:rPr>
              <a:t>“Squadron Over the Brenta”</a:t>
            </a:r>
            <a:br>
              <a:rPr lang="en-US">
                <a:solidFill>
                  <a:srgbClr val="996600"/>
                </a:solidFill>
                <a:latin typeface="Comic Sans MS" pitchFamily="64" charset="0"/>
              </a:rPr>
            </a:br>
            <a:r>
              <a:rPr lang="en-US">
                <a:solidFill>
                  <a:srgbClr val="996600"/>
                </a:solidFill>
                <a:latin typeface="Comic Sans MS" pitchFamily="64" charset="0"/>
              </a:rPr>
              <a:t>Max Edler von Poosch, 1917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541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ww1_biplan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1371600" y="152400"/>
            <a:ext cx="7620000" cy="119062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3600">
                <a:solidFill>
                  <a:srgbClr val="996600"/>
                </a:solidFill>
                <a:latin typeface="Comic Sans MS" pitchFamily="64" charset="0"/>
              </a:rPr>
              <a:t>Curtis-Martin </a:t>
            </a:r>
            <a:br>
              <a:rPr lang="en-US" sz="3600">
                <a:solidFill>
                  <a:srgbClr val="996600"/>
                </a:solidFill>
                <a:latin typeface="Comic Sans MS" pitchFamily="64" charset="0"/>
              </a:rPr>
            </a:br>
            <a:r>
              <a:rPr lang="en-US" sz="3600">
                <a:solidFill>
                  <a:srgbClr val="996600"/>
                </a:solidFill>
                <a:latin typeface="Comic Sans MS" pitchFamily="64" charset="0"/>
              </a:rPr>
              <a:t>U. S. Aircraft Plant</a:t>
            </a:r>
          </a:p>
        </p:txBody>
      </p:sp>
      <p:pic>
        <p:nvPicPr>
          <p:cNvPr id="71683" name="Picture 5" descr="Curtis-Martin-US aircraft plant"/>
          <p:cNvPicPr>
            <a:picLocks noGrp="1" noChangeAspect="1" noChangeArrowheads="1"/>
          </p:cNvPicPr>
          <p:nvPr>
            <p:ph/>
          </p:nvPr>
        </p:nvPicPr>
        <p:blipFill>
          <a:blip r:embed="rId2" cstate="print">
            <a:lum bright="-6000" contrast="6000"/>
          </a:blip>
          <a:srcRect l="7648" t="6194" r="5772" b="8659"/>
          <a:stretch>
            <a:fillRect/>
          </a:stretch>
        </p:blipFill>
        <p:spPr>
          <a:xfrm>
            <a:off x="1905000" y="1447800"/>
            <a:ext cx="6553200" cy="5154613"/>
          </a:xfrm>
          <a:noFill/>
          <a:ln cap="flat">
            <a:solidFill>
              <a:srgbClr val="664400"/>
            </a:solidFill>
            <a:headEnd type="none" w="med" len="med"/>
            <a:tailEnd type="none" w="med" len="me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1" name="Text Box 5"/>
          <p:cNvSpPr txBox="1">
            <a:spLocks noChangeArrowheads="1"/>
          </p:cNvSpPr>
          <p:nvPr/>
        </p:nvSpPr>
        <p:spPr bwMode="auto">
          <a:xfrm>
            <a:off x="1295400" y="365125"/>
            <a:ext cx="7772400" cy="717550"/>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100">
                <a:solidFill>
                  <a:srgbClr val="996600"/>
                </a:solidFill>
                <a:latin typeface="Comic Sans MS" pitchFamily="64" charset="0"/>
              </a:rPr>
              <a:t>Looking for the “Red Baron?”</a:t>
            </a:r>
          </a:p>
        </p:txBody>
      </p:sp>
      <p:pic>
        <p:nvPicPr>
          <p:cNvPr id="188441" name="Picture 25" descr="Snoopy"/>
          <p:cNvPicPr>
            <a:picLocks noGrp="1" noChangeAspect="1" noChangeArrowheads="1"/>
          </p:cNvPicPr>
          <p:nvPr>
            <p:ph/>
          </p:nvPr>
        </p:nvPicPr>
        <p:blipFill>
          <a:blip r:embed="rId2" cstate="print">
            <a:lum bright="-6000" contrast="12000"/>
          </a:blip>
          <a:srcRect/>
          <a:stretch>
            <a:fillRect/>
          </a:stretch>
        </p:blipFill>
        <p:spPr>
          <a:xfrm>
            <a:off x="3336925" y="1371600"/>
            <a:ext cx="3521075" cy="5029200"/>
          </a:xfrm>
          <a:noFill/>
          <a:ln cap="flat">
            <a:solidFill>
              <a:srgbClr val="664400"/>
            </a:solidFill>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88441"/>
                                        </p:tgtEl>
                                        <p:attrNameLst>
                                          <p:attrName>style.visibility</p:attrName>
                                        </p:attrNameLst>
                                      </p:cBhvr>
                                      <p:to>
                                        <p:strVal val="visible"/>
                                      </p:to>
                                    </p:set>
                                    <p:animEffect transition="in" filter="dissolve">
                                      <p:cBhvr>
                                        <p:cTn id="7" dur="2000"/>
                                        <p:tgtEl>
                                          <p:spTgt spid="18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1371600" y="212725"/>
            <a:ext cx="7620000" cy="7016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000">
                <a:solidFill>
                  <a:srgbClr val="996600"/>
                </a:solidFill>
                <a:latin typeface="Comic Sans MS" pitchFamily="64" charset="0"/>
              </a:rPr>
              <a:t>The Zeppelin</a:t>
            </a:r>
          </a:p>
        </p:txBody>
      </p:sp>
      <p:pic>
        <p:nvPicPr>
          <p:cNvPr id="73731" name="Picture 4" descr="Zeppelin &amp; Dog Fight"/>
          <p:cNvPicPr>
            <a:picLocks noGrp="1" noChangeAspect="1" noChangeArrowheads="1"/>
          </p:cNvPicPr>
          <p:nvPr>
            <p:ph sz="half" idx="2"/>
          </p:nvPr>
        </p:nvPicPr>
        <p:blipFill>
          <a:blip r:embed="rId2" cstate="print">
            <a:lum bright="6000" contrast="6000"/>
          </a:blip>
          <a:srcRect/>
          <a:stretch>
            <a:fillRect/>
          </a:stretch>
        </p:blipFill>
        <p:spPr>
          <a:xfrm>
            <a:off x="1905000" y="1219200"/>
            <a:ext cx="6705600" cy="5029200"/>
          </a:xfrm>
          <a:noFill/>
          <a:ln cap="flat">
            <a:solidFill>
              <a:srgbClr val="664400"/>
            </a:solidFill>
            <a:headEnd type="none" w="med" len="med"/>
            <a:tailEnd type="none" w="med" len="me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
          <p:cNvSpPr txBox="1">
            <a:spLocks noChangeArrowheads="1"/>
          </p:cNvSpPr>
          <p:nvPr/>
        </p:nvSpPr>
        <p:spPr bwMode="auto">
          <a:xfrm>
            <a:off x="5562600" y="533400"/>
            <a:ext cx="3276600" cy="13112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000">
                <a:solidFill>
                  <a:srgbClr val="996600"/>
                </a:solidFill>
                <a:latin typeface="Comic Sans MS" pitchFamily="64" charset="0"/>
              </a:rPr>
              <a:t>Flame</a:t>
            </a:r>
            <a:br>
              <a:rPr lang="en-US" sz="4000">
                <a:solidFill>
                  <a:srgbClr val="996600"/>
                </a:solidFill>
                <a:latin typeface="Comic Sans MS" pitchFamily="64" charset="0"/>
              </a:rPr>
            </a:br>
            <a:r>
              <a:rPr lang="en-US" sz="4000">
                <a:solidFill>
                  <a:srgbClr val="996600"/>
                </a:solidFill>
                <a:latin typeface="Comic Sans MS" pitchFamily="64" charset="0"/>
              </a:rPr>
              <a:t>Throwers</a:t>
            </a:r>
          </a:p>
        </p:txBody>
      </p:sp>
      <p:sp>
        <p:nvSpPr>
          <p:cNvPr id="224261" name="Text Box 5"/>
          <p:cNvSpPr txBox="1">
            <a:spLocks noChangeArrowheads="1"/>
          </p:cNvSpPr>
          <p:nvPr/>
        </p:nvSpPr>
        <p:spPr bwMode="auto">
          <a:xfrm>
            <a:off x="2514600" y="4191000"/>
            <a:ext cx="3429000" cy="13112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000">
                <a:solidFill>
                  <a:srgbClr val="996600"/>
                </a:solidFill>
                <a:latin typeface="Comic Sans MS" pitchFamily="64" charset="0"/>
              </a:rPr>
              <a:t>Grenade</a:t>
            </a:r>
            <a:br>
              <a:rPr lang="en-US" sz="4000">
                <a:solidFill>
                  <a:srgbClr val="996600"/>
                </a:solidFill>
                <a:latin typeface="Comic Sans MS" pitchFamily="64" charset="0"/>
              </a:rPr>
            </a:br>
            <a:r>
              <a:rPr lang="en-US" sz="4000">
                <a:solidFill>
                  <a:srgbClr val="996600"/>
                </a:solidFill>
                <a:latin typeface="Comic Sans MS" pitchFamily="64" charset="0"/>
              </a:rPr>
              <a:t>Launchers</a:t>
            </a:r>
          </a:p>
        </p:txBody>
      </p:sp>
      <p:pic>
        <p:nvPicPr>
          <p:cNvPr id="224263" name="Picture 7" descr="flamethrowers"/>
          <p:cNvPicPr>
            <a:picLocks noGrp="1" noChangeAspect="1" noChangeArrowheads="1"/>
          </p:cNvPicPr>
          <p:nvPr>
            <p:ph sz="half" idx="1"/>
          </p:nvPr>
        </p:nvPicPr>
        <p:blipFill>
          <a:blip r:embed="rId2" cstate="print">
            <a:lum bright="6000" contrast="6000"/>
          </a:blip>
          <a:srcRect/>
          <a:stretch>
            <a:fillRect/>
          </a:stretch>
        </p:blipFill>
        <p:spPr>
          <a:xfrm>
            <a:off x="1524000" y="457200"/>
            <a:ext cx="4191000" cy="2917825"/>
          </a:xfrm>
          <a:noFill/>
        </p:spPr>
      </p:pic>
      <p:pic>
        <p:nvPicPr>
          <p:cNvPr id="224267" name="Picture 11" descr="grenade launcher"/>
          <p:cNvPicPr>
            <a:picLocks noGrp="1" noChangeAspect="1" noChangeArrowheads="1"/>
          </p:cNvPicPr>
          <p:nvPr>
            <p:ph sz="half" idx="2"/>
          </p:nvPr>
        </p:nvPicPr>
        <p:blipFill>
          <a:blip r:embed="rId3" cstate="print">
            <a:lum contrast="6000"/>
          </a:blip>
          <a:srcRect/>
          <a:stretch>
            <a:fillRect/>
          </a:stretch>
        </p:blipFill>
        <p:spPr>
          <a:xfrm>
            <a:off x="6248400" y="2667000"/>
            <a:ext cx="2398713" cy="3886200"/>
          </a:xfrm>
          <a:noFill/>
          <a:ln cap="flat">
            <a:solidFill>
              <a:srgbClr val="664400"/>
            </a:solidFill>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4258"/>
                                        </p:tgtEl>
                                        <p:attrNameLst>
                                          <p:attrName>style.visibility</p:attrName>
                                        </p:attrNameLst>
                                      </p:cBhvr>
                                      <p:to>
                                        <p:strVal val="visible"/>
                                      </p:to>
                                    </p:set>
                                    <p:animEffect transition="in" filter="strips(upRight)">
                                      <p:cBhvr>
                                        <p:cTn id="7" dur="500"/>
                                        <p:tgtEl>
                                          <p:spTgt spid="224258"/>
                                        </p:tgtEl>
                                      </p:cBhvr>
                                    </p:animEffect>
                                  </p:childTnLst>
                                </p:cTn>
                              </p:par>
                              <p:par>
                                <p:cTn id="8" presetID="18" presetClass="entr" presetSubtype="3" fill="hold" nodeType="withEffect">
                                  <p:stCondLst>
                                    <p:cond delay="0"/>
                                  </p:stCondLst>
                                  <p:childTnLst>
                                    <p:set>
                                      <p:cBhvr>
                                        <p:cTn id="9" dur="1" fill="hold">
                                          <p:stCondLst>
                                            <p:cond delay="0"/>
                                          </p:stCondLst>
                                        </p:cTn>
                                        <p:tgtEl>
                                          <p:spTgt spid="224263"/>
                                        </p:tgtEl>
                                        <p:attrNameLst>
                                          <p:attrName>style.visibility</p:attrName>
                                        </p:attrNameLst>
                                      </p:cBhvr>
                                      <p:to>
                                        <p:strVal val="visible"/>
                                      </p:to>
                                    </p:set>
                                    <p:animEffect transition="in" filter="strips(upRight)">
                                      <p:cBhvr>
                                        <p:cTn id="10" dur="500"/>
                                        <p:tgtEl>
                                          <p:spTgt spid="224263"/>
                                        </p:tgtEl>
                                      </p:cBhvr>
                                    </p:animEffect>
                                  </p:childTnLst>
                                </p:cTn>
                              </p:par>
                            </p:childTnLst>
                          </p:cTn>
                        </p:par>
                        <p:par>
                          <p:cTn id="11" fill="hold">
                            <p:stCondLst>
                              <p:cond delay="500"/>
                            </p:stCondLst>
                            <p:childTnLst>
                              <p:par>
                                <p:cTn id="12" presetID="7" presetClass="entr" presetSubtype="4" fill="hold" grpId="0" nodeType="afterEffect">
                                  <p:stCondLst>
                                    <p:cond delay="0"/>
                                  </p:stCondLst>
                                  <p:childTnLst>
                                    <p:set>
                                      <p:cBhvr>
                                        <p:cTn id="13" dur="1" fill="hold">
                                          <p:stCondLst>
                                            <p:cond delay="0"/>
                                          </p:stCondLst>
                                        </p:cTn>
                                        <p:tgtEl>
                                          <p:spTgt spid="224261"/>
                                        </p:tgtEl>
                                        <p:attrNameLst>
                                          <p:attrName>style.visibility</p:attrName>
                                        </p:attrNameLst>
                                      </p:cBhvr>
                                      <p:to>
                                        <p:strVal val="visible"/>
                                      </p:to>
                                    </p:set>
                                    <p:anim calcmode="lin" valueType="num">
                                      <p:cBhvr additive="base">
                                        <p:cTn id="14" dur="1000" fill="hold"/>
                                        <p:tgtEl>
                                          <p:spTgt spid="224261"/>
                                        </p:tgtEl>
                                        <p:attrNameLst>
                                          <p:attrName>ppt_x</p:attrName>
                                        </p:attrNameLst>
                                      </p:cBhvr>
                                      <p:tavLst>
                                        <p:tav tm="0">
                                          <p:val>
                                            <p:strVal val="#ppt_x"/>
                                          </p:val>
                                        </p:tav>
                                        <p:tav tm="100000">
                                          <p:val>
                                            <p:strVal val="#ppt_x"/>
                                          </p:val>
                                        </p:tav>
                                      </p:tavLst>
                                    </p:anim>
                                    <p:anim calcmode="lin" valueType="num">
                                      <p:cBhvr additive="base">
                                        <p:cTn id="15" dur="1000" fill="hold"/>
                                        <p:tgtEl>
                                          <p:spTgt spid="224261"/>
                                        </p:tgtEl>
                                        <p:attrNameLst>
                                          <p:attrName>ppt_y</p:attrName>
                                        </p:attrNameLst>
                                      </p:cBhvr>
                                      <p:tavLst>
                                        <p:tav tm="0">
                                          <p:val>
                                            <p:strVal val="1+#ppt_h/2"/>
                                          </p:val>
                                        </p:tav>
                                        <p:tav tm="100000">
                                          <p:val>
                                            <p:strVal val="#ppt_y"/>
                                          </p:val>
                                        </p:tav>
                                      </p:tavLst>
                                    </p:anim>
                                  </p:childTnLst>
                                </p:cTn>
                              </p:par>
                              <p:par>
                                <p:cTn id="16" presetID="7" presetClass="entr" presetSubtype="4" fill="hold" nodeType="withEffect">
                                  <p:stCondLst>
                                    <p:cond delay="0"/>
                                  </p:stCondLst>
                                  <p:childTnLst>
                                    <p:set>
                                      <p:cBhvr>
                                        <p:cTn id="17" dur="1" fill="hold">
                                          <p:stCondLst>
                                            <p:cond delay="0"/>
                                          </p:stCondLst>
                                        </p:cTn>
                                        <p:tgtEl>
                                          <p:spTgt spid="224267"/>
                                        </p:tgtEl>
                                        <p:attrNameLst>
                                          <p:attrName>style.visibility</p:attrName>
                                        </p:attrNameLst>
                                      </p:cBhvr>
                                      <p:to>
                                        <p:strVal val="visible"/>
                                      </p:to>
                                    </p:set>
                                    <p:anim calcmode="lin" valueType="num">
                                      <p:cBhvr additive="base">
                                        <p:cTn id="18" dur="1000" fill="hold"/>
                                        <p:tgtEl>
                                          <p:spTgt spid="224267"/>
                                        </p:tgtEl>
                                        <p:attrNameLst>
                                          <p:attrName>ppt_x</p:attrName>
                                        </p:attrNameLst>
                                      </p:cBhvr>
                                      <p:tavLst>
                                        <p:tav tm="0">
                                          <p:val>
                                            <p:strVal val="#ppt_x"/>
                                          </p:val>
                                        </p:tav>
                                        <p:tav tm="100000">
                                          <p:val>
                                            <p:strVal val="#ppt_x"/>
                                          </p:val>
                                        </p:tav>
                                      </p:tavLst>
                                    </p:anim>
                                    <p:anim calcmode="lin" valueType="num">
                                      <p:cBhvr additive="base">
                                        <p:cTn id="19" dur="1000" fill="hold"/>
                                        <p:tgtEl>
                                          <p:spTgt spid="224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p:bldP spid="22426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5562600" y="1447800"/>
            <a:ext cx="3276600" cy="7016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000">
                <a:solidFill>
                  <a:srgbClr val="996600"/>
                </a:solidFill>
                <a:latin typeface="Comic Sans MS" pitchFamily="64" charset="0"/>
              </a:rPr>
              <a:t>Poison Gas</a:t>
            </a:r>
          </a:p>
        </p:txBody>
      </p:sp>
      <p:pic>
        <p:nvPicPr>
          <p:cNvPr id="103427" name="Picture 3"/>
          <p:cNvPicPr>
            <a:picLocks noGrp="1" noChangeAspect="1" noChangeArrowheads="1"/>
          </p:cNvPicPr>
          <p:nvPr>
            <p:ph sz="half" idx="1"/>
          </p:nvPr>
        </p:nvPicPr>
        <p:blipFill>
          <a:blip r:embed="rId4" cstate="print">
            <a:lum contrast="42000"/>
          </a:blip>
          <a:srcRect l="3482" t="5238" r="2983" b="3056"/>
          <a:stretch>
            <a:fillRect/>
          </a:stretch>
        </p:blipFill>
        <p:spPr>
          <a:xfrm>
            <a:off x="1524000" y="533400"/>
            <a:ext cx="4114800" cy="3124200"/>
          </a:xfrm>
          <a:noFill/>
          <a:ln cap="flat">
            <a:solidFill>
              <a:srgbClr val="664400"/>
            </a:solidFill>
            <a:headEnd type="none" w="med" len="med"/>
            <a:tailEnd type="none" w="med" len="med"/>
          </a:ln>
        </p:spPr>
      </p:pic>
      <p:pic>
        <p:nvPicPr>
          <p:cNvPr id="103429" name="Picture 5"/>
          <p:cNvPicPr>
            <a:picLocks noGrp="1" noChangeAspect="1" noChangeArrowheads="1"/>
          </p:cNvPicPr>
          <p:nvPr>
            <p:ph sz="half" idx="2"/>
          </p:nvPr>
        </p:nvPicPr>
        <p:blipFill>
          <a:blip r:embed="rId5" cstate="print">
            <a:lum contrast="6000"/>
          </a:blip>
          <a:srcRect l="2522" r="3784"/>
          <a:stretch>
            <a:fillRect/>
          </a:stretch>
        </p:blipFill>
        <p:spPr>
          <a:xfrm>
            <a:off x="4724400" y="4114800"/>
            <a:ext cx="4114800" cy="2008188"/>
          </a:xfrm>
          <a:noFill/>
          <a:ln cap="flat">
            <a:solidFill>
              <a:srgbClr val="664400"/>
            </a:solidFill>
            <a:headEnd type="none" w="med" len="med"/>
            <a:tailEnd type="none" w="med" len="med"/>
          </a:ln>
        </p:spPr>
      </p:pic>
      <p:sp>
        <p:nvSpPr>
          <p:cNvPr id="103432" name="Text Box 8"/>
          <p:cNvSpPr txBox="1">
            <a:spLocks noChangeArrowheads="1"/>
          </p:cNvSpPr>
          <p:nvPr/>
        </p:nvSpPr>
        <p:spPr bwMode="auto">
          <a:xfrm>
            <a:off x="1295400" y="4648200"/>
            <a:ext cx="3429000" cy="7016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000">
                <a:solidFill>
                  <a:srgbClr val="996600"/>
                </a:solidFill>
                <a:latin typeface="Comic Sans MS" pitchFamily="64" charset="0"/>
              </a:rPr>
              <a:t>Machine Gun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3427"/>
                                        </p:tgtEl>
                                        <p:attrNameLst>
                                          <p:attrName>style.visibility</p:attrName>
                                        </p:attrNameLst>
                                      </p:cBhvr>
                                      <p:to>
                                        <p:strVal val="visible"/>
                                      </p:to>
                                    </p:set>
                                    <p:animEffect transition="in" filter="dissolve">
                                      <p:cBhvr>
                                        <p:cTn id="7" dur="2000"/>
                                        <p:tgtEl>
                                          <p:spTgt spid="103427"/>
                                        </p:tgtEl>
                                      </p:cBhvr>
                                    </p:animEffect>
                                  </p:childTnLst>
                                  <p:subTnLst>
                                    <p:audio>
                                      <p:cMediaNode>
                                        <p:cTn display="0" masterRel="sameClick">
                                          <p:stCondLst>
                                            <p:cond evt="begin" delay="0">
                                              <p:tn val="5"/>
                                            </p:cond>
                                          </p:stCondLst>
                                          <p:endCondLst>
                                            <p:cond evt="onStopAudio" delay="0">
                                              <p:tgtEl>
                                                <p:sldTgt/>
                                              </p:tgtEl>
                                            </p:cond>
                                          </p:endCondLst>
                                        </p:cTn>
                                        <p:tgtEl>
                                          <p:sndTgt r:embed="rId2" name="bomb-1.wav"/>
                                        </p:tgtEl>
                                      </p:cMediaNode>
                                    </p:audio>
                                  </p:subTnLst>
                                </p:cTn>
                              </p:par>
                              <p:par>
                                <p:cTn id="8" presetID="9" presetClass="entr" presetSubtype="0" fill="hold" grpId="0" nodeType="withEffect">
                                  <p:stCondLst>
                                    <p:cond delay="0"/>
                                  </p:stCondLst>
                                  <p:childTnLst>
                                    <p:set>
                                      <p:cBhvr>
                                        <p:cTn id="9" dur="1" fill="hold">
                                          <p:stCondLst>
                                            <p:cond delay="0"/>
                                          </p:stCondLst>
                                        </p:cTn>
                                        <p:tgtEl>
                                          <p:spTgt spid="103426"/>
                                        </p:tgtEl>
                                        <p:attrNameLst>
                                          <p:attrName>style.visibility</p:attrName>
                                        </p:attrNameLst>
                                      </p:cBhvr>
                                      <p:to>
                                        <p:strVal val="visible"/>
                                      </p:to>
                                    </p:set>
                                    <p:animEffect transition="in" filter="dissolve">
                                      <p:cBhvr>
                                        <p:cTn id="10" dur="500"/>
                                        <p:tgtEl>
                                          <p:spTgt spid="103426"/>
                                        </p:tgtEl>
                                      </p:cBhvr>
                                    </p:animEffect>
                                  </p:childTnLst>
                                </p:cTn>
                              </p:par>
                            </p:childTnLst>
                          </p:cTn>
                        </p:par>
                        <p:par>
                          <p:cTn id="11" fill="hold">
                            <p:stCondLst>
                              <p:cond delay="2000"/>
                            </p:stCondLst>
                            <p:childTnLst>
                              <p:par>
                                <p:cTn id="12" presetID="18" presetClass="entr" presetSubtype="12" fill="hold" nodeType="afterEffect">
                                  <p:stCondLst>
                                    <p:cond delay="1500"/>
                                  </p:stCondLst>
                                  <p:childTnLst>
                                    <p:set>
                                      <p:cBhvr>
                                        <p:cTn id="13" dur="1" fill="hold">
                                          <p:stCondLst>
                                            <p:cond delay="0"/>
                                          </p:stCondLst>
                                        </p:cTn>
                                        <p:tgtEl>
                                          <p:spTgt spid="103429"/>
                                        </p:tgtEl>
                                        <p:attrNameLst>
                                          <p:attrName>style.visibility</p:attrName>
                                        </p:attrNameLst>
                                      </p:cBhvr>
                                      <p:to>
                                        <p:strVal val="visible"/>
                                      </p:to>
                                    </p:set>
                                    <p:animEffect transition="in" filter="strips(downLeft)">
                                      <p:cBhvr>
                                        <p:cTn id="14" dur="3000"/>
                                        <p:tgtEl>
                                          <p:spTgt spid="103429"/>
                                        </p:tgtEl>
                                      </p:cBhvr>
                                    </p:animEffect>
                                  </p:childTnLst>
                                  <p:subTnLst>
                                    <p:audio>
                                      <p:cMediaNode>
                                        <p:cTn display="0" masterRel="sameClick">
                                          <p:stCondLst>
                                            <p:cond evt="begin" delay="0">
                                              <p:tn val="12"/>
                                            </p:cond>
                                          </p:stCondLst>
                                          <p:endCondLst>
                                            <p:cond evt="onStopAudio" delay="0">
                                              <p:tgtEl>
                                                <p:sldTgt/>
                                              </p:tgtEl>
                                            </p:cond>
                                          </p:endCondLst>
                                        </p:cTn>
                                        <p:tgtEl>
                                          <p:sndTgt r:embed="rId3" name="mchnguns[1].wav"/>
                                        </p:tgtEl>
                                      </p:cMediaNode>
                                    </p:audio>
                                  </p:subTnLst>
                                </p:cTn>
                              </p:par>
                              <p:par>
                                <p:cTn id="15" presetID="3" presetClass="entr" presetSubtype="10" fill="hold" grpId="0" nodeType="withEffect">
                                  <p:stCondLst>
                                    <p:cond delay="1500"/>
                                  </p:stCondLst>
                                  <p:childTnLst>
                                    <p:set>
                                      <p:cBhvr>
                                        <p:cTn id="16" dur="1" fill="hold">
                                          <p:stCondLst>
                                            <p:cond delay="0"/>
                                          </p:stCondLst>
                                        </p:cTn>
                                        <p:tgtEl>
                                          <p:spTgt spid="103432"/>
                                        </p:tgtEl>
                                        <p:attrNameLst>
                                          <p:attrName>style.visibility</p:attrName>
                                        </p:attrNameLst>
                                      </p:cBhvr>
                                      <p:to>
                                        <p:strVal val="visible"/>
                                      </p:to>
                                    </p:set>
                                    <p:animEffect transition="in" filter="blinds(horizontal)">
                                      <p:cBhvr>
                                        <p:cTn id="17" dur="500"/>
                                        <p:tgtEl>
                                          <p:spTgt spid="103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228600" y="169963"/>
            <a:ext cx="8726805" cy="6488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1371600" y="212725"/>
            <a:ext cx="7620000" cy="7016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000">
                <a:solidFill>
                  <a:srgbClr val="996600"/>
                </a:solidFill>
                <a:latin typeface="Comic Sans MS" pitchFamily="64" charset="0"/>
              </a:rPr>
              <a:t>Allied Ships Sunk by U-Boats</a:t>
            </a:r>
          </a:p>
        </p:txBody>
      </p:sp>
      <p:pic>
        <p:nvPicPr>
          <p:cNvPr id="68611" name="Picture 5" descr="map-ships sunk by UBoats-1916to1917"/>
          <p:cNvPicPr>
            <a:picLocks noGrp="1" noChangeAspect="1" noChangeArrowheads="1"/>
          </p:cNvPicPr>
          <p:nvPr>
            <p:ph sz="half" idx="1"/>
          </p:nvPr>
        </p:nvPicPr>
        <p:blipFill>
          <a:blip r:embed="rId2" cstate="print">
            <a:lum bright="-12000" contrast="18000"/>
          </a:blip>
          <a:srcRect/>
          <a:stretch>
            <a:fillRect/>
          </a:stretch>
        </p:blipFill>
        <p:spPr>
          <a:xfrm>
            <a:off x="1447800" y="1150938"/>
            <a:ext cx="3962400" cy="2963862"/>
          </a:xfrm>
          <a:noFill/>
          <a:ln cap="flat">
            <a:solidFill>
              <a:srgbClr val="664400"/>
            </a:solidFill>
            <a:headEnd type="none" w="med" len="med"/>
            <a:tailEnd type="none" w="med" len="med"/>
          </a:ln>
        </p:spPr>
      </p:pic>
      <p:pic>
        <p:nvPicPr>
          <p:cNvPr id="68612" name="Picture 7" descr="map-ships sunk by UBoats-1917to1918"/>
          <p:cNvPicPr>
            <a:picLocks noGrp="1" noChangeAspect="1" noChangeArrowheads="1"/>
          </p:cNvPicPr>
          <p:nvPr>
            <p:ph sz="half" idx="2"/>
          </p:nvPr>
        </p:nvPicPr>
        <p:blipFill>
          <a:blip r:embed="rId3" cstate="print">
            <a:lum bright="-12000" contrast="12000"/>
          </a:blip>
          <a:srcRect/>
          <a:stretch>
            <a:fillRect/>
          </a:stretch>
        </p:blipFill>
        <p:spPr>
          <a:xfrm>
            <a:off x="5257800" y="3657600"/>
            <a:ext cx="3733800" cy="2924175"/>
          </a:xfrm>
          <a:noFill/>
          <a:ln cap="flat">
            <a:solidFill>
              <a:srgbClr val="664400"/>
            </a:solidFill>
            <a:headEnd type="none" w="med" len="med"/>
            <a:tailEnd type="none" w="med" len="me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3657600" y="441325"/>
            <a:ext cx="5257800" cy="13112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000">
                <a:solidFill>
                  <a:srgbClr val="996600"/>
                </a:solidFill>
                <a:latin typeface="Comic Sans MS" pitchFamily="64" charset="0"/>
              </a:rPr>
              <a:t>The Sinking </a:t>
            </a:r>
            <a:br>
              <a:rPr lang="en-US" sz="4000">
                <a:solidFill>
                  <a:srgbClr val="996600"/>
                </a:solidFill>
                <a:latin typeface="Comic Sans MS" pitchFamily="64" charset="0"/>
              </a:rPr>
            </a:br>
            <a:r>
              <a:rPr lang="en-US" sz="4000">
                <a:solidFill>
                  <a:srgbClr val="996600"/>
                </a:solidFill>
                <a:latin typeface="Comic Sans MS" pitchFamily="64" charset="0"/>
              </a:rPr>
              <a:t>of the Lusitania</a:t>
            </a:r>
          </a:p>
        </p:txBody>
      </p:sp>
      <p:pic>
        <p:nvPicPr>
          <p:cNvPr id="80899" name="Picture 12" descr="Cunard Poster - Ship Warning"/>
          <p:cNvPicPr>
            <a:picLocks noGrp="1" noChangeAspect="1" noChangeArrowheads="1"/>
          </p:cNvPicPr>
          <p:nvPr>
            <p:ph sz="half" idx="1"/>
          </p:nvPr>
        </p:nvPicPr>
        <p:blipFill>
          <a:blip r:embed="rId3" cstate="print">
            <a:lum contrast="6000"/>
          </a:blip>
          <a:srcRect/>
          <a:stretch>
            <a:fillRect/>
          </a:stretch>
        </p:blipFill>
        <p:spPr>
          <a:xfrm>
            <a:off x="1295400" y="228600"/>
            <a:ext cx="2254250" cy="6324600"/>
          </a:xfrm>
          <a:noFill/>
        </p:spPr>
      </p:pic>
      <p:pic>
        <p:nvPicPr>
          <p:cNvPr id="111634" name="Picture 18" descr="Lusitania-NY Times front page"/>
          <p:cNvPicPr>
            <a:picLocks noGrp="1" noChangeAspect="1" noChangeArrowheads="1"/>
          </p:cNvPicPr>
          <p:nvPr>
            <p:ph sz="half" idx="2"/>
          </p:nvPr>
        </p:nvPicPr>
        <p:blipFill>
          <a:blip r:embed="rId4" cstate="print">
            <a:lum contrast="18000"/>
          </a:blip>
          <a:srcRect/>
          <a:stretch>
            <a:fillRect/>
          </a:stretch>
        </p:blipFill>
        <p:spPr>
          <a:xfrm>
            <a:off x="3657600" y="2209800"/>
            <a:ext cx="5181600" cy="3430588"/>
          </a:xfrm>
          <a:noFill/>
          <a:ln cap="flat">
            <a:solidFill>
              <a:srgbClr val="664400"/>
            </a:solidFill>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634"/>
                                        </p:tgtEl>
                                        <p:attrNameLst>
                                          <p:attrName>style.visibility</p:attrName>
                                        </p:attrNameLst>
                                      </p:cBhvr>
                                      <p:to>
                                        <p:strVal val="visible"/>
                                      </p:to>
                                    </p:set>
                                    <p:animEffect transition="in" filter="fade">
                                      <p:cBhvr>
                                        <p:cTn id="7" dur="2000"/>
                                        <p:tgtEl>
                                          <p:spTgt spid="111634"/>
                                        </p:tgtEl>
                                      </p:cBhvr>
                                    </p:animEffect>
                                  </p:childTnLst>
                                  <p:subTnLst>
                                    <p:audio>
                                      <p:cMediaNode>
                                        <p:cTn display="0" masterRel="sameClick">
                                          <p:stCondLst>
                                            <p:cond evt="begin" delay="0">
                                              <p:tn val="5"/>
                                            </p:cond>
                                          </p:stCondLst>
                                          <p:endCondLst>
                                            <p:cond evt="onStopAudio" delay="0">
                                              <p:tgtEl>
                                                <p:sldTgt/>
                                              </p:tgtEl>
                                            </p:cond>
                                          </p:endCondLst>
                                        </p:cTn>
                                        <p:tgtEl>
                                          <p:sndTgt r:embed="rId2" name="nautical023[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1524000" y="152400"/>
            <a:ext cx="7620000" cy="7016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000">
                <a:solidFill>
                  <a:srgbClr val="996600"/>
                </a:solidFill>
                <a:latin typeface="Comic Sans MS" pitchFamily="64" charset="0"/>
              </a:rPr>
              <a:t>The Zimmerman Telegram</a:t>
            </a:r>
          </a:p>
        </p:txBody>
      </p:sp>
      <p:pic>
        <p:nvPicPr>
          <p:cNvPr id="83971" name="Picture 7" descr="Zimmerman Telegram"/>
          <p:cNvPicPr>
            <a:picLocks noGrp="1" noChangeAspect="1" noChangeArrowheads="1"/>
          </p:cNvPicPr>
          <p:nvPr>
            <p:ph/>
          </p:nvPr>
        </p:nvPicPr>
        <p:blipFill>
          <a:blip r:embed="rId2" cstate="print">
            <a:lum contrast="12000"/>
          </a:blip>
          <a:srcRect t="8220"/>
          <a:stretch>
            <a:fillRect/>
          </a:stretch>
        </p:blipFill>
        <p:spPr>
          <a:xfrm>
            <a:off x="2590800" y="914400"/>
            <a:ext cx="5272088" cy="5715000"/>
          </a:xfrm>
          <a:noFill/>
          <a:ln cap="flat">
            <a:solidFill>
              <a:srgbClr val="664400"/>
            </a:solidFill>
            <a:headEnd type="none" w="med" len="med"/>
            <a:tailEnd type="none" w="med" len="me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1447800" y="3216275"/>
            <a:ext cx="3657600" cy="143192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400">
                <a:solidFill>
                  <a:srgbClr val="996600"/>
                </a:solidFill>
                <a:latin typeface="Comic Sans MS" pitchFamily="64" charset="0"/>
              </a:rPr>
              <a:t>The Yanks</a:t>
            </a:r>
            <a:br>
              <a:rPr lang="en-US" sz="4400">
                <a:solidFill>
                  <a:srgbClr val="996600"/>
                </a:solidFill>
                <a:latin typeface="Comic Sans MS" pitchFamily="64" charset="0"/>
              </a:rPr>
            </a:br>
            <a:r>
              <a:rPr lang="en-US" sz="4400">
                <a:solidFill>
                  <a:srgbClr val="996600"/>
                </a:solidFill>
                <a:latin typeface="Comic Sans MS" pitchFamily="64" charset="0"/>
              </a:rPr>
              <a:t>Are Coming!</a:t>
            </a:r>
          </a:p>
        </p:txBody>
      </p:sp>
      <p:pic>
        <p:nvPicPr>
          <p:cNvPr id="140291" name="Picture 3" descr="poster-Pershing's Crusaders"/>
          <p:cNvPicPr>
            <a:picLocks noGrp="1" noChangeAspect="1" noChangeArrowheads="1"/>
          </p:cNvPicPr>
          <p:nvPr>
            <p:ph sz="half" idx="2"/>
          </p:nvPr>
        </p:nvPicPr>
        <p:blipFill>
          <a:blip r:embed="rId2" cstate="print">
            <a:lum bright="-6000" contrast="6000"/>
          </a:blip>
          <a:srcRect l="2214" t="1450" r="2583" b="2899"/>
          <a:stretch>
            <a:fillRect/>
          </a:stretch>
        </p:blipFill>
        <p:spPr>
          <a:xfrm>
            <a:off x="5373688" y="2057400"/>
            <a:ext cx="2978150" cy="4572000"/>
          </a:xfrm>
          <a:noFill/>
          <a:ln cap="flat">
            <a:solidFill>
              <a:srgbClr val="664400"/>
            </a:solidFill>
            <a:headEnd type="none" w="med" len="med"/>
            <a:tailEnd type="none" w="med" len="med"/>
          </a:ln>
        </p:spPr>
      </p:pic>
      <p:pic>
        <p:nvPicPr>
          <p:cNvPr id="140292" name="Picture 4" descr="NYTimes-US declares war"/>
          <p:cNvPicPr>
            <a:picLocks noGrp="1" noChangeAspect="1" noChangeArrowheads="1"/>
          </p:cNvPicPr>
          <p:nvPr>
            <p:ph sz="half" idx="1"/>
          </p:nvPr>
        </p:nvPicPr>
        <p:blipFill>
          <a:blip r:embed="rId3" cstate="print">
            <a:lum contrast="12000"/>
          </a:blip>
          <a:srcRect l="999"/>
          <a:stretch>
            <a:fillRect/>
          </a:stretch>
        </p:blipFill>
        <p:spPr>
          <a:xfrm>
            <a:off x="1600200" y="228600"/>
            <a:ext cx="7239000" cy="1631950"/>
          </a:xfrm>
          <a:noFill/>
          <a:ln cap="flat">
            <a:solidFill>
              <a:srgbClr val="664400"/>
            </a:solidFill>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0292"/>
                                        </p:tgtEl>
                                        <p:attrNameLst>
                                          <p:attrName>style.visibility</p:attrName>
                                        </p:attrNameLst>
                                      </p:cBhvr>
                                      <p:to>
                                        <p:strVal val="visible"/>
                                      </p:to>
                                    </p:set>
                                    <p:animEffect transition="in" filter="wipe(up)">
                                      <p:cBhvr>
                                        <p:cTn id="7" dur="2000"/>
                                        <p:tgtEl>
                                          <p:spTgt spid="140292"/>
                                        </p:tgtEl>
                                      </p:cBhvr>
                                    </p:animEffect>
                                  </p:childTnLst>
                                </p:cTn>
                              </p:par>
                            </p:childTnLst>
                          </p:cTn>
                        </p:par>
                        <p:par>
                          <p:cTn id="8" fill="hold">
                            <p:stCondLst>
                              <p:cond delay="2000"/>
                            </p:stCondLst>
                            <p:childTnLst>
                              <p:par>
                                <p:cTn id="9" presetID="31" presetClass="entr" presetSubtype="0" fill="hold" grpId="0" nodeType="afterEffect">
                                  <p:stCondLst>
                                    <p:cond delay="1000"/>
                                  </p:stCondLst>
                                  <p:iterate type="lt">
                                    <p:tmPct val="5000"/>
                                  </p:iterate>
                                  <p:childTnLst>
                                    <p:set>
                                      <p:cBhvr>
                                        <p:cTn id="10" dur="1" fill="hold">
                                          <p:stCondLst>
                                            <p:cond delay="0"/>
                                          </p:stCondLst>
                                        </p:cTn>
                                        <p:tgtEl>
                                          <p:spTgt spid="140290"/>
                                        </p:tgtEl>
                                        <p:attrNameLst>
                                          <p:attrName>style.visibility</p:attrName>
                                        </p:attrNameLst>
                                      </p:cBhvr>
                                      <p:to>
                                        <p:strVal val="visible"/>
                                      </p:to>
                                    </p:set>
                                    <p:anim calcmode="lin" valueType="num">
                                      <p:cBhvr>
                                        <p:cTn id="11" dur="2000" fill="hold"/>
                                        <p:tgtEl>
                                          <p:spTgt spid="140290"/>
                                        </p:tgtEl>
                                        <p:attrNameLst>
                                          <p:attrName>ppt_w</p:attrName>
                                        </p:attrNameLst>
                                      </p:cBhvr>
                                      <p:tavLst>
                                        <p:tav tm="0">
                                          <p:val>
                                            <p:fltVal val="0"/>
                                          </p:val>
                                        </p:tav>
                                        <p:tav tm="100000">
                                          <p:val>
                                            <p:strVal val="#ppt_w"/>
                                          </p:val>
                                        </p:tav>
                                      </p:tavLst>
                                    </p:anim>
                                    <p:anim calcmode="lin" valueType="num">
                                      <p:cBhvr>
                                        <p:cTn id="12" dur="2000" fill="hold"/>
                                        <p:tgtEl>
                                          <p:spTgt spid="140290"/>
                                        </p:tgtEl>
                                        <p:attrNameLst>
                                          <p:attrName>ppt_h</p:attrName>
                                        </p:attrNameLst>
                                      </p:cBhvr>
                                      <p:tavLst>
                                        <p:tav tm="0">
                                          <p:val>
                                            <p:fltVal val="0"/>
                                          </p:val>
                                        </p:tav>
                                        <p:tav tm="100000">
                                          <p:val>
                                            <p:strVal val="#ppt_h"/>
                                          </p:val>
                                        </p:tav>
                                      </p:tavLst>
                                    </p:anim>
                                    <p:anim calcmode="lin" valueType="num">
                                      <p:cBhvr>
                                        <p:cTn id="13" dur="2000" fill="hold"/>
                                        <p:tgtEl>
                                          <p:spTgt spid="140290"/>
                                        </p:tgtEl>
                                        <p:attrNameLst>
                                          <p:attrName>style.rotation</p:attrName>
                                        </p:attrNameLst>
                                      </p:cBhvr>
                                      <p:tavLst>
                                        <p:tav tm="0">
                                          <p:val>
                                            <p:fltVal val="90"/>
                                          </p:val>
                                        </p:tav>
                                        <p:tav tm="100000">
                                          <p:val>
                                            <p:fltVal val="0"/>
                                          </p:val>
                                        </p:tav>
                                      </p:tavLst>
                                    </p:anim>
                                    <p:animEffect transition="in" filter="fade">
                                      <p:cBhvr>
                                        <p:cTn id="14" dur="2000"/>
                                        <p:tgtEl>
                                          <p:spTgt spid="140290"/>
                                        </p:tgtEl>
                                      </p:cBhvr>
                                    </p:animEffect>
                                  </p:childTnLst>
                                </p:cTn>
                              </p:par>
                              <p:par>
                                <p:cTn id="15" presetID="31" presetClass="entr" presetSubtype="0" fill="hold" nodeType="withEffect">
                                  <p:stCondLst>
                                    <p:cond delay="0"/>
                                  </p:stCondLst>
                                  <p:iterate type="lt">
                                    <p:tmPct val="5000"/>
                                  </p:iterate>
                                  <p:childTnLst>
                                    <p:set>
                                      <p:cBhvr>
                                        <p:cTn id="16" dur="1" fill="hold">
                                          <p:stCondLst>
                                            <p:cond delay="0"/>
                                          </p:stCondLst>
                                        </p:cTn>
                                        <p:tgtEl>
                                          <p:spTgt spid="140291"/>
                                        </p:tgtEl>
                                        <p:attrNameLst>
                                          <p:attrName>style.visibility</p:attrName>
                                        </p:attrNameLst>
                                      </p:cBhvr>
                                      <p:to>
                                        <p:strVal val="visible"/>
                                      </p:to>
                                    </p:set>
                                    <p:anim calcmode="lin" valueType="num">
                                      <p:cBhvr>
                                        <p:cTn id="17" dur="2000" fill="hold"/>
                                        <p:tgtEl>
                                          <p:spTgt spid="140291"/>
                                        </p:tgtEl>
                                        <p:attrNameLst>
                                          <p:attrName>ppt_w</p:attrName>
                                        </p:attrNameLst>
                                      </p:cBhvr>
                                      <p:tavLst>
                                        <p:tav tm="0">
                                          <p:val>
                                            <p:fltVal val="0"/>
                                          </p:val>
                                        </p:tav>
                                        <p:tav tm="100000">
                                          <p:val>
                                            <p:strVal val="#ppt_w"/>
                                          </p:val>
                                        </p:tav>
                                      </p:tavLst>
                                    </p:anim>
                                    <p:anim calcmode="lin" valueType="num">
                                      <p:cBhvr>
                                        <p:cTn id="18" dur="2000" fill="hold"/>
                                        <p:tgtEl>
                                          <p:spTgt spid="140291"/>
                                        </p:tgtEl>
                                        <p:attrNameLst>
                                          <p:attrName>ppt_h</p:attrName>
                                        </p:attrNameLst>
                                      </p:cBhvr>
                                      <p:tavLst>
                                        <p:tav tm="0">
                                          <p:val>
                                            <p:fltVal val="0"/>
                                          </p:val>
                                        </p:tav>
                                        <p:tav tm="100000">
                                          <p:val>
                                            <p:strVal val="#ppt_h"/>
                                          </p:val>
                                        </p:tav>
                                      </p:tavLst>
                                    </p:anim>
                                    <p:anim calcmode="lin" valueType="num">
                                      <p:cBhvr>
                                        <p:cTn id="19" dur="2000" fill="hold"/>
                                        <p:tgtEl>
                                          <p:spTgt spid="140291"/>
                                        </p:tgtEl>
                                        <p:attrNameLst>
                                          <p:attrName>style.rotation</p:attrName>
                                        </p:attrNameLst>
                                      </p:cBhvr>
                                      <p:tavLst>
                                        <p:tav tm="0">
                                          <p:val>
                                            <p:fltVal val="90"/>
                                          </p:val>
                                        </p:tav>
                                        <p:tav tm="100000">
                                          <p:val>
                                            <p:fltVal val="0"/>
                                          </p:val>
                                        </p:tav>
                                      </p:tavLst>
                                    </p:anim>
                                    <p:animEffect transition="in" filter="fade">
                                      <p:cBhvr>
                                        <p:cTn id="20" dur="2000"/>
                                        <p:tgtEl>
                                          <p:spTgt spid="140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1371600" y="212725"/>
            <a:ext cx="7620000" cy="701675"/>
          </a:xfrm>
          <a:prstGeom prst="rect">
            <a:avLst/>
          </a:prstGeom>
          <a:noFill/>
          <a:ln w="9525">
            <a:noFill/>
            <a:miter lim="800000"/>
            <a:headEnd/>
            <a:tailEnd/>
          </a:ln>
          <a:effectLst>
            <a:outerShdw dist="35921" dir="2700000" algn="ctr" rotWithShape="0">
              <a:srgbClr val="000066"/>
            </a:outerShdw>
          </a:effectLst>
        </p:spPr>
        <p:txBody>
          <a:bodyPr>
            <a:spAutoFit/>
          </a:bodyPr>
          <a:lstStyle/>
          <a:p>
            <a:pPr algn="ctr">
              <a:spcBef>
                <a:spcPct val="50000"/>
              </a:spcBef>
              <a:defRPr/>
            </a:pPr>
            <a:r>
              <a:rPr lang="en-US" sz="4000">
                <a:solidFill>
                  <a:srgbClr val="996600"/>
                </a:solidFill>
                <a:latin typeface="Comic Sans MS" pitchFamily="64" charset="0"/>
              </a:rPr>
              <a:t>Americans in the Trenches</a:t>
            </a:r>
          </a:p>
        </p:txBody>
      </p:sp>
      <p:pic>
        <p:nvPicPr>
          <p:cNvPr id="87043" name="Picture 5" descr="American trenches"/>
          <p:cNvPicPr>
            <a:picLocks noGrp="1" noChangeAspect="1" noChangeArrowheads="1"/>
          </p:cNvPicPr>
          <p:nvPr>
            <p:ph/>
          </p:nvPr>
        </p:nvPicPr>
        <p:blipFill>
          <a:blip r:embed="rId2" cstate="print">
            <a:lum bright="6000" contrast="6000"/>
          </a:blip>
          <a:srcRect l="3226" t="2934" r="4301" b="4616"/>
          <a:stretch>
            <a:fillRect/>
          </a:stretch>
        </p:blipFill>
        <p:spPr>
          <a:xfrm>
            <a:off x="1676400" y="1066800"/>
            <a:ext cx="7086600" cy="5191125"/>
          </a:xfrm>
          <a:noFill/>
          <a:ln cap="flat">
            <a:solidFill>
              <a:srgbClr val="664400"/>
            </a:solidFill>
            <a:headEnd type="none" w="med" len="med"/>
            <a:tailEnd type="none" w="med" len="me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95324" y="314325"/>
            <a:ext cx="7762875" cy="25050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Woodrow Wilson said that Americans wanted to “make the world safe for </a:t>
            </a:r>
            <a:r>
              <a:rPr kumimoji="0" lang="en-US" sz="2800" b="0" i="0" u="none" strike="noStrike" cap="none" normalizeH="0" dirty="0" smtClean="0">
                <a:ln>
                  <a:noFill/>
                </a:ln>
                <a:solidFill>
                  <a:schemeClr val="tx1"/>
                </a:solidFill>
                <a:effectLst/>
                <a:latin typeface="Times New Roman" pitchFamily="18" charset="0"/>
              </a:rPr>
              <a:t> </a:t>
            </a:r>
            <a:r>
              <a:rPr kumimoji="0" lang="en-US" sz="2800" b="1" i="1" u="sng" strike="noStrike" cap="none" normalizeH="0" baseline="0" dirty="0" smtClean="0">
                <a:ln>
                  <a:noFill/>
                </a:ln>
                <a:solidFill>
                  <a:srgbClr val="FF0000"/>
                </a:solidFill>
                <a:effectLst/>
                <a:latin typeface="Times New Roman" pitchFamily="18" charset="0"/>
              </a:rPr>
              <a:t>Democ</a:t>
            </a:r>
            <a:r>
              <a:rPr lang="en-US" sz="2800" b="1" i="1" u="sng" dirty="0" smtClean="0">
                <a:solidFill>
                  <a:srgbClr val="FF0000"/>
                </a:solidFill>
                <a:latin typeface="Times New Roman" pitchFamily="18" charset="0"/>
              </a:rPr>
              <a:t>racy</a:t>
            </a:r>
            <a:r>
              <a:rPr kumimoji="0" lang="en-US" sz="2800" b="0"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America’s military resources of soldiers and war material led to Germany’s defeat.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Armistice signed Nov. 11, 1918 at .11 </a:t>
            </a:r>
            <a:r>
              <a:rPr kumimoji="0" lang="en-US" sz="2000" b="1" i="0" u="none" strike="noStrike" cap="none" normalizeH="0" baseline="0" dirty="0" err="1" smtClean="0">
                <a:ln>
                  <a:noFill/>
                </a:ln>
                <a:solidFill>
                  <a:schemeClr val="tx1"/>
                </a:solidFill>
                <a:effectLst/>
                <a:latin typeface="Times New Roman" pitchFamily="18" charset="0"/>
              </a:rPr>
              <a:t>a.m</a:t>
            </a:r>
            <a:r>
              <a:rPr kumimoji="0" lang="en-US" sz="20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3" name="Picture 2" descr="http://farm4.static.flickr.com/3356/3318033838_425c21371e.jpg"/>
          <p:cNvPicPr>
            <a:picLocks noChangeAspect="1" noChangeArrowheads="1"/>
          </p:cNvPicPr>
          <p:nvPr/>
        </p:nvPicPr>
        <p:blipFill>
          <a:blip r:embed="rId2" cstate="print"/>
          <a:srcRect/>
          <a:stretch>
            <a:fillRect/>
          </a:stretch>
        </p:blipFill>
        <p:spPr bwMode="auto">
          <a:xfrm>
            <a:off x="838200" y="2971800"/>
            <a:ext cx="3733800" cy="3720837"/>
          </a:xfrm>
          <a:prstGeom prst="rect">
            <a:avLst/>
          </a:prstGeom>
          <a:noFill/>
        </p:spPr>
      </p:pic>
      <p:sp>
        <p:nvSpPr>
          <p:cNvPr id="4" name="Content Placeholder 2"/>
          <p:cNvSpPr txBox="1">
            <a:spLocks/>
          </p:cNvSpPr>
          <p:nvPr/>
        </p:nvSpPr>
        <p:spPr>
          <a:xfrm>
            <a:off x="4648200" y="3200400"/>
            <a:ext cx="4114800" cy="3276600"/>
          </a:xfrm>
          <a:prstGeom prst="rect">
            <a:avLst/>
          </a:prstGeom>
        </p:spPr>
        <p:txBody>
          <a:bodyPr>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000" b="0" i="0" u="none" strike="noStrike" kern="1200" cap="none" spc="0" normalizeH="0" baseline="0" noProof="0" dirty="0" smtClean="0">
                <a:ln>
                  <a:noFill/>
                </a:ln>
                <a:solidFill>
                  <a:schemeClr val="tx1"/>
                </a:solidFill>
                <a:effectLst/>
                <a:uLnTx/>
                <a:uFillTx/>
                <a:latin typeface="+mn-lt"/>
                <a:ea typeface="+mn-ea"/>
                <a:cs typeface="+mn-cs"/>
              </a:rPr>
              <a:t>Wilson’s plan to eliminate the causes of war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Key points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Self-determination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Freedom of the                                                                   seas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League of Nations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Mandate system</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p:cNvPicPr>
            <a:picLocks noChangeAspect="1" noChangeArrowheads="1"/>
          </p:cNvPicPr>
          <p:nvPr/>
        </p:nvPicPr>
        <p:blipFill>
          <a:blip r:embed="rId3" cstate="print"/>
          <a:srcRect/>
          <a:stretch>
            <a:fillRect/>
          </a:stretch>
        </p:blipFill>
        <p:spPr bwMode="auto">
          <a:xfrm>
            <a:off x="7620000" y="2057400"/>
            <a:ext cx="1295400" cy="14000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685800" y="2133600"/>
            <a:ext cx="3810000" cy="2362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rPr>
              <a:t>The </a:t>
            </a:r>
            <a:r>
              <a:rPr kumimoji="0" lang="en-US" b="1" i="1" u="sng" strike="noStrike" cap="none" normalizeH="0" baseline="0" dirty="0" smtClean="0">
                <a:ln>
                  <a:noFill/>
                </a:ln>
                <a:solidFill>
                  <a:srgbClr val="FF0000"/>
                </a:solidFill>
                <a:effectLst/>
                <a:latin typeface="Times New Roman" pitchFamily="18" charset="0"/>
              </a:rPr>
              <a:t>French and English </a:t>
            </a:r>
            <a:r>
              <a:rPr kumimoji="0" lang="en-US" b="0" i="0" u="none" strike="noStrike" cap="none" normalizeH="0" baseline="0" dirty="0" smtClean="0">
                <a:ln>
                  <a:noFill/>
                </a:ln>
                <a:solidFill>
                  <a:schemeClr val="tx1"/>
                </a:solidFill>
                <a:effectLst/>
                <a:latin typeface="Times New Roman" pitchFamily="18" charset="0"/>
              </a:rPr>
              <a:t>insisted on the punishment of Germany</a:t>
            </a:r>
          </a:p>
          <a:p>
            <a:pPr marL="0" marR="0" lvl="0" indent="0"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rPr>
              <a:t>A League of Nations</a:t>
            </a:r>
            <a:r>
              <a:rPr kumimoji="0" lang="en-US" b="0" i="0" u="none" strike="noStrike" cap="none" normalizeH="0" dirty="0" smtClean="0">
                <a:ln>
                  <a:noFill/>
                </a:ln>
                <a:solidFill>
                  <a:schemeClr val="tx1"/>
                </a:solidFill>
                <a:effectLst/>
                <a:latin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rPr>
              <a:t>was created.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8" name="Rectangle 7"/>
          <p:cNvSpPr/>
          <p:nvPr/>
        </p:nvSpPr>
        <p:spPr>
          <a:xfrm>
            <a:off x="1143000" y="228600"/>
            <a:ext cx="7048020" cy="1754326"/>
          </a:xfrm>
          <a:prstGeom prst="rect">
            <a:avLst/>
          </a:prstGeom>
          <a:noFill/>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WW1 Treaty (Versailles)</a:t>
            </a:r>
          </a:p>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And debate</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Rectangle 8"/>
          <p:cNvSpPr/>
          <p:nvPr/>
        </p:nvSpPr>
        <p:spPr>
          <a:xfrm>
            <a:off x="685800" y="3276600"/>
            <a:ext cx="4572000" cy="923330"/>
          </a:xfrm>
          <a:prstGeom prst="rect">
            <a:avLst/>
          </a:prstGeom>
        </p:spPr>
        <p:txBody>
          <a:bodyPr>
            <a:spAutoFit/>
          </a:bodyPr>
          <a:lstStyle/>
          <a:p>
            <a:r>
              <a:rPr lang="en-US" b="1" dirty="0" smtClean="0"/>
              <a:t>National boundaries                                                                       were redrawn, creating                                                  many new nations.</a:t>
            </a:r>
            <a:endParaRPr lang="en-US" b="1" dirty="0"/>
          </a:p>
        </p:txBody>
      </p:sp>
      <p:sp>
        <p:nvSpPr>
          <p:cNvPr id="24579" name="Text Box 3"/>
          <p:cNvSpPr txBox="1">
            <a:spLocks noChangeArrowheads="1"/>
          </p:cNvSpPr>
          <p:nvPr/>
        </p:nvSpPr>
        <p:spPr bwMode="auto">
          <a:xfrm>
            <a:off x="4648200" y="2133600"/>
            <a:ext cx="4267200" cy="2362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Baskerville Old Face" pitchFamily="18" charset="0"/>
              </a:rPr>
              <a:t>In the Senate the debate over </a:t>
            </a:r>
            <a:r>
              <a:rPr kumimoji="0" lang="en-US" sz="2000" b="1" i="1" u="sng" strike="noStrike" cap="none" normalizeH="0" baseline="0" dirty="0" smtClean="0">
                <a:ln>
                  <a:noFill/>
                </a:ln>
                <a:solidFill>
                  <a:srgbClr val="FF0000"/>
                </a:solidFill>
                <a:effectLst/>
                <a:latin typeface="Baskerville Old Face" pitchFamily="18" charset="0"/>
              </a:rPr>
              <a:t>ratification</a:t>
            </a:r>
            <a:r>
              <a:rPr kumimoji="0" lang="en-US" sz="2000" b="1" i="0" u="none" strike="noStrike" cap="none" normalizeH="0" baseline="0" dirty="0" smtClean="0">
                <a:ln>
                  <a:noFill/>
                </a:ln>
                <a:solidFill>
                  <a:schemeClr val="tx1"/>
                </a:solidFill>
                <a:effectLst/>
                <a:latin typeface="Baskerville Old Face" pitchFamily="18" charset="0"/>
              </a:rPr>
              <a:t> included objections to US foreign policy decisions made by an international organization and not by US leaders.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Baskerville Old Face" pitchFamily="18" charset="0"/>
              </a:rPr>
              <a:t>The Senate </a:t>
            </a:r>
            <a:r>
              <a:rPr kumimoji="0" lang="en-US" sz="2000" b="1" i="1" u="sng" strike="noStrike" cap="none" normalizeH="0" baseline="0" dirty="0" smtClean="0">
                <a:ln>
                  <a:noFill/>
                </a:ln>
                <a:solidFill>
                  <a:srgbClr val="FF0000"/>
                </a:solidFill>
                <a:effectLst/>
                <a:latin typeface="Baskerville Old Face" pitchFamily="18" charset="0"/>
              </a:rPr>
              <a:t>rejected</a:t>
            </a:r>
            <a:r>
              <a:rPr kumimoji="0" lang="en-US" sz="2000" b="1" i="0" u="none" strike="noStrike" cap="none" normalizeH="0" baseline="0" dirty="0" smtClean="0">
                <a:ln>
                  <a:noFill/>
                </a:ln>
                <a:solidFill>
                  <a:schemeClr val="tx1"/>
                </a:solidFill>
                <a:effectLst/>
                <a:latin typeface="Baskerville Old Face" pitchFamily="18" charset="0"/>
              </a:rPr>
              <a:t> the Treaty and the US did not join the League of Nations.</a:t>
            </a:r>
            <a:endParaRPr kumimoji="0" lang="en-US" sz="2000" b="0" i="0" u="none" strike="noStrike" cap="none" normalizeH="0" baseline="0" dirty="0" smtClean="0">
              <a:ln>
                <a:noFill/>
              </a:ln>
              <a:solidFill>
                <a:schemeClr val="tx1"/>
              </a:solidFill>
              <a:effectLst/>
              <a:latin typeface="Arial" pitchFamily="34" charset="0"/>
            </a:endParaRPr>
          </a:p>
        </p:txBody>
      </p:sp>
      <p:sp>
        <p:nvSpPr>
          <p:cNvPr id="11" name="TextBox 10"/>
          <p:cNvSpPr txBox="1"/>
          <p:nvPr/>
        </p:nvSpPr>
        <p:spPr>
          <a:xfrm>
            <a:off x="762000" y="4495800"/>
            <a:ext cx="7086600" cy="369332"/>
          </a:xfrm>
          <a:prstGeom prst="rect">
            <a:avLst/>
          </a:prstGeom>
          <a:noFill/>
        </p:spPr>
        <p:txBody>
          <a:bodyPr wrap="square" rtlCol="0">
            <a:spAutoFit/>
          </a:bodyPr>
          <a:lstStyle/>
          <a:p>
            <a:pPr algn="ctr"/>
            <a:r>
              <a:rPr lang="en-US" dirty="0" smtClean="0"/>
              <a:t>The failure to conclude a lasting peace after WW1 left a bitter legacy.</a:t>
            </a:r>
            <a:endParaRPr lang="en-US" dirty="0"/>
          </a:p>
        </p:txBody>
      </p:sp>
      <p:sp>
        <p:nvSpPr>
          <p:cNvPr id="12" name="Rectangle 11"/>
          <p:cNvSpPr/>
          <p:nvPr/>
        </p:nvSpPr>
        <p:spPr>
          <a:xfrm>
            <a:off x="762000" y="5181600"/>
            <a:ext cx="7848600" cy="1015663"/>
          </a:xfrm>
          <a:prstGeom prst="rect">
            <a:avLst/>
          </a:prstGeom>
        </p:spPr>
        <p:txBody>
          <a:bodyPr wrap="square">
            <a:spAutoFit/>
          </a:bodyPr>
          <a:lstStyle/>
          <a:p>
            <a:pPr>
              <a:spcBef>
                <a:spcPct val="50000"/>
              </a:spcBef>
            </a:pPr>
            <a:r>
              <a:rPr lang="en-US" altLang="en-US" sz="2000" b="1" u="sng" dirty="0" smtClean="0"/>
              <a:t>Wilson’s plan was suppose to make certain that a large war never happened again. That is how WWI became known as “The War to End all Wars”.</a:t>
            </a:r>
            <a:endParaRPr lang="en-US" altLang="en-US" sz="2000" b="1" u="sng"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715962"/>
          </a:xfrm>
        </p:spPr>
        <p:txBody>
          <a:bodyPr/>
          <a:lstStyle/>
          <a:p>
            <a:r>
              <a:rPr lang="en-US" sz="4000"/>
              <a:t>World War I</a:t>
            </a:r>
          </a:p>
        </p:txBody>
      </p:sp>
      <p:sp>
        <p:nvSpPr>
          <p:cNvPr id="24579" name="Rectangle 3"/>
          <p:cNvSpPr>
            <a:spLocks noGrp="1" noChangeArrowheads="1"/>
          </p:cNvSpPr>
          <p:nvPr>
            <p:ph type="body" idx="1"/>
          </p:nvPr>
        </p:nvSpPr>
        <p:spPr>
          <a:xfrm>
            <a:off x="533400" y="990600"/>
            <a:ext cx="8229600" cy="1600200"/>
          </a:xfrm>
        </p:spPr>
        <p:txBody>
          <a:bodyPr/>
          <a:lstStyle/>
          <a:p>
            <a:pPr marL="0" indent="0">
              <a:lnSpc>
                <a:spcPct val="80000"/>
              </a:lnSpc>
              <a:buFontTx/>
              <a:buNone/>
            </a:pPr>
            <a:r>
              <a:rPr lang="en-US" sz="1800"/>
              <a:t>The Versailles Peace Conference was led by the Council of Four nicknamed the “Big Four”:</a:t>
            </a:r>
          </a:p>
          <a:p>
            <a:pPr lvl="1">
              <a:lnSpc>
                <a:spcPct val="80000"/>
              </a:lnSpc>
            </a:pPr>
            <a:r>
              <a:rPr lang="en-US" sz="1600"/>
              <a:t>American President, Woodrow Wilson</a:t>
            </a:r>
          </a:p>
          <a:p>
            <a:pPr lvl="1">
              <a:lnSpc>
                <a:spcPct val="80000"/>
              </a:lnSpc>
            </a:pPr>
            <a:r>
              <a:rPr lang="en-US" sz="1600"/>
              <a:t>British Prime Minister, David Lloyd George</a:t>
            </a:r>
          </a:p>
          <a:p>
            <a:pPr lvl="1">
              <a:lnSpc>
                <a:spcPct val="80000"/>
              </a:lnSpc>
            </a:pPr>
            <a:r>
              <a:rPr lang="en-US" sz="1600"/>
              <a:t>French Premier, George Clemenceau</a:t>
            </a:r>
          </a:p>
          <a:p>
            <a:pPr lvl="1">
              <a:lnSpc>
                <a:spcPct val="80000"/>
              </a:lnSpc>
            </a:pPr>
            <a:r>
              <a:rPr lang="en-US" sz="1600"/>
              <a:t>Italian Prime Minister, Vittorio Orlando</a:t>
            </a:r>
          </a:p>
        </p:txBody>
      </p:sp>
      <p:pic>
        <p:nvPicPr>
          <p:cNvPr id="24581" name="Picture 5" descr="EF6DBA23-FB67-E002-F970655F5901051D"/>
          <p:cNvPicPr>
            <a:picLocks noChangeAspect="1" noChangeArrowheads="1"/>
          </p:cNvPicPr>
          <p:nvPr/>
        </p:nvPicPr>
        <p:blipFill>
          <a:blip r:embed="rId2" cstate="print"/>
          <a:srcRect/>
          <a:stretch>
            <a:fillRect/>
          </a:stretch>
        </p:blipFill>
        <p:spPr bwMode="auto">
          <a:xfrm>
            <a:off x="1676400" y="2590800"/>
            <a:ext cx="5762625" cy="402907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685800" y="304800"/>
            <a:ext cx="7924800" cy="6019800"/>
          </a:xfrm>
        </p:spPr>
        <p:txBody>
          <a:bodyPr>
            <a:normAutofit fontScale="92500" lnSpcReduction="20000"/>
          </a:bodyPr>
          <a:lstStyle/>
          <a:p>
            <a:pPr eaLnBrk="1" hangingPunct="1"/>
            <a:r>
              <a:rPr lang="en-US" sz="4400" dirty="0" smtClean="0"/>
              <a:t>After months of debates and a speaking tour of the US by Wilson, the Senate will vote against the treaty three times (this kills it)  </a:t>
            </a:r>
          </a:p>
          <a:p>
            <a:pPr eaLnBrk="1" hangingPunct="1"/>
            <a:r>
              <a:rPr lang="en-US" sz="4400" dirty="0" smtClean="0"/>
              <a:t>Wilson has a stroke during the tour and will become ineffective and stubborn</a:t>
            </a:r>
          </a:p>
          <a:p>
            <a:pPr eaLnBrk="1" hangingPunct="1"/>
            <a:r>
              <a:rPr lang="en-US" sz="4400" dirty="0" smtClean="0"/>
              <a:t>The US will sign a separate agreement with Germany declaring the War over in the 1920s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r>
              <a:rPr lang="en-US" sz="4000" smtClean="0">
                <a:solidFill>
                  <a:srgbClr val="FF3300"/>
                </a:solidFill>
              </a:rPr>
              <a:t>Ratification of the Treaty of Versailles in the US</a:t>
            </a:r>
          </a:p>
        </p:txBody>
      </p:sp>
      <p:sp>
        <p:nvSpPr>
          <p:cNvPr id="32771" name="Rectangle 3"/>
          <p:cNvSpPr>
            <a:spLocks noGrp="1" noChangeArrowheads="1"/>
          </p:cNvSpPr>
          <p:nvPr>
            <p:ph type="body" idx="1"/>
          </p:nvPr>
        </p:nvSpPr>
        <p:spPr>
          <a:xfrm>
            <a:off x="457200" y="1600200"/>
            <a:ext cx="8229600" cy="5257800"/>
          </a:xfrm>
        </p:spPr>
        <p:txBody>
          <a:bodyPr/>
          <a:lstStyle/>
          <a:p>
            <a:pPr eaLnBrk="1" hangingPunct="1"/>
            <a:r>
              <a:rPr lang="en-US" sz="4400" smtClean="0"/>
              <a:t>Many Americans objected to the Treaty because it contained the League of Nations</a:t>
            </a:r>
          </a:p>
          <a:p>
            <a:pPr eaLnBrk="1" hangingPunct="1"/>
            <a:r>
              <a:rPr lang="en-US" sz="4400" smtClean="0"/>
              <a:t>They did not want to have our foreign policy dependent on an international organization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32" name="Picture 8" descr="https://sp.yimg.com/ib/th?id=HN.607987599393622696&amp;pid=15.1&amp;P=0"/>
          <p:cNvPicPr>
            <a:picLocks noChangeAspect="1" noChangeArrowheads="1"/>
          </p:cNvPicPr>
          <p:nvPr/>
        </p:nvPicPr>
        <p:blipFill>
          <a:blip r:embed="rId2" cstate="print"/>
          <a:srcRect/>
          <a:stretch>
            <a:fillRect/>
          </a:stretch>
        </p:blipFill>
        <p:spPr bwMode="auto">
          <a:xfrm>
            <a:off x="-1447800" y="2514600"/>
            <a:ext cx="4321629" cy="2590800"/>
          </a:xfrm>
          <a:prstGeom prst="rect">
            <a:avLst/>
          </a:prstGeom>
          <a:noFill/>
        </p:spPr>
      </p:pic>
      <p:sp>
        <p:nvSpPr>
          <p:cNvPr id="1027" name="Text Box 3"/>
          <p:cNvSpPr txBox="1">
            <a:spLocks noChangeArrowheads="1"/>
          </p:cNvSpPr>
          <p:nvPr/>
        </p:nvSpPr>
        <p:spPr bwMode="auto">
          <a:xfrm>
            <a:off x="4343400" y="3200400"/>
            <a:ext cx="4114800" cy="2895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The US’s growing role in international trade showed American desire to build, innovate and explore new markets.</a:t>
            </a:r>
          </a:p>
          <a:p>
            <a:pPr fontAlgn="base">
              <a:spcBef>
                <a:spcPct val="0"/>
              </a:spcBef>
              <a:spcAft>
                <a:spcPts val="1000"/>
              </a:spcAft>
            </a:pPr>
            <a:r>
              <a:rPr kumimoji="0" lang="en-US" sz="2000" b="0" i="0" u="none" strike="noStrike" cap="none" normalizeH="0" baseline="0" dirty="0" smtClean="0">
                <a:ln>
                  <a:noFill/>
                </a:ln>
                <a:solidFill>
                  <a:schemeClr val="tx1"/>
                </a:solidFill>
                <a:effectLst/>
                <a:latin typeface="Times New Roman" pitchFamily="18" charset="0"/>
              </a:rPr>
              <a:t> Growth in international trade from the late 1800s to </a:t>
            </a:r>
            <a:r>
              <a:rPr kumimoji="0" lang="en-US" sz="2000" b="1" i="1" u="sng" strike="noStrike" cap="none" normalizeH="0" baseline="0" dirty="0" smtClean="0">
                <a:ln>
                  <a:noFill/>
                </a:ln>
                <a:solidFill>
                  <a:srgbClr val="FF0000"/>
                </a:solidFill>
                <a:effectLst/>
                <a:latin typeface="Times New Roman" pitchFamily="18" charset="0"/>
              </a:rPr>
              <a:t>World War 1 </a:t>
            </a:r>
            <a:r>
              <a:rPr kumimoji="0" lang="en-US" sz="2000" b="0" i="0" u="none" strike="noStrike" cap="none" normalizeH="0" baseline="0" dirty="0" smtClean="0">
                <a:ln>
                  <a:noFill/>
                </a:ln>
                <a:solidFill>
                  <a:schemeClr val="tx1"/>
                </a:solidFill>
                <a:effectLst/>
                <a:latin typeface="Times New Roman" pitchFamily="18" charset="0"/>
              </a:rPr>
              <a:t>was the first era of a true </a:t>
            </a:r>
            <a:r>
              <a:rPr kumimoji="0" lang="en-US" sz="2000" b="1" i="1" u="sng" strike="noStrike" cap="none" normalizeH="0" baseline="0" dirty="0" smtClean="0">
                <a:ln>
                  <a:noFill/>
                </a:ln>
                <a:solidFill>
                  <a:srgbClr val="FF0000"/>
                </a:solidFill>
                <a:effectLst/>
                <a:latin typeface="Times New Roman" pitchFamily="18" charset="0"/>
              </a:rPr>
              <a:t>“global economy.”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7" name="Oval Callout 6"/>
          <p:cNvSpPr/>
          <p:nvPr/>
        </p:nvSpPr>
        <p:spPr>
          <a:xfrm>
            <a:off x="1143000" y="0"/>
            <a:ext cx="3581400" cy="2743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nSpc>
                <a:spcPct val="80000"/>
              </a:lnSpc>
            </a:pPr>
            <a:r>
              <a:rPr lang="en-US" sz="2000" dirty="0" smtClean="0"/>
              <a:t>In short, American businessmen believed they could make huge profits and bring the nation economic prosperity through international trade.</a:t>
            </a:r>
            <a:endParaRPr lang="en-US" sz="2000" dirty="0"/>
          </a:p>
        </p:txBody>
      </p:sp>
      <p:sp>
        <p:nvSpPr>
          <p:cNvPr id="1026" name="Text Box 2"/>
          <p:cNvSpPr txBox="1">
            <a:spLocks noChangeArrowheads="1"/>
          </p:cNvSpPr>
          <p:nvPr/>
        </p:nvSpPr>
        <p:spPr bwMode="auto">
          <a:xfrm>
            <a:off x="4495800" y="685800"/>
            <a:ext cx="4419600" cy="1905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With industrialization, America abandoned its traditional </a:t>
            </a:r>
            <a:r>
              <a:rPr kumimoji="0" lang="en-US" sz="2000" b="1" i="1" u="sng" strike="noStrike" cap="none" normalizeH="0" baseline="0" dirty="0" smtClean="0">
                <a:ln>
                  <a:noFill/>
                </a:ln>
                <a:solidFill>
                  <a:srgbClr val="FF0000"/>
                </a:solidFill>
                <a:effectLst/>
                <a:latin typeface="Times New Roman" pitchFamily="18" charset="0"/>
              </a:rPr>
              <a:t>isolationist</a:t>
            </a:r>
            <a:r>
              <a:rPr kumimoji="0" lang="en-US" sz="2000" b="0" i="0" u="none" strike="noStrike" cap="none" normalizeH="0" baseline="0" dirty="0" smtClean="0">
                <a:ln>
                  <a:noFill/>
                </a:ln>
                <a:solidFill>
                  <a:schemeClr val="tx1"/>
                </a:solidFill>
                <a:effectLst/>
                <a:latin typeface="Times New Roman" pitchFamily="18" charset="0"/>
              </a:rPr>
              <a:t> role to expand its </a:t>
            </a:r>
            <a:r>
              <a:rPr kumimoji="0" lang="en-US" sz="2000" b="1" i="1" u="sng" strike="noStrike" cap="none" normalizeH="0" baseline="0" dirty="0" smtClean="0">
                <a:ln>
                  <a:noFill/>
                </a:ln>
                <a:solidFill>
                  <a:srgbClr val="FF0000"/>
                </a:solidFill>
                <a:effectLst/>
                <a:latin typeface="Times New Roman" pitchFamily="18" charset="0"/>
              </a:rPr>
              <a:t>influence</a:t>
            </a:r>
            <a:r>
              <a:rPr kumimoji="0" lang="en-US" sz="2000" b="0" i="0" u="none" strike="noStrike" cap="none" normalizeH="0" baseline="0" dirty="0" smtClean="0">
                <a:ln>
                  <a:noFill/>
                </a:ln>
                <a:solidFill>
                  <a:schemeClr val="tx1"/>
                </a:solidFill>
                <a:effectLst/>
                <a:latin typeface="Times New Roman" pitchFamily="18" charset="0"/>
              </a:rPr>
              <a:t> in the world and create </a:t>
            </a:r>
            <a:r>
              <a:rPr kumimoji="0" lang="en-US" sz="2000" b="1" i="1" u="sng" strike="noStrike" cap="none" normalizeH="0" baseline="0" dirty="0" smtClean="0">
                <a:ln>
                  <a:noFill/>
                </a:ln>
                <a:solidFill>
                  <a:srgbClr val="FF0000"/>
                </a:solidFill>
                <a:effectLst/>
                <a:latin typeface="Times New Roman" pitchFamily="18" charset="0"/>
              </a:rPr>
              <a:t>international</a:t>
            </a:r>
            <a:r>
              <a:rPr kumimoji="0" lang="en-US" sz="2000" b="0" i="0" u="none" strike="noStrike" cap="none" normalizeH="0" baseline="0" dirty="0" smtClean="0">
                <a:ln>
                  <a:noFill/>
                </a:ln>
                <a:solidFill>
                  <a:schemeClr val="tx1"/>
                </a:solidFill>
                <a:effectLst/>
                <a:latin typeface="Times New Roman" pitchFamily="18" charset="0"/>
              </a:rPr>
              <a:t> markets. </a:t>
            </a:r>
          </a:p>
          <a:p>
            <a:pPr marL="0" marR="0" lvl="0" indent="0"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381000" y="381000"/>
            <a:ext cx="8610600" cy="2819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Bookman Old Style" pitchFamily="18" charset="0"/>
              </a:rPr>
              <a:t>In 1899, under McKinley as President, Secretary of State </a:t>
            </a:r>
            <a:r>
              <a:rPr kumimoji="0" lang="en-US" sz="2400" b="1" i="0" u="sng" strike="noStrike" cap="none" normalizeH="0" baseline="0" dirty="0" smtClean="0">
                <a:ln>
                  <a:noFill/>
                </a:ln>
                <a:solidFill>
                  <a:srgbClr val="FF0000"/>
                </a:solidFill>
                <a:effectLst/>
                <a:latin typeface="Bookman Old Style" pitchFamily="18" charset="0"/>
              </a:rPr>
              <a:t>John Hay </a:t>
            </a:r>
            <a:r>
              <a:rPr kumimoji="0" lang="en-US" sz="2400" b="0" i="0" u="none" strike="noStrike" cap="none" normalizeH="0" baseline="0" dirty="0" smtClean="0">
                <a:ln>
                  <a:noFill/>
                </a:ln>
                <a:solidFill>
                  <a:schemeClr val="tx1"/>
                </a:solidFill>
                <a:effectLst/>
                <a:latin typeface="Bookman Old Style" pitchFamily="18" charset="0"/>
              </a:rPr>
              <a:t>proposed a policy that would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Bookman Old Style" pitchFamily="18" charset="0"/>
              </a:rPr>
              <a:t>give all nations </a:t>
            </a:r>
            <a:r>
              <a:rPr kumimoji="0" lang="en-US" sz="2400" b="1" i="1" u="sng" strike="noStrike" cap="none" normalizeH="0" baseline="0" dirty="0" smtClean="0">
                <a:ln>
                  <a:noFill/>
                </a:ln>
                <a:solidFill>
                  <a:srgbClr val="FF0000"/>
                </a:solidFill>
                <a:effectLst/>
                <a:latin typeface="Bookman Old Style" pitchFamily="18" charset="0"/>
              </a:rPr>
              <a:t>equal</a:t>
            </a:r>
            <a:r>
              <a:rPr kumimoji="0" lang="en-US" sz="2400" b="1" i="1" u="sng" strike="noStrike" cap="none" normalizeH="0" dirty="0" smtClean="0">
                <a:ln>
                  <a:noFill/>
                </a:ln>
                <a:solidFill>
                  <a:srgbClr val="FF0000"/>
                </a:solidFill>
                <a:effectLst/>
                <a:latin typeface="Bookman Old Style" pitchFamily="18" charset="0"/>
              </a:rPr>
              <a:t> trading </a:t>
            </a:r>
            <a:r>
              <a:rPr kumimoji="0" lang="en-US" sz="2400" b="0" i="0" u="none" strike="noStrike" cap="none" normalizeH="0" baseline="0" dirty="0" smtClean="0">
                <a:ln>
                  <a:noFill/>
                </a:ln>
                <a:solidFill>
                  <a:schemeClr val="tx1"/>
                </a:solidFill>
                <a:effectLst/>
                <a:latin typeface="Bookman Old Style" pitchFamily="18" charset="0"/>
              </a:rPr>
              <a:t>rights in </a:t>
            </a:r>
            <a:r>
              <a:rPr kumimoji="0" lang="en-US" sz="2400" b="1" i="1" u="sng" strike="noStrike" cap="none" normalizeH="0" baseline="0" dirty="0" smtClean="0">
                <a:ln>
                  <a:noFill/>
                </a:ln>
                <a:solidFill>
                  <a:srgbClr val="FF0000"/>
                </a:solidFill>
                <a:effectLst/>
                <a:latin typeface="Bookman Old Style" pitchFamily="18" charset="0"/>
              </a:rPr>
              <a:t>China</a:t>
            </a:r>
            <a:r>
              <a:rPr kumimoji="0" lang="en-US" sz="2400" b="0" i="0" u="none" strike="noStrike" cap="none" normalizeH="0" baseline="0" dirty="0" smtClean="0">
                <a:ln>
                  <a:noFill/>
                </a:ln>
                <a:solidFill>
                  <a:schemeClr val="tx1"/>
                </a:solidFill>
                <a:effectLst/>
                <a:latin typeface="Bookman Old Style" pitchFamily="18" charset="0"/>
              </a:rPr>
              <a:t>. This policy was called the </a:t>
            </a:r>
            <a:r>
              <a:rPr kumimoji="0" lang="en-US" sz="2400" b="1" i="1" u="sng" strike="noStrike" cap="none" normalizeH="0" baseline="0" dirty="0" smtClean="0">
                <a:ln>
                  <a:noFill/>
                </a:ln>
                <a:solidFill>
                  <a:srgbClr val="FF0000"/>
                </a:solidFill>
                <a:effectLst/>
                <a:latin typeface="Bookman Old Style" pitchFamily="18" charset="0"/>
              </a:rPr>
              <a:t>Open Door Policy</a:t>
            </a:r>
            <a:r>
              <a:rPr kumimoji="0" lang="en-US" sz="2400" b="0" i="0" u="none" strike="noStrike" cap="none" normalizeH="0" baseline="0" dirty="0" smtClean="0">
                <a:ln>
                  <a:noFill/>
                </a:ln>
                <a:solidFill>
                  <a:schemeClr val="tx1"/>
                </a:solidFill>
                <a:effectLst/>
                <a:latin typeface="Bookman Old Style" pitchFamily="18"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Bookman Old Style" pitchFamily="18" charset="0"/>
              </a:rPr>
              <a:t>The US urged all foreigners in China to </a:t>
            </a:r>
            <a:r>
              <a:rPr kumimoji="0" lang="en-US" sz="2400" b="1" i="1" u="sng" strike="noStrike" cap="none" normalizeH="0" baseline="0" dirty="0" smtClean="0">
                <a:ln>
                  <a:noFill/>
                </a:ln>
                <a:solidFill>
                  <a:srgbClr val="FF0000"/>
                </a:solidFill>
                <a:effectLst/>
                <a:latin typeface="Bookman Old Style" pitchFamily="18" charset="0"/>
              </a:rPr>
              <a:t>obey</a:t>
            </a:r>
            <a:r>
              <a:rPr kumimoji="0" lang="en-US" sz="2400" b="0" i="0" u="none" strike="noStrike" cap="none" normalizeH="0" baseline="0" dirty="0" smtClean="0">
                <a:ln>
                  <a:noFill/>
                </a:ln>
                <a:solidFill>
                  <a:schemeClr val="tx1"/>
                </a:solidFill>
                <a:effectLst/>
                <a:latin typeface="Bookman Old Style" pitchFamily="18" charset="0"/>
              </a:rPr>
              <a:t> Chinese law and observe fair competition.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6390" name="Text Box 6"/>
          <p:cNvSpPr txBox="1">
            <a:spLocks noChangeArrowheads="1"/>
          </p:cNvSpPr>
          <p:nvPr/>
        </p:nvSpPr>
        <p:spPr bwMode="auto">
          <a:xfrm>
            <a:off x="533400" y="3352800"/>
            <a:ext cx="4114800" cy="3124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In addition to interest in China and the Philippines, Hawaii was important. The US overthrew the Hawaiian monarchy and annexed the islands. They were a source of sugar, pineapple and an important </a:t>
            </a:r>
            <a:r>
              <a:rPr kumimoji="0" lang="en-US" sz="2000" b="1" i="1" u="sng" strike="noStrike" cap="none" normalizeH="0" baseline="0" dirty="0" smtClean="0">
                <a:ln>
                  <a:noFill/>
                </a:ln>
                <a:solidFill>
                  <a:srgbClr val="FF0000"/>
                </a:solidFill>
                <a:effectLst/>
                <a:latin typeface="Comic Sans MS" pitchFamily="66" charset="0"/>
              </a:rPr>
              <a:t>naval</a:t>
            </a:r>
            <a:r>
              <a:rPr kumimoji="0" lang="en-US" sz="2000" b="0" i="0" u="none" strike="noStrike" cap="none" normalizeH="0" baseline="0" dirty="0" smtClean="0">
                <a:ln>
                  <a:noFill/>
                </a:ln>
                <a:solidFill>
                  <a:schemeClr val="tx1"/>
                </a:solidFill>
                <a:effectLst/>
                <a:latin typeface="Comic Sans MS" pitchFamily="66" charset="0"/>
              </a:rPr>
              <a:t> and shipping base in the mid Pacific.  It did not gain statehood until  1959 as the 50</a:t>
            </a:r>
            <a:r>
              <a:rPr kumimoji="0" lang="en-US" sz="2000" b="0" i="0" u="none" strike="noStrike" cap="none" normalizeH="0" baseline="30000" dirty="0" smtClean="0">
                <a:ln>
                  <a:noFill/>
                </a:ln>
                <a:solidFill>
                  <a:schemeClr val="tx1"/>
                </a:solidFill>
                <a:effectLst/>
                <a:latin typeface="Comic Sans MS" pitchFamily="66" charset="0"/>
              </a:rPr>
              <a:t>th</a:t>
            </a:r>
            <a:r>
              <a:rPr kumimoji="0" lang="en-US" sz="2000" b="0" i="0" u="none" strike="noStrike" cap="none" normalizeH="0" baseline="0" dirty="0" smtClean="0">
                <a:ln>
                  <a:noFill/>
                </a:ln>
                <a:solidFill>
                  <a:schemeClr val="tx1"/>
                </a:solidFill>
                <a:effectLst/>
                <a:latin typeface="Comic Sans MS" pitchFamily="66" charset="0"/>
              </a:rPr>
              <a:t> state</a:t>
            </a:r>
            <a:r>
              <a:rPr kumimoji="0" lang="en-US" sz="1200" b="0" i="0" u="none" strike="noStrike" cap="none" normalizeH="0" baseline="0" dirty="0" smtClean="0">
                <a:ln>
                  <a:noFill/>
                </a:ln>
                <a:solidFill>
                  <a:schemeClr val="tx1"/>
                </a:solidFill>
                <a:effectLst/>
                <a:latin typeface="Comic Sans MS" pitchFamily="66"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16392" name="Picture 8" descr="http://historymartinez.files.wordpress.com/2012/07/last-queen-of-hawaii.jpg"/>
          <p:cNvPicPr>
            <a:picLocks noChangeAspect="1" noChangeArrowheads="1"/>
          </p:cNvPicPr>
          <p:nvPr/>
        </p:nvPicPr>
        <p:blipFill>
          <a:blip r:embed="rId2" cstate="print"/>
          <a:srcRect/>
          <a:stretch>
            <a:fillRect/>
          </a:stretch>
        </p:blipFill>
        <p:spPr bwMode="auto">
          <a:xfrm>
            <a:off x="7010400" y="3352800"/>
            <a:ext cx="2133600" cy="3077308"/>
          </a:xfrm>
          <a:prstGeom prst="rect">
            <a:avLst/>
          </a:prstGeom>
          <a:noFill/>
        </p:spPr>
      </p:pic>
      <p:sp>
        <p:nvSpPr>
          <p:cNvPr id="11" name="Oval Callout 10"/>
          <p:cNvSpPr/>
          <p:nvPr/>
        </p:nvSpPr>
        <p:spPr>
          <a:xfrm rot="16794963">
            <a:off x="4945586" y="2895547"/>
            <a:ext cx="2589381" cy="2160930"/>
          </a:xfrm>
          <a:prstGeom prst="wedgeEllipseCallout">
            <a:avLst>
              <a:gd name="adj1" fmla="val -8700"/>
              <a:gd name="adj2" fmla="val 749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486400" y="3352800"/>
            <a:ext cx="1752600" cy="1200329"/>
          </a:xfrm>
          <a:prstGeom prst="rect">
            <a:avLst/>
          </a:prstGeom>
          <a:noFill/>
        </p:spPr>
        <p:txBody>
          <a:bodyPr wrap="square" rtlCol="0">
            <a:spAutoFit/>
          </a:bodyPr>
          <a:lstStyle/>
          <a:p>
            <a:r>
              <a:rPr lang="en-US" b="1" dirty="0" smtClean="0">
                <a:solidFill>
                  <a:srgbClr val="FFFF00"/>
                </a:solidFill>
              </a:rPr>
              <a:t>My people are still a little ticked off about this!</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18434" name="Picture 2" descr="http://i.dailymail.co.uk/i/pix/2010/03/09/article-1256764-014CF244000004B0-512_306x423.jpg"/>
          <p:cNvPicPr>
            <a:picLocks noChangeAspect="1" noChangeArrowheads="1"/>
          </p:cNvPicPr>
          <p:nvPr/>
        </p:nvPicPr>
        <p:blipFill>
          <a:blip r:embed="rId2" cstate="print"/>
          <a:srcRect/>
          <a:stretch>
            <a:fillRect/>
          </a:stretch>
        </p:blipFill>
        <p:spPr bwMode="auto">
          <a:xfrm>
            <a:off x="685800" y="152400"/>
            <a:ext cx="1559533" cy="2155825"/>
          </a:xfrm>
          <a:prstGeom prst="rect">
            <a:avLst/>
          </a:prstGeom>
          <a:noFill/>
        </p:spPr>
      </p:pic>
      <p:pic>
        <p:nvPicPr>
          <p:cNvPr id="3" name="Picture 2" descr="https://mstartzman.pbworks.com/f/1264723612/opendoor.jpg"/>
          <p:cNvPicPr>
            <a:picLocks noChangeAspect="1" noChangeArrowheads="1"/>
          </p:cNvPicPr>
          <p:nvPr/>
        </p:nvPicPr>
        <p:blipFill>
          <a:blip r:embed="rId3" cstate="print"/>
          <a:srcRect t="4286" r="2271" b="5714"/>
          <a:stretch>
            <a:fillRect/>
          </a:stretch>
        </p:blipFill>
        <p:spPr bwMode="auto">
          <a:xfrm>
            <a:off x="1447800" y="2022023"/>
            <a:ext cx="6397193" cy="4683577"/>
          </a:xfrm>
          <a:prstGeom prst="rect">
            <a:avLst/>
          </a:prstGeom>
          <a:noFill/>
        </p:spPr>
      </p:pic>
      <p:sp>
        <p:nvSpPr>
          <p:cNvPr id="4" name="Cloud Callout 3"/>
          <p:cNvSpPr/>
          <p:nvPr/>
        </p:nvSpPr>
        <p:spPr>
          <a:xfrm rot="766734">
            <a:off x="5059808" y="324677"/>
            <a:ext cx="3924018" cy="2935299"/>
          </a:xfrm>
          <a:prstGeom prst="cloudCallout">
            <a:avLst>
              <a:gd name="adj1" fmla="val -118016"/>
              <a:gd name="adj2" fmla="val 1801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80000"/>
              </a:lnSpc>
              <a:spcBef>
                <a:spcPct val="20000"/>
              </a:spcBef>
              <a:defRPr/>
            </a:pPr>
            <a:r>
              <a:rPr lang="en-US" sz="2000" dirty="0">
                <a:solidFill>
                  <a:schemeClr val="tx1"/>
                </a:solidFill>
              </a:rPr>
              <a:t>You see, the goal was to open the Chinese market to American businessmen…they had previously been excluded.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057400" y="152400"/>
            <a:ext cx="4962525" cy="1352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4000" b="0" i="0" u="none" strike="noStrike" cap="none" normalizeH="0" baseline="0" dirty="0" smtClean="0">
                <a:ln>
                  <a:noFill/>
                </a:ln>
                <a:solidFill>
                  <a:schemeClr val="tx1"/>
                </a:solidFill>
                <a:effectLst/>
                <a:latin typeface="Algerian" pitchFamily="82" charset="0"/>
              </a:rPr>
              <a:t>Latin America Foreign Policy</a:t>
            </a:r>
            <a:endParaRPr kumimoji="0" lang="en-US" sz="4000" b="0" i="0" u="none" strike="noStrike" cap="none" normalizeH="0" baseline="0" dirty="0" smtClean="0">
              <a:ln>
                <a:noFill/>
              </a:ln>
              <a:solidFill>
                <a:schemeClr val="tx1"/>
              </a:solidFill>
              <a:effectLst/>
              <a:latin typeface="Arial" pitchFamily="34" charset="0"/>
            </a:endParaRPr>
          </a:p>
        </p:txBody>
      </p:sp>
      <p:sp>
        <p:nvSpPr>
          <p:cNvPr id="19459" name="Text Box 3"/>
          <p:cNvSpPr txBox="1">
            <a:spLocks noChangeArrowheads="1"/>
          </p:cNvSpPr>
          <p:nvPr/>
        </p:nvSpPr>
        <p:spPr bwMode="auto">
          <a:xfrm>
            <a:off x="838200" y="1447800"/>
            <a:ext cx="7772400" cy="1905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In 1898 the US entered a war against </a:t>
            </a:r>
            <a:r>
              <a:rPr kumimoji="0" lang="en-US" sz="2000" b="1" i="1" u="sng" strike="noStrike" cap="none" normalizeH="0" baseline="0" dirty="0" smtClean="0">
                <a:ln>
                  <a:noFill/>
                </a:ln>
                <a:solidFill>
                  <a:srgbClr val="FF0000"/>
                </a:solidFill>
                <a:effectLst/>
                <a:latin typeface="Times New Roman" pitchFamily="18" charset="0"/>
              </a:rPr>
              <a:t>Spain</a:t>
            </a:r>
            <a:r>
              <a:rPr kumimoji="0" lang="en-US" sz="2000" b="0" i="0" u="none" strike="noStrike" cap="none" normalizeH="0" baseline="0" dirty="0" smtClean="0">
                <a:ln>
                  <a:noFill/>
                </a:ln>
                <a:solidFill>
                  <a:schemeClr val="tx1"/>
                </a:solidFill>
                <a:effectLst/>
                <a:latin typeface="Times New Roman" pitchFamily="18" charset="0"/>
              </a:rPr>
              <a:t> to end</a:t>
            </a:r>
            <a:r>
              <a:rPr kumimoji="0" lang="en-US" sz="2000" b="0" i="0" u="none" strike="noStrike" cap="none" normalizeH="0" dirty="0" smtClean="0">
                <a:ln>
                  <a:noFill/>
                </a:ln>
                <a:solidFill>
                  <a:schemeClr val="tx1"/>
                </a:solidFill>
                <a:effectLst/>
                <a:latin typeface="Times New Roman" pitchFamily="18" charset="0"/>
              </a:rPr>
              <a:t> </a:t>
            </a:r>
            <a:r>
              <a:rPr kumimoji="0" lang="en-US" sz="2000" b="1" i="1" u="sng" strike="noStrike" cap="none" normalizeH="0" baseline="0" dirty="0" smtClean="0">
                <a:ln>
                  <a:noFill/>
                </a:ln>
                <a:solidFill>
                  <a:srgbClr val="FF0000"/>
                </a:solidFill>
                <a:effectLst/>
                <a:latin typeface="Times New Roman" pitchFamily="18" charset="0"/>
              </a:rPr>
              <a:t>“horrible miseries”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in </a:t>
            </a:r>
            <a:r>
              <a:rPr kumimoji="0" lang="en-US" sz="2000" b="1" i="1" u="sng" strike="noStrike" cap="none" normalizeH="0" baseline="0" dirty="0" smtClean="0">
                <a:ln>
                  <a:noFill/>
                </a:ln>
                <a:solidFill>
                  <a:srgbClr val="FF0000"/>
                </a:solidFill>
                <a:effectLst/>
                <a:latin typeface="Times New Roman" pitchFamily="18" charset="0"/>
              </a:rPr>
              <a:t>Cuba</a:t>
            </a:r>
            <a:r>
              <a:rPr kumimoji="0" lang="en-US" sz="2000" b="0" i="0" u="none" strike="noStrike" cap="none" normalizeH="0" baseline="0" dirty="0" smtClean="0">
                <a:ln>
                  <a:noFill/>
                </a:ln>
                <a:solidFill>
                  <a:schemeClr val="tx1"/>
                </a:solidFill>
                <a:effectLst/>
                <a:latin typeface="Times New Roman" pitchFamily="18" charset="0"/>
              </a:rPr>
              <a:t> caused by their </a:t>
            </a:r>
            <a:r>
              <a:rPr kumimoji="0" lang="en-US" sz="2000" b="1" i="1" u="sng" strike="noStrike" cap="none" normalizeH="0" baseline="0" dirty="0" smtClean="0">
                <a:ln>
                  <a:noFill/>
                </a:ln>
                <a:solidFill>
                  <a:srgbClr val="FF0000"/>
                </a:solidFill>
                <a:effectLst/>
                <a:latin typeface="Times New Roman" pitchFamily="18" charset="0"/>
              </a:rPr>
              <a:t>Spanish</a:t>
            </a:r>
            <a:r>
              <a:rPr kumimoji="0" lang="en-US" sz="2000" b="1" i="1" u="sng" strike="noStrike" cap="none" normalizeH="0" dirty="0" smtClean="0">
                <a:ln>
                  <a:noFill/>
                </a:ln>
                <a:solidFill>
                  <a:srgbClr val="FF0000"/>
                </a:solidFill>
                <a:effectLst/>
                <a:latin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rPr>
              <a:t>rulers and protect Americans living in Cuba.</a:t>
            </a:r>
          </a:p>
          <a:p>
            <a:pPr fontAlgn="base">
              <a:spcBef>
                <a:spcPct val="0"/>
              </a:spcBef>
              <a:spcAft>
                <a:spcPts val="1000"/>
              </a:spcAft>
            </a:pPr>
            <a:r>
              <a:rPr kumimoji="0" lang="en-US" sz="2000" b="0" i="0" u="none" strike="noStrike" cap="none" normalizeH="0" baseline="0" dirty="0" smtClean="0">
                <a:ln>
                  <a:noFill/>
                </a:ln>
                <a:solidFill>
                  <a:schemeClr val="tx1"/>
                </a:solidFill>
                <a:effectLst/>
                <a:latin typeface="Times New Roman" pitchFamily="18" charset="0"/>
              </a:rPr>
              <a:t>Victory was quick and it was nicknamed a </a:t>
            </a:r>
            <a:r>
              <a:rPr kumimoji="0" lang="en-US" sz="2000" b="1" i="1" u="sng" strike="noStrike" cap="none" normalizeH="0" baseline="0" dirty="0" smtClean="0">
                <a:ln>
                  <a:noFill/>
                </a:ln>
                <a:solidFill>
                  <a:srgbClr val="FF0000"/>
                </a:solidFill>
                <a:effectLst/>
                <a:latin typeface="Times New Roman" pitchFamily="18" charset="0"/>
              </a:rPr>
              <a:t>“splendid little war.”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19461" name="Picture 5" descr="Spanish American War 1898"/>
          <p:cNvPicPr>
            <a:picLocks noChangeAspect="1" noChangeArrowheads="1"/>
          </p:cNvPicPr>
          <p:nvPr/>
        </p:nvPicPr>
        <p:blipFill>
          <a:blip r:embed="rId2" cstate="print"/>
          <a:srcRect/>
          <a:stretch>
            <a:fillRect/>
          </a:stretch>
        </p:blipFill>
        <p:spPr bwMode="auto">
          <a:xfrm>
            <a:off x="1676400" y="2971800"/>
            <a:ext cx="6248400" cy="2381250"/>
          </a:xfrm>
          <a:prstGeom prst="rect">
            <a:avLst/>
          </a:prstGeom>
          <a:noFill/>
        </p:spPr>
      </p:pic>
      <p:sp>
        <p:nvSpPr>
          <p:cNvPr id="5" name="Rectangle 4"/>
          <p:cNvSpPr/>
          <p:nvPr/>
        </p:nvSpPr>
        <p:spPr>
          <a:xfrm>
            <a:off x="5029200" y="3048000"/>
            <a:ext cx="3457164" cy="1077218"/>
          </a:xfrm>
          <a:prstGeom prst="rect">
            <a:avLst/>
          </a:prstGeom>
          <a:noFill/>
        </p:spPr>
        <p:txBody>
          <a:bodyPr wrap="none" lIns="91440" tIns="45720" rIns="91440" bIns="45720">
            <a:spAutoFit/>
          </a:bodyPr>
          <a:lstStyle/>
          <a:p>
            <a:pPr algn="ctr"/>
            <a:r>
              <a:rPr lang="en-US" sz="3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Spanish-American </a:t>
            </a:r>
          </a:p>
          <a:p>
            <a:pPr algn="ctr"/>
            <a:r>
              <a:rPr lang="en-US" sz="32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War</a:t>
            </a:r>
            <a:endParaRPr lang="en-US" sz="32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9462" name="Text Box 6"/>
          <p:cNvSpPr txBox="1">
            <a:spLocks noChangeArrowheads="1"/>
          </p:cNvSpPr>
          <p:nvPr/>
        </p:nvSpPr>
        <p:spPr bwMode="auto">
          <a:xfrm>
            <a:off x="457200" y="3505200"/>
            <a:ext cx="2809875" cy="390525"/>
          </a:xfrm>
          <a:prstGeom prst="rect">
            <a:avLst/>
          </a:prstGeom>
          <a:solidFill>
            <a:srgbClr val="FFFFFF"/>
          </a:solidFill>
          <a:ln w="603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1" u="none" strike="noStrike" cap="none" normalizeH="0" baseline="0" dirty="0" smtClean="0">
                <a:ln>
                  <a:noFill/>
                </a:ln>
                <a:solidFill>
                  <a:schemeClr val="tx1"/>
                </a:solidFill>
                <a:effectLst/>
                <a:latin typeface="Calibri" pitchFamily="34" charset="0"/>
              </a:rPr>
              <a:t>Impact of Spanish American</a:t>
            </a:r>
            <a:r>
              <a:rPr kumimoji="0" lang="en-US" sz="1400" b="0" i="0" u="none" strike="noStrike" cap="none" normalizeH="0" baseline="0" dirty="0" smtClean="0">
                <a:ln>
                  <a:noFill/>
                </a:ln>
                <a:solidFill>
                  <a:schemeClr val="tx1"/>
                </a:solidFill>
                <a:effectLst/>
                <a:latin typeface="Calibri" pitchFamily="34" charset="0"/>
              </a:rPr>
              <a:t> </a:t>
            </a:r>
            <a:r>
              <a:rPr kumimoji="0" lang="en-US" sz="1400" b="1" i="0" u="none" strike="noStrike" cap="none" normalizeH="0" baseline="0" dirty="0" smtClean="0">
                <a:ln>
                  <a:noFill/>
                </a:ln>
                <a:solidFill>
                  <a:schemeClr val="tx1"/>
                </a:solidFill>
                <a:effectLst/>
                <a:latin typeface="Calibri" pitchFamily="34" charset="0"/>
              </a:rPr>
              <a:t>War</a:t>
            </a:r>
            <a:endParaRPr kumimoji="0" lang="en-US" sz="1800" b="0" i="0" u="none" strike="noStrike" cap="none" normalizeH="0" baseline="0" dirty="0" smtClean="0">
              <a:ln>
                <a:noFill/>
              </a:ln>
              <a:solidFill>
                <a:schemeClr val="tx1"/>
              </a:solidFill>
              <a:effectLst/>
              <a:latin typeface="Arial" pitchFamily="34" charset="0"/>
            </a:endParaRPr>
          </a:p>
        </p:txBody>
      </p:sp>
      <p:sp>
        <p:nvSpPr>
          <p:cNvPr id="19463" name="Text Box 7"/>
          <p:cNvSpPr txBox="1">
            <a:spLocks noChangeArrowheads="1"/>
          </p:cNvSpPr>
          <p:nvPr/>
        </p:nvSpPr>
        <p:spPr bwMode="auto">
          <a:xfrm>
            <a:off x="228600" y="4419600"/>
            <a:ext cx="6019800" cy="2438400"/>
          </a:xfrm>
          <a:prstGeom prst="rect">
            <a:avLst/>
          </a:prstGeom>
          <a:solidFill>
            <a:srgbClr val="FFFFFF">
              <a:alpha val="8000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Arial Rounded MT Bold" pitchFamily="34" charset="0"/>
              </a:rPr>
              <a:t>America expanded its influence in the world:</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Arial Rounded MT Bold" pitchFamily="34" charset="0"/>
              </a:rPr>
              <a:t>      --  Spain ceded Puerto Rica &amp; Guam to U.S.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Arial Rounded MT Bold" pitchFamily="34" charset="0"/>
              </a:rPr>
              <a:t>    --The US asserted the right to intervene in Cuban affairs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Arial Rounded MT Bold" pitchFamily="34" charset="0"/>
              </a:rPr>
              <a:t>      --Spain gave up control of the Philippines to the U.S. for 20$ Million.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57200" y="228600"/>
            <a:ext cx="8305800" cy="2514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Under Teddy Roosevelt’s leadership, the US encouraged Panama’s independence </a:t>
            </a:r>
            <a:r>
              <a:rPr kumimoji="0" lang="en-US" sz="2800" b="0" i="0" u="none" strike="noStrike" cap="none" normalizeH="0" baseline="0" smtClean="0">
                <a:ln>
                  <a:noFill/>
                </a:ln>
                <a:solidFill>
                  <a:schemeClr val="tx1"/>
                </a:solidFill>
                <a:effectLst/>
                <a:latin typeface="Times New Roman" pitchFamily="18" charset="0"/>
              </a:rPr>
              <a:t>from </a:t>
            </a:r>
            <a:r>
              <a:rPr kumimoji="0" lang="en-US" sz="2800" b="1" i="1" u="sng" strike="noStrike" cap="none" normalizeH="0" baseline="0" smtClean="0">
                <a:ln>
                  <a:noFill/>
                </a:ln>
                <a:solidFill>
                  <a:srgbClr val="FF0000"/>
                </a:solidFill>
                <a:effectLst/>
                <a:latin typeface="Times New Roman" pitchFamily="18" charset="0"/>
              </a:rPr>
              <a:t>Colombia</a:t>
            </a:r>
            <a:r>
              <a:rPr kumimoji="0" lang="en-US" sz="2800" b="1" i="1" u="sng" strike="noStrike" cap="none" normalizeH="0" baseline="0" dirty="0" smtClean="0">
                <a:ln>
                  <a:noFill/>
                </a:ln>
                <a:solidFill>
                  <a:srgbClr val="FF0000"/>
                </a:solidFill>
                <a:effectLst/>
                <a:latin typeface="Times New Roman" pitchFamily="18" charset="0"/>
              </a:rPr>
              <a:t>. </a:t>
            </a:r>
            <a:r>
              <a:rPr kumimoji="0" lang="en-US" sz="2800" b="1" i="1" u="sng" strike="noStrike" cap="none" normalizeH="0" dirty="0" smtClean="0">
                <a:ln>
                  <a:noFill/>
                </a:ln>
                <a:solidFill>
                  <a:srgbClr val="FF0000"/>
                </a:solidFill>
                <a:effectLst/>
                <a:latin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rPr>
              <a:t>A treaty was made to construct the </a:t>
            </a:r>
            <a:r>
              <a:rPr kumimoji="0" lang="en-US" sz="2800" b="1" i="1" u="sng" strike="noStrike" cap="none" normalizeH="0" baseline="0" dirty="0" smtClean="0">
                <a:ln>
                  <a:noFill/>
                </a:ln>
                <a:solidFill>
                  <a:srgbClr val="FF0000"/>
                </a:solidFill>
                <a:effectLst/>
                <a:latin typeface="Times New Roman" pitchFamily="18" charset="0"/>
              </a:rPr>
              <a:t>Panama Canal</a:t>
            </a:r>
            <a:r>
              <a:rPr kumimoji="0" lang="en-US" sz="2800" b="0" i="0" u="none" strike="noStrike" cap="none" normalizeH="0" baseline="0" dirty="0" smtClean="0">
                <a:ln>
                  <a:noFill/>
                </a:ln>
                <a:solidFill>
                  <a:schemeClr val="tx1"/>
                </a:solidFill>
                <a:effectLst/>
                <a:latin typeface="Times New Roman" pitchFamily="18" charset="0"/>
              </a:rPr>
              <a:t>– a major transportation shortcut that saved time and money and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enhanced </a:t>
            </a:r>
            <a:r>
              <a:rPr kumimoji="0" lang="en-US" sz="2800" b="1" i="1" u="sng" strike="noStrike" cap="none" normalizeH="0" baseline="0" dirty="0" smtClean="0">
                <a:ln>
                  <a:noFill/>
                </a:ln>
                <a:solidFill>
                  <a:srgbClr val="FF0000"/>
                </a:solidFill>
                <a:effectLst/>
                <a:latin typeface="Times New Roman" pitchFamily="18" charset="0"/>
              </a:rPr>
              <a:t>military readiness</a:t>
            </a:r>
            <a:r>
              <a:rPr kumimoji="0" lang="en-US" sz="2800" b="0"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3" name="yui_3_5_1_4_1418067031857_734" descr="https://sp.yimg.com/ib/th?id=HN.608014258208508461&amp;pid=15.1&amp;P=0"/>
          <p:cNvPicPr/>
          <p:nvPr/>
        </p:nvPicPr>
        <p:blipFill>
          <a:blip r:embed="rId2" cstate="print"/>
          <a:srcRect/>
          <a:stretch>
            <a:fillRect/>
          </a:stretch>
        </p:blipFill>
        <p:spPr bwMode="auto">
          <a:xfrm>
            <a:off x="5029200" y="2286000"/>
            <a:ext cx="3450167" cy="3843338"/>
          </a:xfrm>
          <a:prstGeom prst="rect">
            <a:avLst/>
          </a:prstGeom>
          <a:noFill/>
          <a:ln w="9525">
            <a:noFill/>
            <a:miter lim="800000"/>
            <a:headEnd/>
            <a:tailEnd/>
          </a:ln>
        </p:spPr>
      </p:pic>
      <p:sp>
        <p:nvSpPr>
          <p:cNvPr id="20483" name="Text Box 3"/>
          <p:cNvSpPr txBox="1">
            <a:spLocks noChangeArrowheads="1"/>
          </p:cNvSpPr>
          <p:nvPr/>
        </p:nvSpPr>
        <p:spPr bwMode="auto">
          <a:xfrm>
            <a:off x="228600" y="2895600"/>
            <a:ext cx="4648200" cy="1828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President </a:t>
            </a:r>
            <a:r>
              <a:rPr kumimoji="0" lang="en-US" sz="2000" b="1" i="1" u="sng" strike="noStrike" cap="none" normalizeH="0" baseline="0" dirty="0" smtClean="0">
                <a:ln>
                  <a:noFill/>
                </a:ln>
                <a:solidFill>
                  <a:srgbClr val="FF0000"/>
                </a:solidFill>
                <a:effectLst/>
                <a:latin typeface="Times New Roman" pitchFamily="18" charset="0"/>
              </a:rPr>
              <a:t>Taft </a:t>
            </a:r>
            <a:r>
              <a:rPr kumimoji="0" lang="en-US" sz="2000" b="0" i="0" u="none" strike="noStrike" cap="none" normalizeH="0" baseline="0" dirty="0" smtClean="0">
                <a:ln>
                  <a:noFill/>
                </a:ln>
                <a:solidFill>
                  <a:schemeClr val="tx1"/>
                </a:solidFill>
                <a:effectLst/>
                <a:latin typeface="Times New Roman" pitchFamily="18" charset="0"/>
              </a:rPr>
              <a:t>urged American banks and businesses to invest in </a:t>
            </a:r>
            <a:r>
              <a:rPr kumimoji="0" lang="en-US" sz="2000" b="1" i="0" u="sng" strike="noStrike" cap="none" normalizeH="0" baseline="0" dirty="0" smtClean="0">
                <a:ln>
                  <a:noFill/>
                </a:ln>
                <a:solidFill>
                  <a:srgbClr val="FF0000"/>
                </a:solidFill>
                <a:effectLst/>
                <a:latin typeface="Times New Roman" pitchFamily="18" charset="0"/>
              </a:rPr>
              <a:t>Latin America</a:t>
            </a:r>
            <a:r>
              <a:rPr kumimoji="0" lang="en-US" sz="2000" b="0" i="0" u="none" strike="noStrike" cap="none" normalizeH="0" baseline="0" dirty="0" smtClean="0">
                <a:ln>
                  <a:noFill/>
                </a:ln>
                <a:solidFill>
                  <a:schemeClr val="tx1"/>
                </a:solidFill>
                <a:effectLst/>
                <a:latin typeface="Times New Roman" pitchFamily="18" charset="0"/>
              </a:rPr>
              <a:t>.  He promised that the US would step in if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1" u="sng" strike="noStrike" cap="none" normalizeH="0" baseline="0" dirty="0" smtClean="0">
                <a:ln>
                  <a:noFill/>
                </a:ln>
                <a:solidFill>
                  <a:srgbClr val="FF0000"/>
                </a:solidFill>
                <a:effectLst/>
                <a:latin typeface="Times New Roman" pitchFamily="18" charset="0"/>
              </a:rPr>
              <a:t>unrest threatened </a:t>
            </a:r>
            <a:r>
              <a:rPr kumimoji="0" lang="en-US" sz="2000" b="1" i="1" u="sng" strike="noStrike" cap="none" normalizeH="0" dirty="0" smtClean="0">
                <a:ln>
                  <a:noFill/>
                </a:ln>
                <a:solidFill>
                  <a:srgbClr val="FF0000"/>
                </a:solidFill>
                <a:effectLst/>
                <a:latin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rPr>
              <a:t>their </a:t>
            </a:r>
            <a:r>
              <a:rPr kumimoji="0" lang="en-US" sz="2000" b="1" i="1" u="sng" strike="noStrike" cap="none" normalizeH="0" baseline="0" dirty="0" smtClean="0">
                <a:ln>
                  <a:noFill/>
                </a:ln>
                <a:solidFill>
                  <a:srgbClr val="FF0000"/>
                </a:solidFill>
                <a:effectLst/>
                <a:latin typeface="Times New Roman" pitchFamily="18" charset="0"/>
              </a:rPr>
              <a:t>investments</a:t>
            </a:r>
            <a:r>
              <a:rPr kumimoji="0" lang="en-US" sz="2000" b="0"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5" name="ihover-img" descr="William Taft was the 27th American President who served in office from ..."/>
          <p:cNvPicPr/>
          <p:nvPr/>
        </p:nvPicPr>
        <p:blipFill>
          <a:blip r:embed="rId3" cstate="print">
            <a:lum bright="-6000"/>
          </a:blip>
          <a:srcRect/>
          <a:stretch>
            <a:fillRect/>
          </a:stretch>
        </p:blipFill>
        <p:spPr bwMode="auto">
          <a:xfrm>
            <a:off x="1219200" y="4343400"/>
            <a:ext cx="2447925"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yui_3_5_1_4_1418067268559_796" descr="http://images.slideplayer.us/1/248632/slides/slide_23.jpg"/>
          <p:cNvPicPr/>
          <p:nvPr/>
        </p:nvPicPr>
        <p:blipFill>
          <a:blip r:embed="rId2" cstate="print"/>
          <a:srcRect/>
          <a:stretch>
            <a:fillRect/>
          </a:stretch>
        </p:blipFill>
        <p:spPr bwMode="auto">
          <a:xfrm>
            <a:off x="1524000" y="304800"/>
            <a:ext cx="6019800" cy="4191000"/>
          </a:xfrm>
          <a:prstGeom prst="rect">
            <a:avLst/>
          </a:prstGeom>
          <a:noFill/>
          <a:ln w="9525">
            <a:noFill/>
            <a:miter lim="800000"/>
            <a:headEnd/>
            <a:tailEnd/>
          </a:ln>
        </p:spPr>
      </p:pic>
      <p:sp>
        <p:nvSpPr>
          <p:cNvPr id="21509" name="Text Box 5"/>
          <p:cNvSpPr txBox="1">
            <a:spLocks noChangeArrowheads="1"/>
          </p:cNvSpPr>
          <p:nvPr/>
        </p:nvSpPr>
        <p:spPr bwMode="auto">
          <a:xfrm>
            <a:off x="1066800" y="4419600"/>
            <a:ext cx="7467600" cy="1905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effectLst/>
                <a:latin typeface="Broadway" pitchFamily="82" charset="0"/>
              </a:rPr>
              <a:t>The war began in Europe in </a:t>
            </a:r>
            <a:r>
              <a:rPr kumimoji="0" lang="en-US" sz="2800" b="0" i="0" u="none" strike="noStrike" cap="none" normalizeH="0" baseline="0" dirty="0" smtClean="0">
                <a:ln>
                  <a:noFill/>
                </a:ln>
                <a:solidFill>
                  <a:srgbClr val="FF0000"/>
                </a:solidFill>
                <a:effectLst/>
                <a:latin typeface="Broadway" pitchFamily="82" charset="0"/>
              </a:rPr>
              <a:t>1914 </a:t>
            </a:r>
            <a:r>
              <a:rPr kumimoji="0" lang="en-US" sz="2800" b="0" i="0" u="none" strike="noStrike" cap="none" normalizeH="0" baseline="0" dirty="0" smtClean="0">
                <a:ln>
                  <a:noFill/>
                </a:ln>
                <a:solidFill>
                  <a:schemeClr val="tx1"/>
                </a:solidFill>
                <a:effectLst/>
                <a:latin typeface="Broadway" pitchFamily="82" charset="0"/>
              </a:rPr>
              <a:t>when Germany and Austria-Hungary went to war with </a:t>
            </a:r>
            <a:r>
              <a:rPr kumimoji="0" lang="en-US" sz="2800" b="0" i="0" u="sng" strike="noStrike" cap="none" normalizeH="0" baseline="0" dirty="0" smtClean="0">
                <a:ln>
                  <a:noFill/>
                </a:ln>
                <a:solidFill>
                  <a:srgbClr val="FF0000"/>
                </a:solidFill>
                <a:effectLst/>
                <a:latin typeface="Broadway" pitchFamily="82" charset="0"/>
              </a:rPr>
              <a:t>Britain</a:t>
            </a:r>
            <a:r>
              <a:rPr kumimoji="0" lang="en-US" sz="2800" b="0" i="0" u="none" strike="noStrike" cap="none" normalizeH="0" baseline="0" dirty="0" smtClean="0">
                <a:ln>
                  <a:noFill/>
                </a:ln>
                <a:solidFill>
                  <a:srgbClr val="FF0000"/>
                </a:solidFill>
                <a:effectLst/>
                <a:latin typeface="Broadway" pitchFamily="82" charset="0"/>
              </a:rPr>
              <a:t>,</a:t>
            </a:r>
            <a:r>
              <a:rPr kumimoji="0" lang="en-US" sz="2800" b="0" i="0" u="none" strike="noStrike" cap="none" normalizeH="0" baseline="0" dirty="0" smtClean="0">
                <a:ln>
                  <a:noFill/>
                </a:ln>
                <a:solidFill>
                  <a:schemeClr val="tx1"/>
                </a:solidFill>
                <a:effectLst/>
                <a:latin typeface="Broadway" pitchFamily="82" charset="0"/>
              </a:rPr>
              <a:t> </a:t>
            </a:r>
            <a:r>
              <a:rPr lang="en-US" sz="2800" u="sng" dirty="0" smtClean="0">
                <a:solidFill>
                  <a:srgbClr val="FF0000"/>
                </a:solidFill>
                <a:latin typeface="Broadway" pitchFamily="82" charset="0"/>
              </a:rPr>
              <a:t>France</a:t>
            </a:r>
            <a:r>
              <a:rPr lang="en-US" sz="2800" dirty="0" smtClean="0">
                <a:latin typeface="Broadway" pitchFamily="82" charset="0"/>
              </a:rPr>
              <a:t> </a:t>
            </a:r>
            <a:r>
              <a:rPr kumimoji="0" lang="en-US" sz="2800" b="0" i="0" u="none" strike="noStrike" cap="none" normalizeH="0" baseline="0" dirty="0" smtClean="0">
                <a:ln>
                  <a:noFill/>
                </a:ln>
                <a:solidFill>
                  <a:schemeClr val="tx1"/>
                </a:solidFill>
                <a:effectLst/>
                <a:latin typeface="Broadway" pitchFamily="82" charset="0"/>
              </a:rPr>
              <a:t>and </a:t>
            </a:r>
            <a:r>
              <a:rPr kumimoji="0" lang="en-US" sz="2800" b="0" i="0" u="sng" strike="noStrike" cap="none" normalizeH="0" baseline="0" dirty="0" smtClean="0">
                <a:ln>
                  <a:noFill/>
                </a:ln>
                <a:solidFill>
                  <a:srgbClr val="FF0000"/>
                </a:solidFill>
                <a:effectLst/>
                <a:latin typeface="Broadway" pitchFamily="82" charset="0"/>
              </a:rPr>
              <a:t>Russia.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1274</Words>
  <Application>Microsoft Office PowerPoint</Application>
  <PresentationFormat>On-screen Show (4:3)</PresentationFormat>
  <Paragraphs>120</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Emerging Role in World Affairs</vt:lpstr>
      <vt:lpstr>Slide 2</vt:lpstr>
      <vt:lpstr>Slide 3</vt:lpstr>
      <vt:lpstr>Slide 4</vt:lpstr>
      <vt:lpstr>Slide 5</vt:lpstr>
      <vt:lpstr>Slide 6</vt:lpstr>
      <vt:lpstr>Slide 7</vt:lpstr>
      <vt:lpstr>Slide 8</vt:lpstr>
      <vt:lpstr>Slide 9</vt:lpstr>
      <vt:lpstr>World War I / The Great War</vt:lpstr>
      <vt:lpstr>Slide 11</vt:lpstr>
      <vt:lpstr>Slide 12</vt:lpstr>
      <vt:lpstr>The Players</vt:lpstr>
      <vt:lpstr>Slide 14</vt:lpstr>
      <vt:lpstr>The Clanker Powers--Societies and people who make use of machines powered by steam, diesel, and clockwork. Germany and Austria-Hungary are the leading Clanker powers. </vt:lpstr>
      <vt:lpstr>Darwinists</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World War I</vt:lpstr>
      <vt:lpstr>Slide 38</vt:lpstr>
      <vt:lpstr>Ratification of the Treaty of Versailles in the US</vt:lpstr>
    </vt:vector>
  </TitlesOfParts>
  <Company>HPS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Role in World Affairs</dc:title>
  <dc:creator>kpoore</dc:creator>
  <cp:lastModifiedBy>amcdonough</cp:lastModifiedBy>
  <cp:revision>18</cp:revision>
  <dcterms:created xsi:type="dcterms:W3CDTF">2015-01-16T15:08:33Z</dcterms:created>
  <dcterms:modified xsi:type="dcterms:W3CDTF">2016-02-19T19:44:44Z</dcterms:modified>
</cp:coreProperties>
</file>