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33" r:id="rId3"/>
    <p:sldId id="334" r:id="rId4"/>
    <p:sldId id="335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257" r:id="rId24"/>
    <p:sldId id="279" r:id="rId25"/>
    <p:sldId id="280" r:id="rId26"/>
    <p:sldId id="258" r:id="rId27"/>
    <p:sldId id="281" r:id="rId28"/>
    <p:sldId id="259" r:id="rId29"/>
    <p:sldId id="282" r:id="rId30"/>
    <p:sldId id="283" r:id="rId31"/>
    <p:sldId id="284" r:id="rId32"/>
    <p:sldId id="309" r:id="rId33"/>
    <p:sldId id="285" r:id="rId34"/>
    <p:sldId id="260" r:id="rId35"/>
    <p:sldId id="286" r:id="rId36"/>
    <p:sldId id="287" r:id="rId37"/>
    <p:sldId id="262" r:id="rId38"/>
    <p:sldId id="263" r:id="rId39"/>
    <p:sldId id="264" r:id="rId40"/>
    <p:sldId id="265" r:id="rId41"/>
    <p:sldId id="266" r:id="rId42"/>
    <p:sldId id="288" r:id="rId43"/>
    <p:sldId id="267" r:id="rId44"/>
    <p:sldId id="268" r:id="rId45"/>
    <p:sldId id="290" r:id="rId46"/>
    <p:sldId id="289" r:id="rId47"/>
    <p:sldId id="269" r:id="rId48"/>
    <p:sldId id="270" r:id="rId49"/>
    <p:sldId id="291" r:id="rId50"/>
    <p:sldId id="271" r:id="rId51"/>
    <p:sldId id="273" r:id="rId52"/>
    <p:sldId id="274" r:id="rId53"/>
    <p:sldId id="276" r:id="rId54"/>
    <p:sldId id="277" r:id="rId55"/>
    <p:sldId id="27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693C9-6F0B-4DAC-AB45-1A174B04DB28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D0742-DFB7-4572-9F2C-57E752088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921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05805-0BA7-4882-A111-A461EDEB796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812815-A5EF-4711-99AE-1BB3CA8F64B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5604F-13E1-4B23-8964-7A86737B1BA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201B4-E559-41E9-9127-B4FAFD6B8B9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56198E-AC38-4815-82F3-686139D4320B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4984E-2B4B-43BB-A2FD-05F5481EEA5A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E890B-9133-41D6-8D45-4202B15FB85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5F6E4-A8C6-4CBB-BED2-FD830FF713A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63D20-C6DA-4893-95F3-AA863D0848F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D0742-DFB7-4572-9F2C-57E7520887A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90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8E4E7-F7B1-4EE0-B401-55872A4B33CF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1DA259-CEFD-4B27-A8AA-6CF76D975F94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ACAB2-2EAB-4809-9BC8-BE573E8AC67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16B47-8C7D-4209-BC9A-634FBA24D61E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CC7B5-E5E0-4A15-A0AF-E2062BC31BA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77A45-E0B2-4231-B375-5E5880F7A4E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179AD-A673-414D-9D30-BF55D7BED7C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4C545-F368-4FA2-9693-930C98D1C92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47B6-C9B6-4E1E-8867-980E7EE3FB5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F094-61CE-4317-9CD4-19578599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47B6-C9B6-4E1E-8867-980E7EE3FB5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F094-61CE-4317-9CD4-19578599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47B6-C9B6-4E1E-8867-980E7EE3FB5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F094-61CE-4317-9CD4-19578599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47B6-C9B6-4E1E-8867-980E7EE3FB5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F094-61CE-4317-9CD4-19578599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47B6-C9B6-4E1E-8867-980E7EE3FB5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F094-61CE-4317-9CD4-19578599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47B6-C9B6-4E1E-8867-980E7EE3FB5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F094-61CE-4317-9CD4-19578599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47B6-C9B6-4E1E-8867-980E7EE3FB5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F094-61CE-4317-9CD4-19578599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47B6-C9B6-4E1E-8867-980E7EE3FB5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F094-61CE-4317-9CD4-19578599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47B6-C9B6-4E1E-8867-980E7EE3FB5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F094-61CE-4317-9CD4-19578599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47B6-C9B6-4E1E-8867-980E7EE3FB5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F094-61CE-4317-9CD4-19578599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47B6-C9B6-4E1E-8867-980E7EE3FB5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F094-61CE-4317-9CD4-19578599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247B6-C9B6-4E1E-8867-980E7EE3FB5E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7F094-61CE-4317-9CD4-195785998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SOL VUS 7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Civil War and Reconstruction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914400" y="365125"/>
            <a:ext cx="7924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Value of Cotton Exports </a:t>
            </a:r>
            <a:b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As % of All US Exports</a:t>
            </a:r>
          </a:p>
        </p:txBody>
      </p:sp>
      <p:pic>
        <p:nvPicPr>
          <p:cNvPr id="33795" name="Picture 5" descr="Value of Cotton Exports as a percentage of all U.S.Exports.jpg (25274 bytes)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 t="14993"/>
          <a:stretch>
            <a:fillRect/>
          </a:stretch>
        </p:blipFill>
        <p:spPr bwMode="auto">
          <a:xfrm>
            <a:off x="1143000" y="2306638"/>
            <a:ext cx="7620000" cy="2774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815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Slave Auction Notice, 1823</a:t>
            </a:r>
          </a:p>
        </p:txBody>
      </p:sp>
      <p:pic>
        <p:nvPicPr>
          <p:cNvPr id="36867" name="Picture 3" descr="slave auction ad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2209800" y="1524000"/>
            <a:ext cx="5562600" cy="469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Slave Auction:  Charleston,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SC-1856</a:t>
            </a:r>
          </a:p>
        </p:txBody>
      </p:sp>
      <p:pic>
        <p:nvPicPr>
          <p:cNvPr id="37891" name="Picture 3" descr="slave auction-Charleston-1856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b="2811"/>
          <a:stretch>
            <a:fillRect/>
          </a:stretch>
        </p:blipFill>
        <p:spPr bwMode="auto">
          <a:xfrm>
            <a:off x="1295400" y="1447800"/>
            <a:ext cx="7162800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334000" y="1676400"/>
            <a:ext cx="2144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mic Sans MS" pitchFamily="66" charset="0"/>
              </a:rPr>
              <a:t>Slave Master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Brands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838200" y="228600"/>
            <a:ext cx="8001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Slave Accoutrements</a:t>
            </a:r>
            <a:endParaRPr 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085850" y="518160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omic Sans MS" pitchFamily="66" charset="0"/>
              </a:rPr>
              <a:t>Slave muzzle</a:t>
            </a:r>
          </a:p>
        </p:txBody>
      </p:sp>
      <p:pic>
        <p:nvPicPr>
          <p:cNvPr id="38917" name="Picture 5" descr="SlaveWithIronMuzzle"/>
          <p:cNvPicPr>
            <a:picLocks noChangeAspect="1" noChangeArrowheads="1"/>
          </p:cNvPicPr>
          <p:nvPr/>
        </p:nvPicPr>
        <p:blipFill>
          <a:blip r:embed="rId3" cstate="print"/>
          <a:srcRect l="6979" t="4082" r="18565" b="4082"/>
          <a:stretch>
            <a:fillRect/>
          </a:stretch>
        </p:blipFill>
        <p:spPr bwMode="auto">
          <a:xfrm>
            <a:off x="1066800" y="1524000"/>
            <a:ext cx="2546350" cy="3581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8918" name="Picture 6" descr="Branding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3886200" y="2894013"/>
            <a:ext cx="4876800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815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Anti-Slave Pamphlet</a:t>
            </a:r>
          </a:p>
        </p:txBody>
      </p:sp>
      <p:pic>
        <p:nvPicPr>
          <p:cNvPr id="39939" name="Picture 3" descr="Anti-slavery ad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 l="10159" t="1778" r="11111"/>
          <a:stretch>
            <a:fillRect/>
          </a:stretch>
        </p:blipFill>
        <p:spPr bwMode="auto">
          <a:xfrm>
            <a:off x="2286000" y="1447800"/>
            <a:ext cx="5334000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tagserva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5992813" y="1295400"/>
            <a:ext cx="215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992813" y="3511550"/>
            <a:ext cx="2236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Slave tag, SC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924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Slave Accoutrements</a:t>
            </a:r>
            <a:endParaRPr 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40965" name="Picture 5" descr="shack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3213" y="1295400"/>
            <a:ext cx="2938462" cy="20812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725613" y="350520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Slave leg irons</a:t>
            </a:r>
          </a:p>
        </p:txBody>
      </p:sp>
      <p:pic>
        <p:nvPicPr>
          <p:cNvPr id="40967" name="Picture 7" descr="shoe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1163" y="4495800"/>
            <a:ext cx="29146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446338" y="4930775"/>
            <a:ext cx="1900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Slave shoes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Slave-Owning Population (1850)</a:t>
            </a:r>
          </a:p>
        </p:txBody>
      </p:sp>
      <p:pic>
        <p:nvPicPr>
          <p:cNvPr id="41987" name="Picture 3" descr="MART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b="23457"/>
          <a:stretch>
            <a:fillRect/>
          </a:stretch>
        </p:blipFill>
        <p:spPr bwMode="auto">
          <a:xfrm>
            <a:off x="2286000" y="1524000"/>
            <a:ext cx="5105400" cy="510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066800" y="441325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Slave-Owning Families (1850)</a:t>
            </a:r>
          </a:p>
        </p:txBody>
      </p:sp>
      <p:pic>
        <p:nvPicPr>
          <p:cNvPr id="43011" name="Picture 3" descr="16_0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1066800" y="1909763"/>
            <a:ext cx="7772400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914400" y="365125"/>
            <a:ext cx="7924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A Slave Family</a:t>
            </a:r>
          </a:p>
        </p:txBody>
      </p:sp>
      <p:pic>
        <p:nvPicPr>
          <p:cNvPr id="51203" name="Picture 5" descr="Slave fami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05000"/>
            <a:ext cx="5562600" cy="3813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slaverypic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990600" y="1379538"/>
            <a:ext cx="7848600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609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Southern Agriculture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Leading up to the Civil War….</a:t>
            </a:r>
          </a:p>
          <a:p>
            <a:pPr>
              <a:buNone/>
            </a:pPr>
            <a:r>
              <a:rPr lang="en-US" sz="4800" dirty="0" smtClean="0"/>
              <a:t>Many Southerners were afraid of </a:t>
            </a:r>
            <a:r>
              <a:rPr lang="en-US" sz="4800" u="sng" dirty="0" smtClean="0"/>
              <a:t>slave revolts </a:t>
            </a:r>
            <a:r>
              <a:rPr lang="en-US" sz="4800" dirty="0" smtClean="0"/>
              <a:t>so what did they do to try and prevent those revolts?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828800" y="228600"/>
            <a:ext cx="609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Southern Population</a:t>
            </a:r>
          </a:p>
        </p:txBody>
      </p:sp>
      <p:pic>
        <p:nvPicPr>
          <p:cNvPr id="55299" name="Picture 3" descr="slaverypi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35125"/>
            <a:ext cx="7391400" cy="52228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Runaway Slave Ads</a:t>
            </a:r>
          </a:p>
        </p:txBody>
      </p:sp>
      <p:pic>
        <p:nvPicPr>
          <p:cNvPr id="57347" name="Picture 4" descr="Runaway Slave Ad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881063" y="2362200"/>
            <a:ext cx="3767137" cy="382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8" name="Picture 6" descr="runaway slave ad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800600" y="1600200"/>
            <a:ext cx="4191000" cy="2871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Quilt Patterns as Secret Messages</a:t>
            </a:r>
          </a:p>
        </p:txBody>
      </p:sp>
      <p:pic>
        <p:nvPicPr>
          <p:cNvPr id="58371" name="Picture 7" descr="quilts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2514600" y="1676400"/>
            <a:ext cx="4724400" cy="251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372" name="Rectangle 8"/>
          <p:cNvSpPr>
            <a:spLocks noChangeArrowheads="1"/>
          </p:cNvSpPr>
          <p:nvPr/>
        </p:nvSpPr>
        <p:spPr bwMode="auto">
          <a:xfrm>
            <a:off x="1143000" y="4113213"/>
            <a:ext cx="76200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Comic Sans MS" pitchFamily="66" charset="0"/>
              </a:rPr>
              <a:t>The </a:t>
            </a: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Monkey Wrench</a:t>
            </a:r>
            <a:r>
              <a:rPr lang="en-US" sz="2800" b="1" dirty="0">
                <a:latin typeface="Comic Sans MS" pitchFamily="66" charset="0"/>
              </a:rPr>
              <a:t> pattern, on the left, alerted escapees to gather up tools and prepare to flee; the </a:t>
            </a:r>
            <a:r>
              <a:rPr lang="en-US" sz="2800" b="1" dirty="0">
                <a:solidFill>
                  <a:srgbClr val="0066FF"/>
                </a:solidFill>
                <a:latin typeface="Comic Sans MS" pitchFamily="66" charset="0"/>
              </a:rPr>
              <a:t>Drunkard Path</a:t>
            </a:r>
            <a:r>
              <a:rPr lang="en-US" sz="2800" b="1" dirty="0">
                <a:latin typeface="Comic Sans MS" pitchFamily="66" charset="0"/>
              </a:rPr>
              <a:t> design, on the right, warned escapees not to follow a straight route</a:t>
            </a:r>
            <a:r>
              <a:rPr lang="en-US" sz="32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95303"/>
            <a:ext cx="8686800" cy="58768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2530" name="Picture 2" descr="http://t2.gstatic.com/images?q=tbn:ANd9GcSffMZZKCMwRrd8Q5uF0PjzBQaDSRqzIb-VenkFc6bKmzlOaLpC&amp;t=1"/>
          <p:cNvPicPr>
            <a:picLocks noChangeAspect="1" noChangeArrowheads="1"/>
          </p:cNvPicPr>
          <p:nvPr/>
        </p:nvPicPr>
        <p:blipFill>
          <a:blip r:embed="rId2" cstate="print"/>
          <a:srcRect l="6299" r="5512" b="46840"/>
          <a:stretch>
            <a:fillRect/>
          </a:stretch>
        </p:blipFill>
        <p:spPr bwMode="auto">
          <a:xfrm>
            <a:off x="304800" y="228600"/>
            <a:ext cx="3962400" cy="3091764"/>
          </a:xfrm>
          <a:prstGeom prst="rect">
            <a:avLst/>
          </a:prstGeom>
          <a:noFill/>
        </p:spPr>
      </p:pic>
      <p:pic>
        <p:nvPicPr>
          <p:cNvPr id="22532" name="Picture 4" descr="http://videoindex.pbs.org/resources/civilwar/images/cwmap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8563"/>
            <a:ext cx="4114800" cy="32289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19200" y="3320364"/>
            <a:ext cx="7086600" cy="233910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Sectional disagreements and debates over </a:t>
            </a:r>
            <a:r>
              <a:rPr lang="en-US" sz="3200" b="1" dirty="0" smtClean="0">
                <a:solidFill>
                  <a:srgbClr val="FF0000"/>
                </a:solidFill>
              </a:rPr>
              <a:t>tariffs</a:t>
            </a:r>
            <a:r>
              <a:rPr lang="en-US" sz="3200" dirty="0" smtClean="0"/>
              <a:t>, extension </a:t>
            </a:r>
            <a:r>
              <a:rPr lang="en-US" sz="3200" dirty="0"/>
              <a:t>of </a:t>
            </a:r>
            <a:r>
              <a:rPr lang="en-US" sz="3200" b="1" dirty="0">
                <a:solidFill>
                  <a:srgbClr val="FF0000"/>
                </a:solidFill>
              </a:rPr>
              <a:t>slavery</a:t>
            </a:r>
            <a:r>
              <a:rPr lang="en-US" sz="3200" dirty="0"/>
              <a:t>  in the territories, </a:t>
            </a:r>
            <a:r>
              <a:rPr lang="en-US" sz="3200" dirty="0" smtClean="0"/>
              <a:t>and the </a:t>
            </a:r>
            <a:r>
              <a:rPr lang="en-US" sz="3200" dirty="0"/>
              <a:t>nature </a:t>
            </a:r>
            <a:r>
              <a:rPr lang="en-US" sz="3200" dirty="0" smtClean="0"/>
              <a:t>of the </a:t>
            </a:r>
            <a:r>
              <a:rPr lang="en-US" sz="3200" dirty="0"/>
              <a:t>Union (</a:t>
            </a:r>
            <a:r>
              <a:rPr lang="en-US" sz="3200" dirty="0">
                <a:solidFill>
                  <a:srgbClr val="FF0000"/>
                </a:solidFill>
              </a:rPr>
              <a:t>states</a:t>
            </a:r>
            <a:r>
              <a:rPr lang="en-US" sz="3200" dirty="0" smtClean="0"/>
              <a:t>’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rights</a:t>
            </a:r>
            <a:r>
              <a:rPr lang="en-US" sz="3200" dirty="0" smtClean="0"/>
              <a:t>)</a:t>
            </a:r>
            <a:r>
              <a:rPr lang="en-US" sz="3200" dirty="0"/>
              <a:t> will led to the </a:t>
            </a:r>
            <a:r>
              <a:rPr lang="en-US" sz="3200" dirty="0" smtClean="0"/>
              <a:t>Civil War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Causes of the Civil War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364163"/>
          </a:xfrm>
        </p:spPr>
        <p:txBody>
          <a:bodyPr>
            <a:normAutofit/>
          </a:bodyPr>
          <a:lstStyle/>
          <a:p>
            <a:r>
              <a:rPr lang="en-US" dirty="0" smtClean="0"/>
              <a:t>Northern </a:t>
            </a:r>
            <a:r>
              <a:rPr lang="en-US" dirty="0"/>
              <a:t>abolitionists </a:t>
            </a:r>
            <a:r>
              <a:rPr lang="en-US" dirty="0" smtClean="0"/>
              <a:t>                                                                versus </a:t>
            </a:r>
            <a:r>
              <a:rPr lang="en-US" dirty="0"/>
              <a:t>Southern defenders </a:t>
            </a:r>
            <a:r>
              <a:rPr lang="en-US" dirty="0" smtClean="0"/>
              <a:t>                                                      of </a:t>
            </a:r>
            <a:r>
              <a:rPr lang="en-US" dirty="0"/>
              <a:t>slavery</a:t>
            </a:r>
          </a:p>
          <a:p>
            <a:r>
              <a:rPr lang="en-US" dirty="0"/>
              <a:t>United States Supreme </a:t>
            </a:r>
            <a:r>
              <a:rPr lang="en-US" dirty="0" smtClean="0"/>
              <a:t>                                                                      Court </a:t>
            </a:r>
            <a:r>
              <a:rPr lang="en-US" dirty="0"/>
              <a:t>decision in the </a:t>
            </a:r>
            <a:r>
              <a:rPr lang="en-US" dirty="0" smtClean="0"/>
              <a:t>                                                                            </a:t>
            </a:r>
            <a:r>
              <a:rPr lang="en-US" dirty="0" err="1" smtClean="0">
                <a:solidFill>
                  <a:srgbClr val="FF0000"/>
                </a:solidFill>
              </a:rPr>
              <a:t>Dred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Scott </a:t>
            </a:r>
            <a:r>
              <a:rPr lang="en-US" dirty="0"/>
              <a:t>case</a:t>
            </a:r>
          </a:p>
          <a:p>
            <a:r>
              <a:rPr lang="en-US" dirty="0"/>
              <a:t>Publication of </a:t>
            </a:r>
            <a:r>
              <a:rPr lang="en-US" dirty="0" smtClean="0"/>
              <a:t>                                                                       </a:t>
            </a:r>
            <a:r>
              <a:rPr lang="en-US" i="1" dirty="0" smtClean="0">
                <a:solidFill>
                  <a:srgbClr val="FF0000"/>
                </a:solidFill>
              </a:rPr>
              <a:t>Uncle </a:t>
            </a:r>
            <a:r>
              <a:rPr lang="en-US" i="1" dirty="0">
                <a:solidFill>
                  <a:srgbClr val="FF0000"/>
                </a:solidFill>
              </a:rPr>
              <a:t>Tom’s Cabin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by </a:t>
            </a:r>
            <a:r>
              <a:rPr lang="en-US" dirty="0" smtClean="0"/>
              <a:t>                                     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Harriet </a:t>
            </a:r>
            <a:r>
              <a:rPr lang="en-US" dirty="0">
                <a:solidFill>
                  <a:srgbClr val="FF0000"/>
                </a:solidFill>
              </a:rPr>
              <a:t>Beecher </a:t>
            </a:r>
            <a:r>
              <a:rPr lang="en-US" dirty="0" smtClean="0">
                <a:solidFill>
                  <a:srgbClr val="FF0000"/>
                </a:solidFill>
              </a:rPr>
              <a:t>Stowe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6866" name="Picture 2" descr="http://www.scotland.gov.uk/Resource/Img/172082/0052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09600"/>
            <a:ext cx="3581400" cy="2941202"/>
          </a:xfrm>
          <a:prstGeom prst="rect">
            <a:avLst/>
          </a:prstGeom>
          <a:noFill/>
        </p:spPr>
      </p:pic>
      <p:pic>
        <p:nvPicPr>
          <p:cNvPr id="36868" name="Picture 4" descr="http://www.xtimeline.com/__UserPic_Large/1847/ELT200711081006450410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3891" y="3544539"/>
            <a:ext cx="2032000" cy="2381250"/>
          </a:xfrm>
          <a:prstGeom prst="rect">
            <a:avLst/>
          </a:prstGeom>
          <a:noFill/>
        </p:spPr>
      </p:pic>
      <p:pic>
        <p:nvPicPr>
          <p:cNvPr id="36870" name="Picture 6" descr="http://www.painterofwords.com/wp-content/uploads/2009/07/uncle-toms-cab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05725"/>
            <a:ext cx="2511891" cy="395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Causes of the Civil War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364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Ineffective </a:t>
            </a:r>
            <a:r>
              <a:rPr lang="en-US" sz="3600" dirty="0"/>
              <a:t>presidential </a:t>
            </a:r>
            <a:r>
              <a:rPr lang="en-US" sz="3600" dirty="0" smtClean="0"/>
              <a:t>                                                        leadership </a:t>
            </a:r>
            <a:r>
              <a:rPr lang="en-US" sz="3600" dirty="0"/>
              <a:t>in the 1850s</a:t>
            </a:r>
          </a:p>
          <a:p>
            <a:r>
              <a:rPr lang="en-US" sz="3600" dirty="0"/>
              <a:t>A series of failed </a:t>
            </a:r>
            <a:r>
              <a:rPr lang="en-US" sz="3600" dirty="0" smtClean="0"/>
              <a:t>                                                               compromises </a:t>
            </a:r>
            <a:r>
              <a:rPr lang="en-US" sz="3600" dirty="0"/>
              <a:t>over the </a:t>
            </a:r>
            <a:r>
              <a:rPr lang="en-US" sz="3600" dirty="0" smtClean="0"/>
              <a:t>                                                        expansion </a:t>
            </a:r>
            <a:r>
              <a:rPr lang="en-US" sz="3600" dirty="0"/>
              <a:t>of slavery in </a:t>
            </a:r>
            <a:r>
              <a:rPr lang="en-US" sz="3600" dirty="0" smtClean="0"/>
              <a:t>                                            the territories</a:t>
            </a:r>
            <a:endParaRPr lang="en-US" sz="3600" dirty="0"/>
          </a:p>
          <a:p>
            <a:r>
              <a:rPr lang="en-US" sz="3600" dirty="0"/>
              <a:t>President Lincoln’s call </a:t>
            </a:r>
            <a:r>
              <a:rPr lang="en-US" sz="3600" dirty="0" smtClean="0"/>
              <a:t>                                                        for federal </a:t>
            </a:r>
            <a:r>
              <a:rPr lang="en-US" sz="3600" dirty="0"/>
              <a:t>troops in </a:t>
            </a:r>
            <a:r>
              <a:rPr lang="en-US" sz="3600" dirty="0" smtClean="0"/>
              <a:t>                                                    1861</a:t>
            </a:r>
            <a:endParaRPr lang="en-US" sz="3600" dirty="0"/>
          </a:p>
        </p:txBody>
      </p:sp>
      <p:pic>
        <p:nvPicPr>
          <p:cNvPr id="37890" name="Picture 2" descr="http://kevintrostle.com/Images/x045UnionVolunteersLOC.jpg"/>
          <p:cNvPicPr>
            <a:picLocks noChangeAspect="1" noChangeArrowheads="1"/>
          </p:cNvPicPr>
          <p:nvPr/>
        </p:nvPicPr>
        <p:blipFill>
          <a:blip r:embed="rId2" cstate="print"/>
          <a:srcRect b="9691"/>
          <a:stretch>
            <a:fillRect/>
          </a:stretch>
        </p:blipFill>
        <p:spPr bwMode="auto">
          <a:xfrm>
            <a:off x="5057795" y="630777"/>
            <a:ext cx="4086205" cy="6227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Causes of the Civil War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The secession of Southern states triggered a long and </a:t>
            </a:r>
            <a:r>
              <a:rPr lang="en-US" sz="3600" dirty="0" smtClean="0"/>
              <a:t>                                                                           costly </a:t>
            </a:r>
            <a:r>
              <a:rPr lang="en-US" sz="3600" dirty="0"/>
              <a:t>war </a:t>
            </a:r>
            <a:r>
              <a:rPr lang="en-US" sz="3600" dirty="0" smtClean="0"/>
              <a:t>                                                                                   that                                                                              concluded                                                                                with                                                                                                                                                                          a Northern                                                                              victory </a:t>
            </a:r>
            <a:r>
              <a:rPr lang="en-US" sz="3600" dirty="0"/>
              <a:t>and </a:t>
            </a:r>
            <a:r>
              <a:rPr lang="en-US" sz="3600" dirty="0" smtClean="0"/>
              <a:t>                                                                                   resulted </a:t>
            </a:r>
            <a:r>
              <a:rPr lang="en-US" sz="3600" dirty="0"/>
              <a:t>in </a:t>
            </a:r>
            <a:r>
              <a:rPr lang="en-US" sz="3600" dirty="0" smtClean="0"/>
              <a:t>                                                                 the restoration                                                                                       </a:t>
            </a:r>
            <a:r>
              <a:rPr lang="en-US" sz="3600" dirty="0"/>
              <a:t>of the Union </a:t>
            </a:r>
            <a:r>
              <a:rPr lang="en-US" sz="3600" dirty="0" smtClean="0"/>
              <a:t>                                                              and </a:t>
            </a:r>
            <a:r>
              <a:rPr lang="en-US" sz="3600" dirty="0"/>
              <a:t>emancipation </a:t>
            </a:r>
            <a:r>
              <a:rPr lang="en-US" dirty="0"/>
              <a:t>of the slaves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1506" name="Picture 2" descr="http://dburgin.tripod.com/secede.gif"/>
          <p:cNvPicPr>
            <a:picLocks noChangeAspect="1" noChangeArrowheads="1"/>
          </p:cNvPicPr>
          <p:nvPr/>
        </p:nvPicPr>
        <p:blipFill>
          <a:blip r:embed="rId2" cstate="print"/>
          <a:srcRect r="3448"/>
          <a:stretch>
            <a:fillRect/>
          </a:stretch>
        </p:blipFill>
        <p:spPr bwMode="auto">
          <a:xfrm>
            <a:off x="3200400" y="1352796"/>
            <a:ext cx="5791200" cy="4362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Causes of the Civil War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Civil War put constitutional government to its most important test as the debate over the power of the </a:t>
            </a:r>
            <a:r>
              <a:rPr lang="en-US" dirty="0" smtClean="0"/>
              <a:t>federal                                                                       </a:t>
            </a:r>
            <a:r>
              <a:rPr lang="en-US" dirty="0"/>
              <a:t>government versus </a:t>
            </a:r>
            <a:r>
              <a:rPr lang="en-US" dirty="0" smtClean="0"/>
              <a:t>                                                                  states</a:t>
            </a:r>
            <a:r>
              <a:rPr lang="en-US" dirty="0"/>
              <a:t>’ </a:t>
            </a:r>
            <a:r>
              <a:rPr lang="en-US" dirty="0" smtClean="0"/>
              <a:t>rights                                                            </a:t>
            </a:r>
            <a:r>
              <a:rPr lang="en-US" dirty="0"/>
              <a:t>reached a climax.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survival of </a:t>
            </a:r>
            <a:r>
              <a:rPr lang="en-US" dirty="0" smtClean="0"/>
              <a:t>the                                                           </a:t>
            </a:r>
            <a:r>
              <a:rPr lang="en-US" dirty="0"/>
              <a:t>United States as </a:t>
            </a:r>
            <a:r>
              <a:rPr lang="en-US" dirty="0" smtClean="0"/>
              <a:t>one                                                                   </a:t>
            </a:r>
            <a:r>
              <a:rPr lang="en-US" dirty="0"/>
              <a:t>nation was at risk, </a:t>
            </a:r>
            <a:r>
              <a:rPr lang="en-US" dirty="0" smtClean="0"/>
              <a:t>                                                                            and </a:t>
            </a:r>
            <a:r>
              <a:rPr lang="en-US" dirty="0"/>
              <a:t>the nation’s </a:t>
            </a:r>
            <a:r>
              <a:rPr lang="en-US" dirty="0" smtClean="0"/>
              <a:t>                                                                          ability </a:t>
            </a:r>
            <a:r>
              <a:rPr lang="en-US" dirty="0"/>
              <a:t>to bring to </a:t>
            </a:r>
            <a:r>
              <a:rPr lang="en-US" dirty="0" smtClean="0"/>
              <a:t>                                                                            reality </a:t>
            </a:r>
            <a:r>
              <a:rPr lang="en-US" dirty="0"/>
              <a:t>the ideals of liberty, equality, and justice depended on the outcome of the war. </a:t>
            </a:r>
          </a:p>
        </p:txBody>
      </p:sp>
      <p:pic>
        <p:nvPicPr>
          <p:cNvPr id="38914" name="Picture 2" descr="http://www.nps.gov/gois/historyculture/images/5.jpg"/>
          <p:cNvPicPr>
            <a:picLocks noChangeAspect="1" noChangeArrowheads="1"/>
          </p:cNvPicPr>
          <p:nvPr/>
        </p:nvPicPr>
        <p:blipFill>
          <a:blip r:embed="rId2" cstate="print"/>
          <a:srcRect l="8226" t="3532" r="3933" b="2870"/>
          <a:stretch>
            <a:fillRect/>
          </a:stretch>
        </p:blipFill>
        <p:spPr bwMode="auto">
          <a:xfrm>
            <a:off x="4038600" y="1600200"/>
            <a:ext cx="51054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Major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364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Election of </a:t>
            </a:r>
            <a:r>
              <a:rPr lang="en-US" dirty="0"/>
              <a:t>Lincoln (</a:t>
            </a:r>
            <a:r>
              <a:rPr lang="en-US" dirty="0">
                <a:solidFill>
                  <a:srgbClr val="FF0000"/>
                </a:solidFill>
              </a:rPr>
              <a:t>1860</a:t>
            </a:r>
            <a:r>
              <a:rPr lang="en-US" dirty="0"/>
              <a:t>), </a:t>
            </a:r>
            <a:r>
              <a:rPr lang="en-US" dirty="0">
                <a:solidFill>
                  <a:srgbClr val="FF0000"/>
                </a:solidFill>
              </a:rPr>
              <a:t>followed</a:t>
            </a:r>
            <a:r>
              <a:rPr lang="en-US" dirty="0"/>
              <a:t> by the </a:t>
            </a:r>
            <a:r>
              <a:rPr lang="en-US" dirty="0">
                <a:solidFill>
                  <a:srgbClr val="FF0000"/>
                </a:solidFill>
              </a:rPr>
              <a:t>secession </a:t>
            </a:r>
            <a:r>
              <a:rPr lang="en-US" dirty="0"/>
              <a:t>of several Southern states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South Carolina </a:t>
            </a:r>
            <a:r>
              <a:rPr lang="en-US" dirty="0" smtClean="0"/>
              <a:t>was</a:t>
            </a:r>
            <a:r>
              <a:rPr lang="en-US" dirty="0" smtClean="0">
                <a:solidFill>
                  <a:srgbClr val="FF0000"/>
                </a:solidFill>
              </a:rPr>
              <a:t> first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secede</a:t>
            </a:r>
            <a:r>
              <a:rPr lang="en-US" dirty="0" smtClean="0"/>
              <a:t>) who </a:t>
            </a:r>
            <a:r>
              <a:rPr lang="en-US" dirty="0">
                <a:solidFill>
                  <a:srgbClr val="FF0000"/>
                </a:solidFill>
              </a:rPr>
              <a:t>feared</a:t>
            </a:r>
            <a:r>
              <a:rPr lang="en-US" dirty="0"/>
              <a:t> that </a:t>
            </a:r>
            <a:r>
              <a:rPr lang="en-US" dirty="0">
                <a:solidFill>
                  <a:srgbClr val="FF0000"/>
                </a:solidFill>
              </a:rPr>
              <a:t>Lincoln</a:t>
            </a:r>
            <a:r>
              <a:rPr lang="en-US" dirty="0"/>
              <a:t> would try to </a:t>
            </a:r>
            <a:r>
              <a:rPr lang="en-US" dirty="0">
                <a:solidFill>
                  <a:srgbClr val="FF0000"/>
                </a:solidFill>
              </a:rPr>
              <a:t>abolish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slavery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0484" name="Picture 4" descr="http://www.presidency.ucsb.edu/images/elections/maps/1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48727"/>
            <a:ext cx="6019799" cy="387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Major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3641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Fort </a:t>
            </a:r>
            <a:r>
              <a:rPr lang="en-US" sz="3600" b="1" dirty="0">
                <a:solidFill>
                  <a:srgbClr val="FF0000"/>
                </a:solidFill>
              </a:rPr>
              <a:t>Sumter</a:t>
            </a:r>
            <a:r>
              <a:rPr lang="en-US" sz="3600" dirty="0"/>
              <a:t>: Opening confrontation of the Civil </a:t>
            </a:r>
            <a:r>
              <a:rPr lang="en-US" sz="3600" dirty="0" smtClean="0"/>
              <a:t>War</a:t>
            </a:r>
            <a:endParaRPr lang="en-US" sz="3600" dirty="0"/>
          </a:p>
        </p:txBody>
      </p:sp>
      <p:pic>
        <p:nvPicPr>
          <p:cNvPr id="39940" name="Picture 4" descr="http://cw-chronicles.com/anecdotes/wp-content/uploads/2008/04/fortsumter-1.jpg"/>
          <p:cNvPicPr>
            <a:picLocks noChangeAspect="1" noChangeArrowheads="1"/>
          </p:cNvPicPr>
          <p:nvPr/>
        </p:nvPicPr>
        <p:blipFill>
          <a:blip r:embed="rId2" cstate="print"/>
          <a:srcRect t="3947" r="3799"/>
          <a:stretch>
            <a:fillRect/>
          </a:stretch>
        </p:blipFill>
        <p:spPr bwMode="auto">
          <a:xfrm>
            <a:off x="3352800" y="1584366"/>
            <a:ext cx="5562600" cy="5273634"/>
          </a:xfrm>
          <a:prstGeom prst="rect">
            <a:avLst/>
          </a:prstGeom>
          <a:noFill/>
        </p:spPr>
      </p:pic>
      <p:pic>
        <p:nvPicPr>
          <p:cNvPr id="39944" name="Picture 8" descr="http://historymatters.gmu.edu/mpimages/mp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3181350" cy="473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Who were the two most famous men responsible for slave revolts?</a:t>
            </a:r>
            <a:endParaRPr lang="en-US" sz="6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Major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4403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Emancipation </a:t>
            </a:r>
            <a:r>
              <a:rPr lang="en-US" sz="4000" b="1" dirty="0">
                <a:solidFill>
                  <a:srgbClr val="FF0000"/>
                </a:solidFill>
              </a:rPr>
              <a:t>Proclamation </a:t>
            </a:r>
            <a:r>
              <a:rPr lang="en-US" sz="4000" dirty="0"/>
              <a:t>issued after </a:t>
            </a:r>
            <a:r>
              <a:rPr lang="en-US" sz="4000" dirty="0" smtClean="0"/>
              <a:t>the </a:t>
            </a:r>
            <a:r>
              <a:rPr lang="en-US" sz="4000" dirty="0" smtClean="0">
                <a:solidFill>
                  <a:srgbClr val="FF0000"/>
                </a:solidFill>
              </a:rPr>
              <a:t>Battle</a:t>
            </a:r>
            <a:r>
              <a:rPr lang="en-US" sz="4000" dirty="0" smtClean="0"/>
              <a:t> </a:t>
            </a:r>
            <a:r>
              <a:rPr lang="en-US" sz="4000" dirty="0"/>
              <a:t>of </a:t>
            </a:r>
            <a:r>
              <a:rPr lang="en-US" sz="4000" dirty="0" smtClean="0"/>
              <a:t>                                                        </a:t>
            </a:r>
            <a:r>
              <a:rPr lang="en-US" sz="4000" dirty="0" smtClean="0">
                <a:solidFill>
                  <a:srgbClr val="FF0000"/>
                </a:solidFill>
              </a:rPr>
              <a:t>Antietam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3010" name="Picture 2" descr="http://csmh.pbworks.com/f/EmancipationProclamationD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529" y="1600200"/>
            <a:ext cx="3954471" cy="5105400"/>
          </a:xfrm>
          <a:prstGeom prst="rect">
            <a:avLst/>
          </a:prstGeom>
          <a:noFill/>
        </p:spPr>
      </p:pic>
      <p:pic>
        <p:nvPicPr>
          <p:cNvPr id="43012" name="Picture 4" descr="http://www.sonofthesouth.net/leefoundation/civil-war/1862/december/emancipation-proclamation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590800"/>
            <a:ext cx="5638800" cy="3616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Major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3641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Gettysburg</a:t>
            </a:r>
            <a:r>
              <a:rPr lang="en-US" sz="4000" dirty="0"/>
              <a:t>: </a:t>
            </a:r>
            <a:r>
              <a:rPr lang="en-US" sz="4000" dirty="0">
                <a:solidFill>
                  <a:srgbClr val="FF0000"/>
                </a:solidFill>
              </a:rPr>
              <a:t>Turning point </a:t>
            </a:r>
            <a:r>
              <a:rPr lang="en-US" sz="4000" dirty="0"/>
              <a:t>of the Civil </a:t>
            </a:r>
            <a:r>
              <a:rPr lang="en-US" sz="4000" dirty="0" smtClean="0"/>
              <a:t>War</a:t>
            </a:r>
            <a:endParaRPr lang="en-US" sz="4000" dirty="0"/>
          </a:p>
        </p:txBody>
      </p:sp>
      <p:pic>
        <p:nvPicPr>
          <p:cNvPr id="41986" name="Picture 2" descr="http://civilwarriors.net/wordpress/wp-content/uploads/catton-battle-of-gettysburg.jpg"/>
          <p:cNvPicPr>
            <a:picLocks noChangeAspect="1" noChangeArrowheads="1"/>
          </p:cNvPicPr>
          <p:nvPr/>
        </p:nvPicPr>
        <p:blipFill>
          <a:blip r:embed="rId2" cstate="print"/>
          <a:srcRect t="15414"/>
          <a:stretch>
            <a:fillRect/>
          </a:stretch>
        </p:blipFill>
        <p:spPr bwMode="auto">
          <a:xfrm>
            <a:off x="4876041" y="1609724"/>
            <a:ext cx="4267959" cy="5248276"/>
          </a:xfrm>
          <a:prstGeom prst="rect">
            <a:avLst/>
          </a:prstGeom>
          <a:noFill/>
        </p:spPr>
      </p:pic>
      <p:pic>
        <p:nvPicPr>
          <p:cNvPr id="41988" name="Picture 4" descr="http://www.writeawriting.com/wp-content/uploads/2009/07/why-did-abraham-lincoln-write-gettysburg-add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4876800" cy="322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Gettysburg Address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pic>
        <p:nvPicPr>
          <p:cNvPr id="144388" name="Picture 5" descr="011-Lincoln_GettysburgAdd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Major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3641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Appomattox</a:t>
            </a:r>
            <a:r>
              <a:rPr lang="en-US" b="1" dirty="0" smtClean="0"/>
              <a:t>, Virginia</a:t>
            </a:r>
            <a:r>
              <a:rPr lang="en-US" dirty="0" smtClean="0"/>
              <a:t>: </a:t>
            </a:r>
            <a:r>
              <a:rPr lang="en-US" dirty="0"/>
              <a:t>Site of </a:t>
            </a:r>
            <a:r>
              <a:rPr lang="en-US" dirty="0">
                <a:solidFill>
                  <a:srgbClr val="FF0000"/>
                </a:solidFill>
              </a:rPr>
              <a:t>Lee’s surrender</a:t>
            </a:r>
            <a:r>
              <a:rPr lang="en-US" dirty="0"/>
              <a:t> to </a:t>
            </a:r>
            <a:r>
              <a:rPr lang="en-US" dirty="0" smtClean="0"/>
              <a:t>Grant</a:t>
            </a:r>
            <a:endParaRPr lang="en-US" dirty="0"/>
          </a:p>
        </p:txBody>
      </p:sp>
      <p:pic>
        <p:nvPicPr>
          <p:cNvPr id="40962" name="Picture 2" descr="http://3.bp.blogspot.com/_PHBS6SBcr2A/S7k9cY2KtoI/AAAAAAAAAC8/E5uavh1zyQg/s1600/Appomatix_04.09.1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94134"/>
            <a:ext cx="6572250" cy="506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Key leaders and their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Abraham Lincoln</a:t>
            </a:r>
            <a:r>
              <a:rPr lang="en-US" sz="3600" dirty="0"/>
              <a:t>: President of the United States during the </a:t>
            </a:r>
            <a:r>
              <a:rPr lang="en-US" sz="3600" dirty="0" smtClean="0"/>
              <a:t>                                                                        Civil </a:t>
            </a:r>
            <a:r>
              <a:rPr lang="en-US" sz="3600" dirty="0"/>
              <a:t>War, who </a:t>
            </a:r>
            <a:r>
              <a:rPr lang="en-US" sz="3600" dirty="0" smtClean="0"/>
              <a:t>                                                                  </a:t>
            </a:r>
            <a:r>
              <a:rPr lang="en-US" sz="3600" dirty="0" smtClean="0">
                <a:solidFill>
                  <a:srgbClr val="FF0000"/>
                </a:solidFill>
              </a:rPr>
              <a:t>insisted</a:t>
            </a:r>
            <a:r>
              <a:rPr lang="en-US" sz="3600" dirty="0" smtClean="0"/>
              <a:t> </a:t>
            </a:r>
            <a:r>
              <a:rPr lang="en-US" sz="3600" dirty="0"/>
              <a:t>that the </a:t>
            </a:r>
            <a:r>
              <a:rPr lang="en-US" sz="3600" dirty="0" smtClean="0"/>
              <a:t>                                                                 </a:t>
            </a:r>
            <a:r>
              <a:rPr lang="en-US" sz="3600" dirty="0" smtClean="0">
                <a:solidFill>
                  <a:srgbClr val="FF0000"/>
                </a:solidFill>
              </a:rPr>
              <a:t>Union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FF0000"/>
                </a:solidFill>
              </a:rPr>
              <a:t>be </a:t>
            </a:r>
            <a:r>
              <a:rPr lang="en-US" sz="3600" dirty="0" smtClean="0">
                <a:solidFill>
                  <a:srgbClr val="FF0000"/>
                </a:solidFill>
              </a:rPr>
              <a:t>held                                                                      </a:t>
            </a:r>
            <a:r>
              <a:rPr lang="en-US" sz="3600" dirty="0">
                <a:solidFill>
                  <a:srgbClr val="FF0000"/>
                </a:solidFill>
              </a:rPr>
              <a:t>together</a:t>
            </a:r>
            <a:r>
              <a:rPr lang="en-US" sz="3600" dirty="0"/>
              <a:t>, by </a:t>
            </a:r>
            <a:r>
              <a:rPr lang="en-US" sz="3600" dirty="0" smtClean="0"/>
              <a:t>force                                                                          </a:t>
            </a:r>
            <a:r>
              <a:rPr lang="en-US" sz="3600" dirty="0"/>
              <a:t>if necessary</a:t>
            </a:r>
          </a:p>
          <a:p>
            <a:r>
              <a:rPr lang="en-US" sz="3600" dirty="0">
                <a:solidFill>
                  <a:srgbClr val="FF0000"/>
                </a:solidFill>
              </a:rPr>
              <a:t>Jefferson Davis</a:t>
            </a:r>
            <a:r>
              <a:rPr lang="en-US" sz="3600" dirty="0"/>
              <a:t>: </a:t>
            </a:r>
            <a:r>
              <a:rPr lang="en-US" sz="3600" dirty="0" smtClean="0"/>
              <a:t>                                                                      U.S</a:t>
            </a:r>
            <a:r>
              <a:rPr lang="en-US" sz="3600" dirty="0"/>
              <a:t>. Senator who </a:t>
            </a:r>
            <a:r>
              <a:rPr lang="en-US" sz="3600" dirty="0" smtClean="0"/>
              <a:t>                                                                became </a:t>
            </a:r>
            <a:r>
              <a:rPr lang="en-US" sz="3600" dirty="0"/>
              <a:t>president of the </a:t>
            </a:r>
            <a:r>
              <a:rPr lang="en-US" sz="3600" dirty="0">
                <a:solidFill>
                  <a:srgbClr val="FF0000"/>
                </a:solidFill>
              </a:rPr>
              <a:t>Confederate States </a:t>
            </a:r>
            <a:r>
              <a:rPr lang="en-US" sz="3600" dirty="0"/>
              <a:t>of America</a:t>
            </a:r>
          </a:p>
          <a:p>
            <a:endParaRPr lang="en-US" sz="3600" dirty="0"/>
          </a:p>
        </p:txBody>
      </p:sp>
      <p:pic>
        <p:nvPicPr>
          <p:cNvPr id="19458" name="Picture 2" descr="http://thewordsmythe.com/assign1/images/davis_lincoln.jpg"/>
          <p:cNvPicPr>
            <a:picLocks noChangeAspect="1" noChangeArrowheads="1"/>
          </p:cNvPicPr>
          <p:nvPr/>
        </p:nvPicPr>
        <p:blipFill>
          <a:blip r:embed="rId2" cstate="print"/>
          <a:srcRect l="5178" r="6796"/>
          <a:stretch>
            <a:fillRect/>
          </a:stretch>
        </p:blipFill>
        <p:spPr bwMode="auto">
          <a:xfrm>
            <a:off x="4114800" y="1404377"/>
            <a:ext cx="5029200" cy="3596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Key leaders and their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Ulysses </a:t>
            </a:r>
            <a:r>
              <a:rPr lang="en-US" dirty="0">
                <a:solidFill>
                  <a:srgbClr val="FF0000"/>
                </a:solidFill>
              </a:rPr>
              <a:t>S. Grant</a:t>
            </a:r>
            <a:r>
              <a:rPr lang="en-US" dirty="0"/>
              <a:t>: Union military commander, who won victories over the </a:t>
            </a:r>
            <a:r>
              <a:rPr lang="en-US" dirty="0" smtClean="0"/>
              <a:t>                                                                      South </a:t>
            </a:r>
            <a:r>
              <a:rPr lang="en-US" dirty="0"/>
              <a:t>after several other </a:t>
            </a:r>
            <a:r>
              <a:rPr lang="en-US" dirty="0" smtClean="0"/>
              <a:t>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Union</a:t>
            </a:r>
            <a:r>
              <a:rPr lang="en-US" dirty="0" smtClean="0"/>
              <a:t> </a:t>
            </a:r>
            <a:r>
              <a:rPr lang="en-US" dirty="0"/>
              <a:t>commanders had </a:t>
            </a:r>
            <a:r>
              <a:rPr lang="en-US" dirty="0" smtClean="0"/>
              <a:t>                                                      failed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Robert E. Lee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Confederate</a:t>
            </a:r>
            <a:r>
              <a:rPr lang="en-US" dirty="0"/>
              <a:t> </a:t>
            </a:r>
            <a:r>
              <a:rPr lang="en-US" dirty="0" smtClean="0"/>
              <a:t>                                                       general </a:t>
            </a:r>
            <a:r>
              <a:rPr lang="en-US" dirty="0"/>
              <a:t>of the Army of </a:t>
            </a:r>
            <a:r>
              <a:rPr lang="en-US" dirty="0" smtClean="0"/>
              <a:t>                                                                       Northern </a:t>
            </a:r>
            <a:r>
              <a:rPr lang="en-US" dirty="0"/>
              <a:t>Virginia (Lee </a:t>
            </a:r>
            <a:r>
              <a:rPr lang="en-US" dirty="0" smtClean="0"/>
              <a:t>                                                                    opposed </a:t>
            </a:r>
            <a:r>
              <a:rPr lang="en-US" dirty="0"/>
              <a:t>secession, but did </a:t>
            </a:r>
            <a:r>
              <a:rPr lang="en-US" dirty="0" smtClean="0"/>
              <a:t>                                                                           not </a:t>
            </a:r>
            <a:r>
              <a:rPr lang="en-US" dirty="0"/>
              <a:t>believe the Union should be held together by force), who </a:t>
            </a:r>
            <a:r>
              <a:rPr lang="en-US" dirty="0">
                <a:solidFill>
                  <a:srgbClr val="FF0000"/>
                </a:solidFill>
              </a:rPr>
              <a:t>urged Southerners to accept defeat and unite as Americans again</a:t>
            </a:r>
            <a:r>
              <a:rPr lang="en-US" dirty="0"/>
              <a:t>, when some Southerners wanted to fight on after Appomattox</a:t>
            </a:r>
          </a:p>
          <a:p>
            <a:endParaRPr lang="en-US" dirty="0"/>
          </a:p>
        </p:txBody>
      </p:sp>
      <p:pic>
        <p:nvPicPr>
          <p:cNvPr id="45058" name="Picture 2" descr="http://faculty.isi.org/media/images/cache/Grant_and_Lee.jpg/752px-Grant_and_Lee.jpg"/>
          <p:cNvPicPr>
            <a:picLocks noChangeAspect="1" noChangeArrowheads="1"/>
          </p:cNvPicPr>
          <p:nvPr/>
        </p:nvPicPr>
        <p:blipFill>
          <a:blip r:embed="rId2" cstate="print"/>
          <a:srcRect l="3345" t="7287" r="5272" b="2842"/>
          <a:stretch>
            <a:fillRect/>
          </a:stretch>
        </p:blipFill>
        <p:spPr bwMode="auto">
          <a:xfrm>
            <a:off x="4953000" y="1295400"/>
            <a:ext cx="3962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Key leaders and their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3641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Frederick </a:t>
            </a:r>
            <a:r>
              <a:rPr lang="en-US" sz="3600" dirty="0">
                <a:solidFill>
                  <a:srgbClr val="FF0000"/>
                </a:solidFill>
              </a:rPr>
              <a:t>Douglass</a:t>
            </a:r>
            <a:r>
              <a:rPr lang="en-US" sz="3600" dirty="0"/>
              <a:t>: Former enslaved African American who </a:t>
            </a:r>
            <a:r>
              <a:rPr lang="en-US" sz="3600" dirty="0" smtClean="0"/>
              <a:t>                                                       became </a:t>
            </a:r>
            <a:r>
              <a:rPr lang="en-US" sz="3600" dirty="0"/>
              <a:t>a </a:t>
            </a:r>
            <a:r>
              <a:rPr lang="en-US" sz="3600" dirty="0">
                <a:solidFill>
                  <a:srgbClr val="FF0000"/>
                </a:solidFill>
              </a:rPr>
              <a:t>prominent </a:t>
            </a:r>
            <a:r>
              <a:rPr lang="en-US" sz="3600" dirty="0" smtClean="0">
                <a:solidFill>
                  <a:srgbClr val="FF0000"/>
                </a:solidFill>
              </a:rPr>
              <a:t>                                                   abolitionist </a:t>
            </a:r>
            <a:r>
              <a:rPr lang="en-US" sz="3600" dirty="0"/>
              <a:t>and who </a:t>
            </a:r>
            <a:r>
              <a:rPr lang="en-US" sz="3600" dirty="0">
                <a:solidFill>
                  <a:srgbClr val="FF0000"/>
                </a:solidFill>
              </a:rPr>
              <a:t>urged </a:t>
            </a:r>
            <a:r>
              <a:rPr lang="en-US" sz="3600" dirty="0" smtClean="0">
                <a:solidFill>
                  <a:srgbClr val="FF0000"/>
                </a:solidFill>
              </a:rPr>
              <a:t>                                                    Lincoln</a:t>
            </a:r>
            <a:r>
              <a:rPr lang="en-US" sz="3600" dirty="0" smtClean="0"/>
              <a:t> </a:t>
            </a:r>
            <a:r>
              <a:rPr lang="en-US" sz="3600" dirty="0"/>
              <a:t>to </a:t>
            </a:r>
            <a:r>
              <a:rPr lang="en-US" sz="3600" dirty="0">
                <a:solidFill>
                  <a:srgbClr val="FF0000"/>
                </a:solidFill>
              </a:rPr>
              <a:t>recruit</a:t>
            </a:r>
            <a:r>
              <a:rPr lang="en-US" sz="3600" dirty="0"/>
              <a:t> former </a:t>
            </a:r>
            <a:r>
              <a:rPr lang="en-US" sz="3600" dirty="0" smtClean="0"/>
              <a:t>                                                      enslaved </a:t>
            </a:r>
            <a:r>
              <a:rPr lang="en-US" sz="3600" dirty="0">
                <a:solidFill>
                  <a:srgbClr val="FF0000"/>
                </a:solidFill>
              </a:rPr>
              <a:t>African </a:t>
            </a:r>
            <a:r>
              <a:rPr lang="en-US" sz="3600" dirty="0" smtClean="0">
                <a:solidFill>
                  <a:srgbClr val="FF0000"/>
                </a:solidFill>
              </a:rPr>
              <a:t>Americans                                                   </a:t>
            </a:r>
            <a:r>
              <a:rPr lang="en-US" sz="3600" dirty="0"/>
              <a:t>to </a:t>
            </a:r>
            <a:r>
              <a:rPr lang="en-US" sz="3600" dirty="0">
                <a:solidFill>
                  <a:srgbClr val="FF0000"/>
                </a:solidFill>
              </a:rPr>
              <a:t>fight</a:t>
            </a:r>
            <a:r>
              <a:rPr lang="en-US" sz="3600" dirty="0"/>
              <a:t> in the </a:t>
            </a:r>
            <a:r>
              <a:rPr lang="en-US" sz="3600" dirty="0" smtClean="0"/>
              <a:t>                                                                   </a:t>
            </a:r>
            <a:r>
              <a:rPr lang="en-US" sz="3600" dirty="0" smtClean="0">
                <a:solidFill>
                  <a:srgbClr val="FF0000"/>
                </a:solidFill>
              </a:rPr>
              <a:t>Union </a:t>
            </a:r>
            <a:r>
              <a:rPr lang="en-US" sz="3600" dirty="0"/>
              <a:t>army</a:t>
            </a:r>
          </a:p>
        </p:txBody>
      </p:sp>
      <p:pic>
        <p:nvPicPr>
          <p:cNvPr id="44034" name="Picture 2" descr="http://www.pbs.org/wgbh/aia/part4/images/4fred16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295400"/>
            <a:ext cx="3020189" cy="3448051"/>
          </a:xfrm>
          <a:prstGeom prst="rect">
            <a:avLst/>
          </a:prstGeom>
          <a:noFill/>
        </p:spPr>
      </p:pic>
      <p:pic>
        <p:nvPicPr>
          <p:cNvPr id="44038" name="Picture 6" descr="http://mariah.stonemarche.org/livhis/54m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101753"/>
            <a:ext cx="3695700" cy="2756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Emancipation Proclamation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Freed</a:t>
            </a:r>
            <a:r>
              <a:rPr lang="en-US" dirty="0"/>
              <a:t> those </a:t>
            </a:r>
            <a:r>
              <a:rPr lang="en-US" dirty="0">
                <a:solidFill>
                  <a:srgbClr val="FF0000"/>
                </a:solidFill>
              </a:rPr>
              <a:t>slaves</a:t>
            </a:r>
            <a:r>
              <a:rPr lang="en-US" dirty="0"/>
              <a:t> located in the “rebelling” states (</a:t>
            </a:r>
            <a:r>
              <a:rPr lang="en-US" dirty="0">
                <a:solidFill>
                  <a:srgbClr val="FF0000"/>
                </a:solidFill>
              </a:rPr>
              <a:t>Southern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          states</a:t>
            </a:r>
            <a:r>
              <a:rPr lang="en-US" dirty="0" smtClean="0"/>
              <a:t> </a:t>
            </a:r>
            <a:r>
              <a:rPr lang="en-US" dirty="0"/>
              <a:t>that had </a:t>
            </a:r>
            <a:r>
              <a:rPr lang="en-US" dirty="0" smtClean="0"/>
              <a:t>                                                     seceded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Made</a:t>
            </a:r>
            <a:r>
              <a:rPr lang="en-US" dirty="0"/>
              <a:t> the </a:t>
            </a:r>
            <a:r>
              <a:rPr lang="en-US" dirty="0" smtClean="0"/>
              <a:t>                               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abolition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                                                                               slavery a </a:t>
            </a:r>
            <a:r>
              <a:rPr lang="en-US" dirty="0" smtClean="0">
                <a:solidFill>
                  <a:srgbClr val="FF0000"/>
                </a:solidFill>
              </a:rPr>
              <a:t>Northern                                                                 war </a:t>
            </a:r>
            <a:r>
              <a:rPr lang="en-US" dirty="0">
                <a:solidFill>
                  <a:srgbClr val="FF0000"/>
                </a:solidFill>
              </a:rPr>
              <a:t>aim</a:t>
            </a:r>
          </a:p>
          <a:p>
            <a:r>
              <a:rPr lang="en-US" dirty="0"/>
              <a:t>Discouraged any </a:t>
            </a:r>
            <a:r>
              <a:rPr lang="en-US" dirty="0" smtClean="0"/>
              <a:t>                                                                        interference </a:t>
            </a:r>
            <a:r>
              <a:rPr lang="en-US" dirty="0"/>
              <a:t>of </a:t>
            </a:r>
            <a:r>
              <a:rPr lang="en-US" dirty="0" smtClean="0"/>
              <a:t> foreign </a:t>
            </a:r>
            <a:r>
              <a:rPr lang="en-US" dirty="0"/>
              <a:t>governments</a:t>
            </a:r>
          </a:p>
          <a:p>
            <a:r>
              <a:rPr lang="en-US" dirty="0">
                <a:solidFill>
                  <a:srgbClr val="FF0000"/>
                </a:solidFill>
              </a:rPr>
              <a:t>Allowed </a:t>
            </a:r>
            <a:r>
              <a:rPr lang="en-US" dirty="0"/>
              <a:t>for the </a:t>
            </a:r>
            <a:r>
              <a:rPr lang="en-US" dirty="0">
                <a:solidFill>
                  <a:srgbClr val="FF0000"/>
                </a:solidFill>
              </a:rPr>
              <a:t>enlistment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African American </a:t>
            </a:r>
            <a:r>
              <a:rPr lang="en-US" dirty="0"/>
              <a:t>soldiers in the Union Army</a:t>
            </a:r>
          </a:p>
        </p:txBody>
      </p:sp>
      <p:pic>
        <p:nvPicPr>
          <p:cNvPr id="4" name="Picture 4" descr="http://www.sonofthesouth.net/leefoundation/civil-war/1862/december/emancipation-proclamation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1625" y="1371600"/>
            <a:ext cx="5282375" cy="3387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Gettysburg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91200"/>
          </a:xfrm>
        </p:spPr>
        <p:txBody>
          <a:bodyPr>
            <a:normAutofit/>
          </a:bodyPr>
          <a:lstStyle/>
          <a:p>
            <a:r>
              <a:rPr lang="en-US" dirty="0"/>
              <a:t>Lincoln described the Civil War as </a:t>
            </a:r>
            <a:r>
              <a:rPr lang="en-US" dirty="0" smtClean="0"/>
              <a:t>                                                   a </a:t>
            </a:r>
            <a:r>
              <a:rPr lang="en-US" dirty="0"/>
              <a:t>struggle to preserve a </a:t>
            </a:r>
            <a:r>
              <a:rPr lang="en-US" dirty="0" smtClean="0"/>
              <a:t>nation                                                            </a:t>
            </a:r>
            <a:r>
              <a:rPr lang="en-US" dirty="0"/>
              <a:t>that was dedicated to the </a:t>
            </a:r>
            <a:r>
              <a:rPr lang="en-US" dirty="0" smtClean="0"/>
              <a:t>                                                    proposition </a:t>
            </a:r>
            <a:r>
              <a:rPr lang="en-US" dirty="0"/>
              <a:t>that “all men are </a:t>
            </a:r>
            <a:r>
              <a:rPr lang="en-US" dirty="0" smtClean="0"/>
              <a:t>                                                          created </a:t>
            </a:r>
            <a:r>
              <a:rPr lang="en-US" dirty="0"/>
              <a:t>equal” and that was ruled </a:t>
            </a:r>
            <a:r>
              <a:rPr lang="en-US" dirty="0" smtClean="0"/>
              <a:t>                                                            by </a:t>
            </a:r>
            <a:r>
              <a:rPr lang="en-US" dirty="0"/>
              <a:t>a government “of the people, </a:t>
            </a:r>
            <a:r>
              <a:rPr lang="en-US" dirty="0" smtClean="0"/>
              <a:t>                                                           by </a:t>
            </a:r>
            <a:r>
              <a:rPr lang="en-US" dirty="0"/>
              <a:t>the people, and for the people.”</a:t>
            </a:r>
          </a:p>
          <a:p>
            <a:r>
              <a:rPr lang="en-US" dirty="0">
                <a:solidFill>
                  <a:srgbClr val="FF0000"/>
                </a:solidFill>
              </a:rPr>
              <a:t>Lincoln </a:t>
            </a:r>
            <a:r>
              <a:rPr lang="en-US" dirty="0"/>
              <a:t>believed America was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 smtClean="0">
                <a:solidFill>
                  <a:srgbClr val="FF0000"/>
                </a:solidFill>
              </a:rPr>
              <a:t>one 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nation,”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a collection of </a:t>
            </a:r>
            <a:r>
              <a:rPr lang="en-US" dirty="0">
                <a:solidFill>
                  <a:srgbClr val="FF0000"/>
                </a:solidFill>
              </a:rPr>
              <a:t>sovereign states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Southerners </a:t>
            </a:r>
            <a:r>
              <a:rPr lang="en-US" dirty="0"/>
              <a:t>believed that states had freely joined the union and could freely leave.</a:t>
            </a:r>
          </a:p>
        </p:txBody>
      </p:sp>
      <p:pic>
        <p:nvPicPr>
          <p:cNvPr id="16386" name="Picture 2" descr="http://www.rootsweb.ancestry.com/~kysuvcw/Sons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961002"/>
            <a:ext cx="2667000" cy="3820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096000"/>
          </a:xfrm>
        </p:spPr>
        <p:txBody>
          <a:bodyPr>
            <a:normAutofit/>
          </a:bodyPr>
          <a:lstStyle/>
          <a:p>
            <a:r>
              <a:rPr lang="en-US" dirty="0"/>
              <a:t>The war and Reconstruction resulted in Southern </a:t>
            </a:r>
            <a:r>
              <a:rPr lang="en-US" dirty="0">
                <a:solidFill>
                  <a:srgbClr val="FF0000"/>
                </a:solidFill>
              </a:rPr>
              <a:t>resentment</a:t>
            </a:r>
            <a:r>
              <a:rPr lang="en-US" dirty="0"/>
              <a:t> toward the </a:t>
            </a:r>
            <a:r>
              <a:rPr lang="en-US" dirty="0">
                <a:solidFill>
                  <a:srgbClr val="FF0000"/>
                </a:solidFill>
              </a:rPr>
              <a:t>North</a:t>
            </a:r>
            <a:r>
              <a:rPr lang="en-US" dirty="0"/>
              <a:t> and Southern </a:t>
            </a:r>
            <a:r>
              <a:rPr lang="en-US" dirty="0">
                <a:solidFill>
                  <a:srgbClr val="FF0000"/>
                </a:solidFill>
              </a:rPr>
              <a:t>African Americans</a:t>
            </a:r>
            <a:r>
              <a:rPr lang="en-US" dirty="0"/>
              <a:t>, and </a:t>
            </a:r>
            <a:r>
              <a:rPr lang="en-US" dirty="0" smtClean="0"/>
              <a:t>ultimately political,                                                               economic, social </a:t>
            </a:r>
            <a:r>
              <a:rPr lang="en-US" dirty="0" smtClean="0">
                <a:solidFill>
                  <a:srgbClr val="FF0000"/>
                </a:solidFill>
              </a:rPr>
              <a:t>control</a:t>
            </a:r>
            <a:r>
              <a:rPr lang="en-US" dirty="0" smtClean="0"/>
              <a:t>  of the South </a:t>
            </a:r>
            <a:r>
              <a:rPr lang="en-US" dirty="0" smtClean="0">
                <a:solidFill>
                  <a:srgbClr val="FF0000"/>
                </a:solidFill>
              </a:rPr>
              <a:t>returned </a:t>
            </a:r>
            <a:r>
              <a:rPr lang="en-US" dirty="0" smtClean="0"/>
              <a:t>                                                                      to </a:t>
            </a:r>
            <a:r>
              <a:rPr lang="en-US" dirty="0">
                <a:solidFill>
                  <a:srgbClr val="FF0000"/>
                </a:solidFill>
              </a:rPr>
              <a:t>whites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4" name="Picture 4" descr="http://1.bp.blogspot.com/_RwdH5DTKRas/SQE2M3bOOEI/AAAAAAAABAw/jZsn0Vu_MTw/s400/Sharecropper-Family-Negro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3820854" cy="3352800"/>
          </a:xfrm>
          <a:prstGeom prst="rect">
            <a:avLst/>
          </a:prstGeom>
          <a:noFill/>
        </p:spPr>
      </p:pic>
      <p:pic>
        <p:nvPicPr>
          <p:cNvPr id="15366" name="Picture 6" descr="http://3.bp.blogspot.com/_YtPgH6aXw-M/SQ_g-0qugSI/AAAAAAAAALI/w6wldd6CcK0/s400/segreg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124200"/>
            <a:ext cx="4515554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What are the names of the three compromise put in place that tried to </a:t>
            </a:r>
            <a:r>
              <a:rPr lang="en-US" sz="4800" u="sng" dirty="0" smtClean="0"/>
              <a:t>maintain a balance in Congress </a:t>
            </a:r>
            <a:r>
              <a:rPr lang="en-US" sz="4800" dirty="0" smtClean="0"/>
              <a:t>(especially the Senate) between free and slave states?</a:t>
            </a:r>
            <a:endParaRPr lang="en-US" sz="4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Political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Lincoln’s view that the United States was one indivisible nation had prevailed.</a:t>
            </a:r>
          </a:p>
          <a:p>
            <a:r>
              <a:rPr lang="en-US" dirty="0"/>
              <a:t>Lincoln believed that since </a:t>
            </a:r>
            <a:r>
              <a:rPr lang="en-US" dirty="0" smtClean="0"/>
              <a:t>                                                        secession </a:t>
            </a:r>
            <a:r>
              <a:rPr lang="en-US" dirty="0"/>
              <a:t>was illegal, Confederate </a:t>
            </a:r>
            <a:r>
              <a:rPr lang="en-US" dirty="0" smtClean="0"/>
              <a:t>                                                        governments </a:t>
            </a:r>
            <a:r>
              <a:rPr lang="en-US" dirty="0"/>
              <a:t>in the Southern </a:t>
            </a:r>
            <a:r>
              <a:rPr lang="en-US" dirty="0" smtClean="0"/>
              <a:t>                                                              states </a:t>
            </a:r>
            <a:r>
              <a:rPr lang="en-US" dirty="0"/>
              <a:t>were illegitimate and the </a:t>
            </a:r>
            <a:r>
              <a:rPr lang="en-US" dirty="0" smtClean="0"/>
              <a:t>                                                       states </a:t>
            </a:r>
            <a:r>
              <a:rPr lang="en-US" dirty="0"/>
              <a:t>had never really left the </a:t>
            </a:r>
            <a:r>
              <a:rPr lang="en-US" dirty="0" smtClean="0"/>
              <a:t>                                                         Union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believed that Reconstruction </a:t>
            </a:r>
            <a:r>
              <a:rPr lang="en-US" dirty="0" smtClean="0"/>
              <a:t>                                              was </a:t>
            </a:r>
            <a:r>
              <a:rPr lang="en-US" dirty="0"/>
              <a:t>a matter of quickly restoring legitimate Southern state governments that were loyal to the Union.</a:t>
            </a:r>
          </a:p>
          <a:p>
            <a:r>
              <a:rPr lang="en-US" dirty="0">
                <a:solidFill>
                  <a:srgbClr val="FF0000"/>
                </a:solidFill>
              </a:rPr>
              <a:t>Lincoln</a:t>
            </a:r>
            <a:r>
              <a:rPr lang="en-US" dirty="0"/>
              <a:t> also </a:t>
            </a:r>
            <a:r>
              <a:rPr lang="en-US" dirty="0">
                <a:solidFill>
                  <a:srgbClr val="FF0000"/>
                </a:solidFill>
              </a:rPr>
              <a:t>believed</a:t>
            </a:r>
            <a:r>
              <a:rPr lang="en-US" dirty="0"/>
              <a:t> that to </a:t>
            </a:r>
            <a:r>
              <a:rPr lang="en-US" dirty="0">
                <a:solidFill>
                  <a:srgbClr val="FF0000"/>
                </a:solidFill>
              </a:rPr>
              <a:t>reunify</a:t>
            </a:r>
            <a:r>
              <a:rPr lang="en-US" dirty="0"/>
              <a:t> the nation, the federal government should </a:t>
            </a:r>
            <a:r>
              <a:rPr lang="en-US" b="1" i="1" dirty="0">
                <a:solidFill>
                  <a:srgbClr val="FF0000"/>
                </a:solidFill>
              </a:rPr>
              <a:t>not punish </a:t>
            </a:r>
            <a:r>
              <a:rPr lang="en-US" dirty="0"/>
              <a:t>the South, but act </a:t>
            </a:r>
            <a:r>
              <a:rPr lang="en-US" b="1" i="1" dirty="0">
                <a:solidFill>
                  <a:srgbClr val="FF0000"/>
                </a:solidFill>
              </a:rPr>
              <a:t>“with malice towards none, with charity for all… to bind up the nation’s wounds….”</a:t>
            </a:r>
          </a:p>
        </p:txBody>
      </p:sp>
      <p:pic>
        <p:nvPicPr>
          <p:cNvPr id="14338" name="Picture 2" descr="http://farm1.static.flickr.com/48/253969702_9074a2e579.jpg"/>
          <p:cNvPicPr>
            <a:picLocks noChangeAspect="1" noChangeArrowheads="1"/>
          </p:cNvPicPr>
          <p:nvPr/>
        </p:nvPicPr>
        <p:blipFill>
          <a:blip r:embed="rId2" cstate="print"/>
          <a:srcRect l="7895" t="7895" r="5263" b="5263"/>
          <a:stretch>
            <a:fillRect/>
          </a:stretch>
        </p:blipFill>
        <p:spPr bwMode="auto">
          <a:xfrm>
            <a:off x="5943600" y="11430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Political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assassination of </a:t>
            </a:r>
            <a:r>
              <a:rPr lang="en-US" dirty="0" smtClean="0"/>
              <a:t>                                                                  Lincoln </a:t>
            </a:r>
            <a:r>
              <a:rPr lang="en-US" dirty="0"/>
              <a:t>just a few </a:t>
            </a:r>
            <a:r>
              <a:rPr lang="en-US" dirty="0" smtClean="0"/>
              <a:t>                                                                      days </a:t>
            </a:r>
            <a:r>
              <a:rPr lang="en-US" dirty="0"/>
              <a:t>after Lee’s </a:t>
            </a:r>
            <a:r>
              <a:rPr lang="en-US" dirty="0" smtClean="0"/>
              <a:t>                                                                          surrender </a:t>
            </a:r>
            <a:r>
              <a:rPr lang="en-US" dirty="0"/>
              <a:t>at </a:t>
            </a:r>
            <a:r>
              <a:rPr lang="en-US" dirty="0" smtClean="0"/>
              <a:t>                                                                        Appomattox </a:t>
            </a:r>
            <a:r>
              <a:rPr lang="en-US" dirty="0"/>
              <a:t>enabled </a:t>
            </a:r>
            <a:r>
              <a:rPr lang="en-US" dirty="0" smtClean="0"/>
              <a:t>                                                                             Radical </a:t>
            </a:r>
            <a:r>
              <a:rPr lang="en-US" dirty="0"/>
              <a:t>Republicans to </a:t>
            </a:r>
            <a:r>
              <a:rPr lang="en-US" dirty="0" smtClean="0"/>
              <a:t>                                                                influence </a:t>
            </a:r>
            <a:r>
              <a:rPr lang="en-US" dirty="0"/>
              <a:t>the process </a:t>
            </a:r>
            <a:r>
              <a:rPr lang="en-US" dirty="0" smtClean="0"/>
              <a:t>                                                                 of </a:t>
            </a:r>
            <a:r>
              <a:rPr lang="en-US" dirty="0"/>
              <a:t>Reconstruction in a </a:t>
            </a:r>
            <a:r>
              <a:rPr lang="en-US" dirty="0" smtClean="0"/>
              <a:t>                                                                                 manner </a:t>
            </a:r>
            <a:r>
              <a:rPr lang="en-US" dirty="0"/>
              <a:t>much more </a:t>
            </a:r>
            <a:r>
              <a:rPr lang="en-US" dirty="0" smtClean="0"/>
              <a:t>                                                                     punitive </a:t>
            </a:r>
            <a:r>
              <a:rPr lang="en-US" dirty="0"/>
              <a:t>towards the former Confederate states.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states that seceded were not allowed back into the Union immediately, but were put under military occupation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3314" name="Picture 2" descr="http://www.abrahamlincolnsclassroom.org/img/assassinationnewsle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8235" y="762000"/>
            <a:ext cx="4885765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Political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0010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Radical </a:t>
            </a:r>
            <a:r>
              <a:rPr lang="en-US" dirty="0"/>
              <a:t>Republicans </a:t>
            </a:r>
            <a:r>
              <a:rPr lang="en-US" dirty="0" smtClean="0"/>
              <a:t>                                                                     also </a:t>
            </a:r>
            <a:r>
              <a:rPr lang="en-US" dirty="0"/>
              <a:t>believed in </a:t>
            </a:r>
            <a:r>
              <a:rPr lang="en-US" dirty="0" smtClean="0"/>
              <a:t>                                                                  aggressively                                                                            guaranteeing </a:t>
            </a:r>
            <a:r>
              <a:rPr lang="en-US" dirty="0"/>
              <a:t>voting </a:t>
            </a:r>
            <a:r>
              <a:rPr lang="en-US" dirty="0" smtClean="0"/>
              <a:t>                                                                         and </a:t>
            </a:r>
            <a:r>
              <a:rPr lang="en-US" dirty="0"/>
              <a:t>other civil rights </a:t>
            </a:r>
            <a:r>
              <a:rPr lang="en-US" dirty="0" smtClean="0"/>
              <a:t>to                                                                                           </a:t>
            </a:r>
            <a:r>
              <a:rPr lang="en-US" dirty="0"/>
              <a:t>African Americans.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clashed </a:t>
            </a:r>
            <a:r>
              <a:rPr lang="en-US" dirty="0" smtClean="0"/>
              <a:t>repeatedly                                                                  </a:t>
            </a:r>
            <a:r>
              <a:rPr lang="en-US" dirty="0"/>
              <a:t>with Lincoln’s successor </a:t>
            </a:r>
            <a:r>
              <a:rPr lang="en-US" dirty="0" smtClean="0"/>
              <a:t>                                                                      as </a:t>
            </a:r>
            <a:r>
              <a:rPr lang="en-US" dirty="0"/>
              <a:t>president, </a:t>
            </a:r>
            <a:r>
              <a:rPr lang="en-US" dirty="0">
                <a:solidFill>
                  <a:srgbClr val="FF0000"/>
                </a:solidFill>
              </a:rPr>
              <a:t>Andrew </a:t>
            </a:r>
            <a:r>
              <a:rPr lang="en-US" dirty="0" smtClean="0"/>
              <a:t>                     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Johnson</a:t>
            </a:r>
            <a:r>
              <a:rPr lang="en-US" dirty="0"/>
              <a:t>, over the issue </a:t>
            </a:r>
            <a:r>
              <a:rPr lang="en-US" dirty="0" smtClean="0"/>
              <a:t>of                     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civil rights </a:t>
            </a:r>
            <a:r>
              <a:rPr lang="en-US" dirty="0"/>
              <a:t>for freed slaves</a:t>
            </a:r>
            <a:r>
              <a:rPr lang="en-US" dirty="0" smtClean="0"/>
              <a:t>,                                                              </a:t>
            </a:r>
            <a:r>
              <a:rPr lang="en-US" dirty="0"/>
              <a:t>eventually </a:t>
            </a:r>
            <a:r>
              <a:rPr lang="en-US" dirty="0">
                <a:solidFill>
                  <a:srgbClr val="FF0000"/>
                </a:solidFill>
              </a:rPr>
              <a:t>impeaching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                                                                          him</a:t>
            </a:r>
            <a:r>
              <a:rPr lang="en-US" dirty="0"/>
              <a:t>, but failing to </a:t>
            </a:r>
            <a:r>
              <a:rPr lang="en-US" dirty="0" smtClean="0"/>
              <a:t>remove                                                                    </a:t>
            </a:r>
            <a:r>
              <a:rPr lang="en-US" dirty="0"/>
              <a:t>him from office.</a:t>
            </a:r>
          </a:p>
        </p:txBody>
      </p:sp>
      <p:pic>
        <p:nvPicPr>
          <p:cNvPr id="46082" name="Picture 2" descr="http://4.bp.blogspot.com/_uy9QWMOL7QI/TMJsuAnDEeI/AAAAAAAAXbM/XhqOKY8Sybg/s1600/PresidentialReconstruction.jpg"/>
          <p:cNvPicPr>
            <a:picLocks noChangeAspect="1" noChangeArrowheads="1"/>
          </p:cNvPicPr>
          <p:nvPr/>
        </p:nvPicPr>
        <p:blipFill>
          <a:blip r:embed="rId2" cstate="print"/>
          <a:srcRect l="3333"/>
          <a:stretch>
            <a:fillRect/>
          </a:stretch>
        </p:blipFill>
        <p:spPr bwMode="auto">
          <a:xfrm>
            <a:off x="4871720" y="0"/>
            <a:ext cx="42722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Political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three “</a:t>
            </a:r>
            <a:r>
              <a:rPr lang="en-US" dirty="0">
                <a:solidFill>
                  <a:srgbClr val="FF0000"/>
                </a:solidFill>
              </a:rPr>
              <a:t>Civil War Amendments</a:t>
            </a:r>
            <a:r>
              <a:rPr lang="en-US" dirty="0"/>
              <a:t>” to the Constitution were added:</a:t>
            </a:r>
          </a:p>
          <a:p>
            <a:r>
              <a:rPr lang="en-US" b="1" dirty="0">
                <a:solidFill>
                  <a:srgbClr val="FF0000"/>
                </a:solidFill>
              </a:rPr>
              <a:t>13th Amendment</a:t>
            </a:r>
            <a:r>
              <a:rPr lang="en-US" dirty="0"/>
              <a:t>: Slavery was </a:t>
            </a:r>
            <a:r>
              <a:rPr lang="en-US" dirty="0" smtClean="0"/>
              <a:t>                                                  abolished </a:t>
            </a:r>
            <a:r>
              <a:rPr lang="en-US" dirty="0"/>
              <a:t>permanently in the </a:t>
            </a:r>
            <a:r>
              <a:rPr lang="en-US" dirty="0" smtClean="0"/>
              <a:t>                              United </a:t>
            </a:r>
            <a:r>
              <a:rPr lang="en-US" dirty="0"/>
              <a:t>States</a:t>
            </a:r>
            <a:r>
              <a:rPr lang="en-US" dirty="0" smtClean="0"/>
              <a:t>. </a:t>
            </a:r>
            <a:r>
              <a:rPr lang="en-US" i="1" dirty="0" smtClean="0"/>
              <a:t>(free)</a:t>
            </a:r>
            <a:endParaRPr lang="en-US" i="1" dirty="0"/>
          </a:p>
          <a:p>
            <a:r>
              <a:rPr lang="en-US" b="1" dirty="0">
                <a:solidFill>
                  <a:srgbClr val="FF0000"/>
                </a:solidFill>
              </a:rPr>
              <a:t>14th Amendment</a:t>
            </a:r>
            <a:r>
              <a:rPr lang="en-US" dirty="0"/>
              <a:t>: States were </a:t>
            </a:r>
            <a:r>
              <a:rPr lang="en-US" dirty="0" smtClean="0"/>
              <a:t>                                          prohibited </a:t>
            </a:r>
            <a:r>
              <a:rPr lang="en-US" dirty="0"/>
              <a:t>from denying equal </a:t>
            </a:r>
            <a:r>
              <a:rPr lang="en-US" dirty="0" smtClean="0"/>
              <a:t>                                                     rights </a:t>
            </a:r>
            <a:r>
              <a:rPr lang="en-US" dirty="0"/>
              <a:t>under the law to any </a:t>
            </a:r>
            <a:r>
              <a:rPr lang="en-US" dirty="0" smtClean="0"/>
              <a:t>                                                   American. </a:t>
            </a:r>
            <a:r>
              <a:rPr lang="en-US" i="1" dirty="0" smtClean="0"/>
              <a:t>(citizens)</a:t>
            </a:r>
            <a:endParaRPr lang="en-US" i="1" dirty="0"/>
          </a:p>
          <a:p>
            <a:r>
              <a:rPr lang="en-US" b="1" dirty="0">
                <a:solidFill>
                  <a:srgbClr val="FF0000"/>
                </a:solidFill>
              </a:rPr>
              <a:t>15th Amendment</a:t>
            </a:r>
            <a:r>
              <a:rPr lang="en-US" dirty="0"/>
              <a:t>: Voting rights were guaranteed regardless of “race, color, or previous condition of servitude” </a:t>
            </a:r>
            <a:r>
              <a:rPr lang="en-US" i="1" dirty="0" smtClean="0"/>
              <a:t>(vote).</a:t>
            </a:r>
            <a:endParaRPr lang="en-US" i="1" dirty="0"/>
          </a:p>
        </p:txBody>
      </p:sp>
      <p:pic>
        <p:nvPicPr>
          <p:cNvPr id="12290" name="Picture 2" descr="http://www.xtimeline.com/__UserPic_Large/2535/ELT20071111035235076719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64403"/>
            <a:ext cx="3276600" cy="3602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Political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/>
          </a:bodyPr>
          <a:lstStyle/>
          <a:p>
            <a:r>
              <a:rPr lang="en-US" dirty="0"/>
              <a:t>The Reconstruction period </a:t>
            </a:r>
            <a:r>
              <a:rPr lang="en-US" dirty="0" smtClean="0"/>
              <a:t>ended                                                          </a:t>
            </a:r>
            <a:r>
              <a:rPr lang="en-US" dirty="0"/>
              <a:t>following the extremely close </a:t>
            </a:r>
            <a:r>
              <a:rPr lang="en-US" dirty="0" smtClean="0"/>
              <a:t>                                      presidential </a:t>
            </a:r>
            <a:r>
              <a:rPr lang="en-US" dirty="0"/>
              <a:t>election of 1876.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return for support from </a:t>
            </a:r>
            <a:r>
              <a:rPr lang="en-US" dirty="0" smtClean="0"/>
              <a:t>                                          Southern </a:t>
            </a:r>
            <a:r>
              <a:rPr lang="en-US" dirty="0"/>
              <a:t>Democrats </a:t>
            </a:r>
            <a:r>
              <a:rPr lang="en-US" dirty="0" smtClean="0"/>
              <a:t>                                                  in </a:t>
            </a:r>
            <a:r>
              <a:rPr lang="en-US" dirty="0"/>
              <a:t>the electoral </a:t>
            </a:r>
            <a:r>
              <a:rPr lang="en-US" dirty="0" smtClean="0"/>
              <a:t>college                                                               </a:t>
            </a:r>
            <a:r>
              <a:rPr lang="en-US" dirty="0"/>
              <a:t>vote, the Republicans </a:t>
            </a:r>
            <a:r>
              <a:rPr lang="en-US" dirty="0" smtClean="0"/>
              <a:t>                                                            agreed </a:t>
            </a:r>
            <a:r>
              <a:rPr lang="en-US" dirty="0"/>
              <a:t>to end </a:t>
            </a:r>
            <a:r>
              <a:rPr lang="en-US" dirty="0" smtClean="0"/>
              <a:t>the                                                                          </a:t>
            </a:r>
            <a:r>
              <a:rPr lang="en-US" dirty="0"/>
              <a:t>military occupation </a:t>
            </a:r>
            <a:r>
              <a:rPr lang="en-US" dirty="0" smtClean="0"/>
              <a:t>                                                             of the </a:t>
            </a:r>
            <a:r>
              <a:rPr lang="en-US" dirty="0"/>
              <a:t>South. </a:t>
            </a:r>
            <a:endParaRPr lang="en-US" dirty="0" smtClean="0"/>
          </a:p>
        </p:txBody>
      </p:sp>
      <p:pic>
        <p:nvPicPr>
          <p:cNvPr id="11266" name="Picture 2" descr="http://upload.wikimedia.org/wikipedia/en/thumb/f/f5/US_Reconstruction_military_districts.png/400px-US_Reconstruction_military_distric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267200"/>
            <a:ext cx="4161926" cy="2590800"/>
          </a:xfrm>
          <a:prstGeom prst="rect">
            <a:avLst/>
          </a:prstGeom>
          <a:noFill/>
        </p:spPr>
      </p:pic>
      <p:pic>
        <p:nvPicPr>
          <p:cNvPr id="11270" name="Picture 6" descr="http://i43.tower.com/images/mm100415687/fraud-century-rutherford-b-hayes-samuel-tilden-stolen-roy-morris-paperback-cover-art.jpg"/>
          <p:cNvPicPr>
            <a:picLocks noChangeAspect="1" noChangeArrowheads="1"/>
          </p:cNvPicPr>
          <p:nvPr/>
        </p:nvPicPr>
        <p:blipFill>
          <a:blip r:embed="rId3" cstate="print"/>
          <a:srcRect b="7692"/>
          <a:stretch>
            <a:fillRect/>
          </a:stretch>
        </p:blipFill>
        <p:spPr bwMode="auto">
          <a:xfrm>
            <a:off x="6230471" y="0"/>
            <a:ext cx="291353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Political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154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sz="3600" i="1" dirty="0" smtClean="0"/>
              <a:t>Known </a:t>
            </a:r>
            <a:r>
              <a:rPr lang="en-US" sz="3600" i="1" dirty="0"/>
              <a:t>as the </a:t>
            </a:r>
            <a:r>
              <a:rPr lang="en-US" sz="3600" i="1" dirty="0">
                <a:solidFill>
                  <a:srgbClr val="FF0000"/>
                </a:solidFill>
              </a:rPr>
              <a:t>Compromise of 1877</a:t>
            </a:r>
            <a:r>
              <a:rPr lang="en-US" sz="3600" i="1" dirty="0"/>
              <a:t>, this enabled former Confederates who controlled the Democratic Party </a:t>
            </a:r>
            <a:r>
              <a:rPr lang="en-US" sz="3600" i="1" dirty="0" smtClean="0"/>
              <a:t>to                                                            </a:t>
            </a:r>
            <a:r>
              <a:rPr lang="en-US" sz="3600" i="1" dirty="0"/>
              <a:t>regain power. </a:t>
            </a:r>
            <a:endParaRPr lang="en-US" sz="3600" i="1" dirty="0" smtClean="0"/>
          </a:p>
          <a:p>
            <a:r>
              <a:rPr lang="en-US" sz="3600" i="1" dirty="0" smtClean="0"/>
              <a:t>It </a:t>
            </a:r>
            <a:r>
              <a:rPr lang="en-US" sz="3600" i="1" dirty="0">
                <a:solidFill>
                  <a:srgbClr val="FF0000"/>
                </a:solidFill>
              </a:rPr>
              <a:t>opened</a:t>
            </a:r>
            <a:r>
              <a:rPr lang="en-US" sz="3600" i="1" dirty="0"/>
              <a:t> the door to </a:t>
            </a:r>
            <a:r>
              <a:rPr lang="en-US" sz="3600" i="1" dirty="0" smtClean="0"/>
              <a:t>                                                                      the </a:t>
            </a:r>
            <a:r>
              <a:rPr lang="en-US" sz="3600" i="1" dirty="0"/>
              <a:t>“</a:t>
            </a:r>
            <a:r>
              <a:rPr lang="en-US" sz="3600" i="1" dirty="0">
                <a:solidFill>
                  <a:srgbClr val="FF0000"/>
                </a:solidFill>
              </a:rPr>
              <a:t>Jim Crow Era</a:t>
            </a:r>
            <a:r>
              <a:rPr lang="en-US" sz="3600" i="1" dirty="0"/>
              <a:t>” and </a:t>
            </a:r>
            <a:r>
              <a:rPr lang="en-US" sz="3600" i="1" dirty="0" smtClean="0"/>
              <a:t>                                                           began </a:t>
            </a:r>
            <a:r>
              <a:rPr lang="en-US" sz="3600" i="1" dirty="0"/>
              <a:t>a long period in </a:t>
            </a:r>
            <a:r>
              <a:rPr lang="en-US" sz="3600" i="1" dirty="0" smtClean="0"/>
              <a:t>                                                          which </a:t>
            </a:r>
            <a:r>
              <a:rPr lang="en-US" sz="3600" i="1" dirty="0"/>
              <a:t>African </a:t>
            </a:r>
            <a:r>
              <a:rPr lang="en-US" sz="3600" i="1" dirty="0" smtClean="0"/>
              <a:t>                                                                        Americans </a:t>
            </a:r>
            <a:r>
              <a:rPr lang="en-US" sz="3600" i="1" dirty="0"/>
              <a:t>in the </a:t>
            </a:r>
            <a:r>
              <a:rPr lang="en-US" sz="3600" i="1" dirty="0" smtClean="0"/>
              <a:t>South                                                               </a:t>
            </a:r>
            <a:r>
              <a:rPr lang="en-US" sz="3600" i="1" dirty="0"/>
              <a:t>were </a:t>
            </a:r>
            <a:r>
              <a:rPr lang="en-US" sz="3600" i="1" dirty="0">
                <a:solidFill>
                  <a:srgbClr val="FF0000"/>
                </a:solidFill>
              </a:rPr>
              <a:t>denied</a:t>
            </a:r>
            <a:r>
              <a:rPr lang="en-US" sz="3600" i="1" dirty="0"/>
              <a:t> the full </a:t>
            </a:r>
            <a:r>
              <a:rPr lang="en-US" sz="3600" i="1" dirty="0" smtClean="0"/>
              <a:t>                                                                      </a:t>
            </a:r>
            <a:r>
              <a:rPr lang="en-US" sz="3600" i="1" dirty="0" smtClean="0">
                <a:solidFill>
                  <a:srgbClr val="FF0000"/>
                </a:solidFill>
              </a:rPr>
              <a:t>rights</a:t>
            </a:r>
            <a:r>
              <a:rPr lang="en-US" sz="3600" i="1" dirty="0" smtClean="0"/>
              <a:t> </a:t>
            </a:r>
            <a:r>
              <a:rPr lang="en-US" sz="3600" i="1" dirty="0"/>
              <a:t>of American </a:t>
            </a:r>
            <a:r>
              <a:rPr lang="en-US" sz="3600" i="1" dirty="0" smtClean="0"/>
              <a:t>                                                              citizenship</a:t>
            </a:r>
            <a:r>
              <a:rPr lang="en-US" sz="3600" dirty="0"/>
              <a:t>.</a:t>
            </a:r>
          </a:p>
        </p:txBody>
      </p:sp>
      <p:pic>
        <p:nvPicPr>
          <p:cNvPr id="48132" name="Picture 4" descr="http://scienceblogs.com/isisthescientist/jim%20crow%20la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334" y="1828801"/>
            <a:ext cx="4656666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xtimeline.com/__UserPic_Large/1657/ELT200711050941203861592.JPG"/>
          <p:cNvPicPr>
            <a:picLocks noChangeAspect="1" noChangeArrowheads="1"/>
          </p:cNvPicPr>
          <p:nvPr/>
        </p:nvPicPr>
        <p:blipFill>
          <a:blip r:embed="rId2" cstate="print"/>
          <a:srcRect l="3653" t="5139" r="3805"/>
          <a:stretch>
            <a:fillRect/>
          </a:stretch>
        </p:blipFill>
        <p:spPr bwMode="auto">
          <a:xfrm>
            <a:off x="0" y="195513"/>
            <a:ext cx="9144000" cy="666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Economic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impact</a:t>
            </a:r>
            <a:r>
              <a:rPr lang="en-US" b="1" dirty="0" smtClean="0"/>
              <a:t> of Civil 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Southern</a:t>
            </a:r>
            <a:r>
              <a:rPr lang="en-US" dirty="0"/>
              <a:t> states were left embittered and </a:t>
            </a:r>
            <a:r>
              <a:rPr lang="en-US" dirty="0">
                <a:solidFill>
                  <a:srgbClr val="FF0000"/>
                </a:solidFill>
              </a:rPr>
              <a:t>devastated</a:t>
            </a:r>
            <a:r>
              <a:rPr lang="en-US" dirty="0"/>
              <a:t> by the </a:t>
            </a:r>
            <a:r>
              <a:rPr lang="en-US" dirty="0" smtClean="0"/>
              <a:t>Civil War. </a:t>
            </a:r>
          </a:p>
          <a:p>
            <a:r>
              <a:rPr lang="en-US" dirty="0" smtClean="0"/>
              <a:t>Farms</a:t>
            </a:r>
            <a:r>
              <a:rPr lang="en-US" dirty="0"/>
              <a:t>, railroads, and factories </a:t>
            </a:r>
            <a:r>
              <a:rPr lang="en-US" dirty="0" smtClean="0"/>
              <a:t>                                                   had </a:t>
            </a:r>
            <a:r>
              <a:rPr lang="en-US" dirty="0"/>
              <a:t>been </a:t>
            </a:r>
            <a:r>
              <a:rPr lang="en-US" dirty="0">
                <a:solidFill>
                  <a:srgbClr val="FF0000"/>
                </a:solidFill>
              </a:rPr>
              <a:t>destroyed</a:t>
            </a:r>
            <a:r>
              <a:rPr lang="en-US" dirty="0"/>
              <a:t> </a:t>
            </a:r>
            <a:r>
              <a:rPr lang="en-US" dirty="0" smtClean="0"/>
              <a:t>through                                                      out </a:t>
            </a:r>
            <a:r>
              <a:rPr lang="en-US" dirty="0"/>
              <a:t>the South. </a:t>
            </a:r>
            <a:endParaRPr lang="en-US" dirty="0" smtClean="0"/>
          </a:p>
          <a:p>
            <a:r>
              <a:rPr lang="en-US" dirty="0" smtClean="0"/>
              <a:t>Confederate </a:t>
            </a:r>
            <a:r>
              <a:rPr lang="en-US" dirty="0">
                <a:solidFill>
                  <a:srgbClr val="FF0000"/>
                </a:solidFill>
              </a:rPr>
              <a:t>money</a:t>
            </a:r>
            <a:r>
              <a:rPr lang="en-US" dirty="0"/>
              <a:t> was </a:t>
            </a:r>
            <a:r>
              <a:rPr lang="en-US" dirty="0" smtClean="0"/>
              <a:t>    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worthless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towns and cities such as </a:t>
            </a:r>
            <a:r>
              <a:rPr lang="en-US" dirty="0" smtClean="0"/>
              <a:t>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Richmond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Atlanta</a:t>
            </a:r>
            <a:r>
              <a:rPr lang="en-US" dirty="0"/>
              <a:t> lay in </a:t>
            </a:r>
            <a:r>
              <a:rPr lang="en-US" dirty="0">
                <a:solidFill>
                  <a:srgbClr val="FF0000"/>
                </a:solidFill>
              </a:rPr>
              <a:t>ruins</a:t>
            </a:r>
            <a:r>
              <a:rPr lang="en-US" dirty="0"/>
              <a:t>, </a:t>
            </a:r>
            <a:r>
              <a:rPr lang="en-US" dirty="0" smtClean="0"/>
              <a:t>                                            and </a:t>
            </a:r>
            <a:r>
              <a:rPr lang="en-US" dirty="0"/>
              <a:t>the source of labor was greatly </a:t>
            </a:r>
            <a:r>
              <a:rPr lang="en-US" dirty="0" smtClean="0"/>
              <a:t>                                                    changed </a:t>
            </a:r>
            <a:r>
              <a:rPr lang="en-US" dirty="0"/>
              <a:t>due to the loss of life during the war and the end of slavery.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South</a:t>
            </a:r>
            <a:r>
              <a:rPr lang="en-US" dirty="0"/>
              <a:t> would remain an </a:t>
            </a:r>
            <a:r>
              <a:rPr lang="en-US" dirty="0">
                <a:solidFill>
                  <a:srgbClr val="FF0000"/>
                </a:solidFill>
              </a:rPr>
              <a:t>agriculture-based economy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poorest section </a:t>
            </a:r>
            <a:r>
              <a:rPr lang="en-US" dirty="0"/>
              <a:t>of the nation for many decades afterward.</a:t>
            </a:r>
          </a:p>
        </p:txBody>
      </p:sp>
      <p:pic>
        <p:nvPicPr>
          <p:cNvPr id="10242" name="Picture 2" descr="http://memory.loc.gov/ammem/today/images/richmo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19200"/>
            <a:ext cx="3028950" cy="2887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Economic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North and Midwest emerged with strong and growing industrial economies, laying the foundation for the </a:t>
            </a:r>
            <a:r>
              <a:rPr lang="en-US" dirty="0" smtClean="0"/>
              <a:t>                                                                sweeping                                                                            </a:t>
            </a:r>
            <a:r>
              <a:rPr lang="en-US" dirty="0"/>
              <a:t>industrialization of the </a:t>
            </a:r>
            <a:r>
              <a:rPr lang="en-US" dirty="0" smtClean="0"/>
              <a:t>                                                                  nation </a:t>
            </a:r>
            <a:r>
              <a:rPr lang="en-US" dirty="0"/>
              <a:t>(other than </a:t>
            </a:r>
            <a:r>
              <a:rPr lang="en-US" dirty="0" smtClean="0"/>
              <a:t>the                                                           </a:t>
            </a:r>
            <a:r>
              <a:rPr lang="en-US" dirty="0"/>
              <a:t>South) in the next </a:t>
            </a:r>
            <a:r>
              <a:rPr lang="en-US" dirty="0" smtClean="0"/>
              <a:t>half-                                                       century </a:t>
            </a:r>
            <a:r>
              <a:rPr lang="en-US" dirty="0"/>
              <a:t>and the </a:t>
            </a:r>
            <a:r>
              <a:rPr lang="en-US" dirty="0" smtClean="0"/>
              <a:t>                                                                    emergence </a:t>
            </a:r>
            <a:r>
              <a:rPr lang="en-US" dirty="0"/>
              <a:t>of the </a:t>
            </a:r>
            <a:r>
              <a:rPr lang="en-US" dirty="0" smtClean="0"/>
              <a:t>                                                                              United </a:t>
            </a:r>
            <a:r>
              <a:rPr lang="en-US" dirty="0"/>
              <a:t>States as a global economic power by the beginning of the twentieth century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 descr="http://t3.gstatic.com/images?q=tbn:ANd9GcQtIkiTX632zT8Z97k-tK61ONQIwgxnkfDhBh4E5HhSWPq50RELL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95059"/>
            <a:ext cx="3942662" cy="295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Economic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25954"/>
            <a:ext cx="8458200" cy="55626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The </a:t>
            </a:r>
            <a:r>
              <a:rPr lang="en-US" sz="4000" dirty="0">
                <a:solidFill>
                  <a:srgbClr val="FF0000"/>
                </a:solidFill>
              </a:rPr>
              <a:t>completion</a:t>
            </a:r>
            <a:r>
              <a:rPr lang="en-US" sz="4000" dirty="0"/>
              <a:t> of the </a:t>
            </a:r>
            <a:r>
              <a:rPr lang="en-US" sz="4000" dirty="0">
                <a:solidFill>
                  <a:srgbClr val="FF0000"/>
                </a:solidFill>
              </a:rPr>
              <a:t>Transcontinental Railroad </a:t>
            </a:r>
            <a:r>
              <a:rPr lang="en-US" sz="4000" dirty="0"/>
              <a:t>soon after the war ended </a:t>
            </a:r>
            <a:r>
              <a:rPr lang="en-US" sz="4000" dirty="0">
                <a:solidFill>
                  <a:srgbClr val="FF0000"/>
                </a:solidFill>
              </a:rPr>
              <a:t>intensified</a:t>
            </a:r>
            <a:r>
              <a:rPr lang="en-US" sz="4000" dirty="0"/>
              <a:t> the </a:t>
            </a:r>
            <a:r>
              <a:rPr lang="en-US" sz="4000" dirty="0">
                <a:solidFill>
                  <a:srgbClr val="FF0000"/>
                </a:solidFill>
              </a:rPr>
              <a:t>westward</a:t>
            </a:r>
            <a:r>
              <a:rPr lang="en-US" sz="4000" dirty="0"/>
              <a:t> movement of settlers into </a:t>
            </a:r>
            <a:r>
              <a:rPr lang="en-US" sz="4000" dirty="0" smtClean="0"/>
              <a:t>the                                                                  </a:t>
            </a:r>
            <a:r>
              <a:rPr lang="en-US" sz="4000" dirty="0"/>
              <a:t>states </a:t>
            </a:r>
            <a:r>
              <a:rPr lang="en-US" sz="4000" dirty="0" smtClean="0"/>
              <a:t>between                                                                    </a:t>
            </a:r>
            <a:r>
              <a:rPr lang="en-US" sz="4000" dirty="0"/>
              <a:t>the Mississippi </a:t>
            </a:r>
            <a:r>
              <a:rPr lang="en-US" sz="4000" dirty="0" smtClean="0"/>
              <a:t>                                                                    River </a:t>
            </a:r>
            <a:r>
              <a:rPr lang="en-US" sz="4000" dirty="0"/>
              <a:t>and the </a:t>
            </a:r>
            <a:r>
              <a:rPr lang="en-US" sz="4000" dirty="0" smtClean="0"/>
              <a:t>                                                       Pacific </a:t>
            </a:r>
            <a:r>
              <a:rPr lang="en-US" sz="4000" dirty="0"/>
              <a:t>Ocean.</a:t>
            </a:r>
          </a:p>
        </p:txBody>
      </p:sp>
      <p:pic>
        <p:nvPicPr>
          <p:cNvPr id="49154" name="Picture 2" descr="http://www.neilpeterson.com/wp-content/uploads/2008/12/map-of-transcontinental-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48000"/>
            <a:ext cx="4724400" cy="318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Slave Revolts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5604" name="Picture 5" descr="imag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29309"/>
            <a:ext cx="83820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Although slavery ended, </a:t>
            </a:r>
            <a:r>
              <a:rPr lang="en-US" dirty="0" smtClean="0"/>
              <a:t>                                               African-Americans </a:t>
            </a:r>
            <a:r>
              <a:rPr lang="en-US" dirty="0"/>
              <a:t>did </a:t>
            </a:r>
            <a:r>
              <a:rPr lang="en-US" dirty="0" smtClean="0"/>
              <a:t>                                                    not </a:t>
            </a:r>
            <a:r>
              <a:rPr lang="en-US" dirty="0"/>
              <a:t>achieve full equality </a:t>
            </a:r>
            <a:r>
              <a:rPr lang="en-US" dirty="0" smtClean="0"/>
              <a:t>                                                    during </a:t>
            </a:r>
            <a:r>
              <a:rPr lang="en-US" dirty="0"/>
              <a:t>the next </a:t>
            </a:r>
            <a:r>
              <a:rPr lang="en-US" dirty="0">
                <a:solidFill>
                  <a:srgbClr val="FF0000"/>
                </a:solidFill>
              </a:rPr>
              <a:t>100</a:t>
            </a:r>
            <a:r>
              <a:rPr lang="en-US" dirty="0"/>
              <a:t> years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For the </a:t>
            </a:r>
            <a:r>
              <a:rPr lang="en-US" dirty="0">
                <a:solidFill>
                  <a:srgbClr val="FF0000"/>
                </a:solidFill>
              </a:rPr>
              <a:t>common soldier</a:t>
            </a:r>
            <a:r>
              <a:rPr lang="en-US" dirty="0"/>
              <a:t>, </a:t>
            </a:r>
            <a:r>
              <a:rPr lang="en-US" dirty="0" smtClean="0"/>
              <a:t>                                     warfare </a:t>
            </a:r>
            <a:r>
              <a:rPr lang="en-US" dirty="0"/>
              <a:t>was </a:t>
            </a:r>
            <a:r>
              <a:rPr lang="en-US" dirty="0">
                <a:solidFill>
                  <a:srgbClr val="FF0000"/>
                </a:solidFill>
              </a:rPr>
              <a:t>brutal</a:t>
            </a:r>
            <a:r>
              <a:rPr lang="en-US" dirty="0"/>
              <a:t> and </a:t>
            </a:r>
            <a:r>
              <a:rPr lang="en-US" dirty="0" smtClean="0"/>
              <a:t>                                                          camp </a:t>
            </a:r>
            <a:r>
              <a:rPr lang="en-US" dirty="0">
                <a:solidFill>
                  <a:srgbClr val="FF0000"/>
                </a:solidFill>
              </a:rPr>
              <a:t>life</a:t>
            </a:r>
            <a:r>
              <a:rPr lang="en-US" dirty="0"/>
              <a:t> was </a:t>
            </a:r>
            <a:r>
              <a:rPr lang="en-US" dirty="0">
                <a:solidFill>
                  <a:srgbClr val="FF0000"/>
                </a:solidFill>
              </a:rPr>
              <a:t>lonely</a:t>
            </a:r>
            <a:r>
              <a:rPr lang="en-US" dirty="0"/>
              <a:t> and </a:t>
            </a:r>
            <a:r>
              <a:rPr lang="en-US" dirty="0" smtClean="0"/>
              <a:t>          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boring</a:t>
            </a:r>
            <a:r>
              <a:rPr lang="en-US" dirty="0" smtClean="0"/>
              <a:t>; many </a:t>
            </a:r>
            <a:r>
              <a:rPr lang="en-US" dirty="0"/>
              <a:t>soldiers </a:t>
            </a:r>
            <a:r>
              <a:rPr lang="en-US" dirty="0" smtClean="0"/>
              <a:t>                                                                   returned </a:t>
            </a:r>
            <a:r>
              <a:rPr lang="en-US" dirty="0"/>
              <a:t>home wounded </a:t>
            </a:r>
            <a:r>
              <a:rPr lang="en-US" dirty="0" smtClean="0"/>
              <a:t>                                                    or </a:t>
            </a:r>
            <a:r>
              <a:rPr lang="en-US" dirty="0"/>
              <a:t>disabled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On the home front, women </a:t>
            </a:r>
            <a:r>
              <a:rPr lang="en-US" dirty="0" smtClean="0"/>
              <a:t>                                                         were </a:t>
            </a:r>
            <a:r>
              <a:rPr lang="en-US" dirty="0"/>
              <a:t>required to assume </a:t>
            </a:r>
            <a:r>
              <a:rPr lang="en-US" dirty="0" smtClean="0"/>
              <a:t>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nontraditional</a:t>
            </a:r>
            <a:r>
              <a:rPr lang="en-US" dirty="0" smtClean="0"/>
              <a:t> </a:t>
            </a:r>
            <a:r>
              <a:rPr lang="en-US" dirty="0"/>
              <a:t>roles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Enslaved African Americans seized the opportunity presented by the approach of Union troops to achieve freedom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 descr="http://stophittingyourbrother.files.wordpress.com/2010/04/segregation.jpg"/>
          <p:cNvPicPr>
            <a:picLocks noChangeAspect="1" noChangeArrowheads="1"/>
          </p:cNvPicPr>
          <p:nvPr/>
        </p:nvPicPr>
        <p:blipFill>
          <a:blip r:embed="rId2" cstate="print"/>
          <a:srcRect l="13333" t="19394" r="16000" b="40202"/>
          <a:stretch>
            <a:fillRect/>
          </a:stretch>
        </p:blipFill>
        <p:spPr bwMode="auto">
          <a:xfrm>
            <a:off x="4572000" y="609600"/>
            <a:ext cx="4038600" cy="1905000"/>
          </a:xfrm>
          <a:prstGeom prst="rect">
            <a:avLst/>
          </a:prstGeom>
          <a:noFill/>
        </p:spPr>
      </p:pic>
      <p:pic>
        <p:nvPicPr>
          <p:cNvPr id="8195" name="Picture 3" descr="http://i696.photobucket.com/albums/vv323/photosquidhome/sprite/Wounded6.jpg"/>
          <p:cNvPicPr>
            <a:picLocks noChangeAspect="1" noChangeArrowheads="1"/>
          </p:cNvPicPr>
          <p:nvPr/>
        </p:nvPicPr>
        <p:blipFill>
          <a:blip r:embed="rId3" cstate="print"/>
          <a:srcRect l="-3137" t="-3404"/>
          <a:stretch>
            <a:fillRect/>
          </a:stretch>
        </p:blipFill>
        <p:spPr bwMode="auto">
          <a:xfrm>
            <a:off x="5257800" y="2209800"/>
            <a:ext cx="3114675" cy="2877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Impact on Common </a:t>
            </a:r>
            <a:r>
              <a:rPr lang="en-US" b="1" dirty="0"/>
              <a:t>soldiers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/>
          </a:bodyPr>
          <a:lstStyle/>
          <a:p>
            <a:r>
              <a:rPr lang="en-US" dirty="0"/>
              <a:t>Warfare often involved </a:t>
            </a:r>
            <a:r>
              <a:rPr lang="en-US" dirty="0">
                <a:solidFill>
                  <a:srgbClr val="FF0000"/>
                </a:solidFill>
              </a:rPr>
              <a:t>hand-to-hand</a:t>
            </a:r>
            <a:r>
              <a:rPr lang="en-US" dirty="0"/>
              <a:t> combat.</a:t>
            </a:r>
          </a:p>
          <a:p>
            <a:r>
              <a:rPr lang="en-US" dirty="0"/>
              <a:t>Wartime diaries and letters home record this harsh reality.</a:t>
            </a:r>
          </a:p>
          <a:p>
            <a:r>
              <a:rPr lang="en-US" dirty="0"/>
              <a:t>After the war, 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                                                            especially </a:t>
            </a:r>
            <a:r>
              <a:rPr lang="en-US" dirty="0"/>
              <a:t>in the </a:t>
            </a:r>
            <a:r>
              <a:rPr lang="en-US" dirty="0" smtClean="0"/>
              <a:t>                                                                         South</a:t>
            </a:r>
            <a:r>
              <a:rPr lang="en-US" dirty="0"/>
              <a:t>, soldiers </a:t>
            </a:r>
            <a:r>
              <a:rPr lang="en-US" dirty="0" smtClean="0"/>
              <a:t>                                                                    returned </a:t>
            </a:r>
            <a:r>
              <a:rPr lang="en-US" dirty="0"/>
              <a:t>home to </a:t>
            </a:r>
            <a:r>
              <a:rPr lang="en-US" dirty="0" smtClean="0"/>
              <a:t>                                                                                 find </a:t>
            </a:r>
            <a:r>
              <a:rPr lang="en-US" dirty="0"/>
              <a:t>destroyed </a:t>
            </a:r>
            <a:r>
              <a:rPr lang="en-US" dirty="0" smtClean="0"/>
              <a:t>                                                                    homes </a:t>
            </a:r>
            <a:r>
              <a:rPr lang="en-US" dirty="0"/>
              <a:t>and poverty. </a:t>
            </a:r>
            <a:endParaRPr lang="en-US" dirty="0" smtClean="0"/>
          </a:p>
          <a:p>
            <a:r>
              <a:rPr lang="en-US" dirty="0" smtClean="0"/>
              <a:t>Soldiers </a:t>
            </a:r>
            <a:r>
              <a:rPr lang="en-US" dirty="0"/>
              <a:t>on both </a:t>
            </a:r>
            <a:r>
              <a:rPr lang="en-US" dirty="0" smtClean="0"/>
              <a:t>                                                          sides </a:t>
            </a:r>
            <a:r>
              <a:rPr lang="en-US" dirty="0"/>
              <a:t>lived with permanent disabilities.</a:t>
            </a:r>
          </a:p>
        </p:txBody>
      </p:sp>
      <p:pic>
        <p:nvPicPr>
          <p:cNvPr id="6146" name="Picture 2" descr="http://mrkash.com/activities/images/civilwarmedicin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05000"/>
            <a:ext cx="5028425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294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Impact on Women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772400" cy="4602163"/>
          </a:xfrm>
        </p:spPr>
        <p:txBody>
          <a:bodyPr>
            <a:normAutofit/>
          </a:bodyPr>
          <a:lstStyle/>
          <a:p>
            <a:r>
              <a:rPr lang="en-US" sz="3600" dirty="0"/>
              <a:t>Managed homes and </a:t>
            </a:r>
            <a:r>
              <a:rPr lang="en-US" sz="3600" dirty="0" smtClean="0"/>
              <a:t>families                                    </a:t>
            </a:r>
            <a:r>
              <a:rPr lang="en-US" sz="3600" dirty="0"/>
              <a:t>with </a:t>
            </a:r>
            <a:r>
              <a:rPr lang="en-US" sz="3600" dirty="0">
                <a:solidFill>
                  <a:srgbClr val="FF0000"/>
                </a:solidFill>
              </a:rPr>
              <a:t>scarce</a:t>
            </a:r>
            <a:r>
              <a:rPr lang="en-US" sz="3600" dirty="0"/>
              <a:t> resources</a:t>
            </a:r>
          </a:p>
          <a:p>
            <a:r>
              <a:rPr lang="en-US" sz="3600" dirty="0"/>
              <a:t>Often faced </a:t>
            </a:r>
            <a:r>
              <a:rPr lang="en-US" sz="3600" dirty="0">
                <a:solidFill>
                  <a:srgbClr val="FF0000"/>
                </a:solidFill>
              </a:rPr>
              <a:t>poverty</a:t>
            </a:r>
            <a:r>
              <a:rPr lang="en-US" sz="3600" dirty="0"/>
              <a:t> and </a:t>
            </a:r>
            <a:r>
              <a:rPr lang="en-US" sz="3600" dirty="0" smtClean="0"/>
              <a:t>                                               hunger</a:t>
            </a:r>
            <a:endParaRPr lang="en-US" sz="3600" dirty="0"/>
          </a:p>
          <a:p>
            <a:r>
              <a:rPr lang="en-US" sz="3600" dirty="0"/>
              <a:t>Assumed </a:t>
            </a:r>
            <a:r>
              <a:rPr lang="en-US" sz="3600" dirty="0">
                <a:solidFill>
                  <a:srgbClr val="FF0000"/>
                </a:solidFill>
              </a:rPr>
              <a:t>new roles </a:t>
            </a:r>
            <a:r>
              <a:rPr lang="en-US" sz="3600" dirty="0" smtClean="0"/>
              <a:t>in                                                </a:t>
            </a:r>
            <a:r>
              <a:rPr lang="en-US" sz="3600" dirty="0"/>
              <a:t>agriculture, nursing, </a:t>
            </a:r>
            <a:r>
              <a:rPr lang="en-US" sz="3600" dirty="0" smtClean="0"/>
              <a:t>                                                            and </a:t>
            </a:r>
            <a:r>
              <a:rPr lang="en-US" sz="3600" dirty="0"/>
              <a:t>war industries</a:t>
            </a:r>
          </a:p>
        </p:txBody>
      </p:sp>
      <p:pic>
        <p:nvPicPr>
          <p:cNvPr id="5122" name="Picture 2" descr="http://misselliesemporium.com/articles/n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25" y="228600"/>
            <a:ext cx="2809875" cy="4384917"/>
          </a:xfrm>
          <a:prstGeom prst="rect">
            <a:avLst/>
          </a:prstGeom>
          <a:noFill/>
        </p:spPr>
      </p:pic>
      <p:pic>
        <p:nvPicPr>
          <p:cNvPr id="5124" name="Picture 4" descr="http://library.calvin.edu/hda/sites/default/files/imagecache/medium/hh1017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84" y="3704573"/>
            <a:ext cx="3973286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Ulysses S.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91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Urged</a:t>
            </a:r>
            <a:r>
              <a:rPr lang="en-US" dirty="0"/>
              <a:t> Radical </a:t>
            </a:r>
            <a:r>
              <a:rPr lang="en-US" dirty="0">
                <a:solidFill>
                  <a:srgbClr val="FF0000"/>
                </a:solidFill>
              </a:rPr>
              <a:t>Republicans</a:t>
            </a:r>
            <a:r>
              <a:rPr lang="en-US" dirty="0"/>
              <a:t> </a:t>
            </a:r>
            <a:r>
              <a:rPr lang="en-US" dirty="0" smtClean="0"/>
              <a:t>  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/>
              <a:t>to be </a:t>
            </a:r>
            <a:r>
              <a:rPr lang="en-US" dirty="0">
                <a:solidFill>
                  <a:srgbClr val="FF0000"/>
                </a:solidFill>
              </a:rPr>
              <a:t>harsh </a:t>
            </a:r>
            <a:r>
              <a:rPr lang="en-US" dirty="0"/>
              <a:t>with former </a:t>
            </a:r>
            <a:r>
              <a:rPr lang="en-US" dirty="0" smtClean="0"/>
              <a:t>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Confederates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Elected</a:t>
            </a:r>
            <a:r>
              <a:rPr lang="en-US" dirty="0"/>
              <a:t> president </a:t>
            </a:r>
            <a:r>
              <a:rPr lang="en-US" dirty="0" smtClean="0"/>
              <a:t>and                                                          </a:t>
            </a:r>
            <a:r>
              <a:rPr lang="en-US" dirty="0">
                <a:solidFill>
                  <a:srgbClr val="FF0000"/>
                </a:solidFill>
              </a:rPr>
              <a:t>served </a:t>
            </a:r>
            <a:r>
              <a:rPr lang="en-US" dirty="0"/>
              <a:t>during most of </a:t>
            </a:r>
            <a:r>
              <a:rPr lang="en-US" dirty="0" smtClean="0"/>
              <a:t>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Reconstruction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Advocated rights for </a:t>
            </a:r>
            <a:r>
              <a:rPr lang="en-US" dirty="0" smtClean="0"/>
              <a:t>                                                        the </a:t>
            </a:r>
            <a:r>
              <a:rPr lang="en-US" dirty="0"/>
              <a:t>freedman</a:t>
            </a:r>
          </a:p>
          <a:p>
            <a:r>
              <a:rPr lang="en-US" dirty="0"/>
              <a:t>Opposed retribution </a:t>
            </a:r>
            <a:r>
              <a:rPr lang="en-US" dirty="0" smtClean="0"/>
              <a:t>                                                            directed </a:t>
            </a:r>
            <a:r>
              <a:rPr lang="en-US" dirty="0"/>
              <a:t>at the defeated </a:t>
            </a:r>
            <a:r>
              <a:rPr lang="en-US" dirty="0" smtClean="0"/>
              <a:t>                                           South</a:t>
            </a:r>
            <a:endParaRPr lang="en-US" dirty="0"/>
          </a:p>
        </p:txBody>
      </p:sp>
      <p:pic>
        <p:nvPicPr>
          <p:cNvPr id="3074" name="Picture 2" descr="http://www.sar.org/images/content/Ulysses_Gr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775" y="914400"/>
            <a:ext cx="3705225" cy="494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Robert E. Lee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Urged</a:t>
            </a:r>
            <a:r>
              <a:rPr lang="en-US" sz="3600" dirty="0"/>
              <a:t> Southerners to </a:t>
            </a:r>
            <a:r>
              <a:rPr lang="en-US" sz="3600" dirty="0">
                <a:solidFill>
                  <a:srgbClr val="FF0000"/>
                </a:solidFill>
              </a:rPr>
              <a:t>reconcile</a:t>
            </a:r>
            <a:r>
              <a:rPr lang="en-US" sz="3600" dirty="0"/>
              <a:t> and rejoin the </a:t>
            </a:r>
            <a:r>
              <a:rPr lang="en-US" sz="3600" dirty="0">
                <a:solidFill>
                  <a:srgbClr val="FF0000"/>
                </a:solidFill>
              </a:rPr>
              <a:t>United States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Served</a:t>
            </a:r>
            <a:r>
              <a:rPr lang="en-US" sz="3600" dirty="0"/>
              <a:t> as president of </a:t>
            </a:r>
            <a:r>
              <a:rPr lang="en-US" sz="3600" dirty="0" smtClean="0"/>
              <a:t>                                                         </a:t>
            </a:r>
            <a:r>
              <a:rPr lang="en-US" sz="3600" dirty="0" smtClean="0">
                <a:solidFill>
                  <a:srgbClr val="FF0000"/>
                </a:solidFill>
              </a:rPr>
              <a:t>Washington </a:t>
            </a:r>
            <a:r>
              <a:rPr lang="en-US" sz="3600" dirty="0">
                <a:solidFill>
                  <a:srgbClr val="FF0000"/>
                </a:solidFill>
              </a:rPr>
              <a:t>College </a:t>
            </a:r>
            <a:r>
              <a:rPr lang="en-US" sz="3600" dirty="0" smtClean="0">
                <a:solidFill>
                  <a:srgbClr val="FF0000"/>
                </a:solidFill>
              </a:rPr>
              <a:t>                                                       </a:t>
            </a:r>
            <a:r>
              <a:rPr lang="en-US" sz="3600" dirty="0" smtClean="0"/>
              <a:t>(</a:t>
            </a:r>
            <a:r>
              <a:rPr lang="en-US" sz="3600" dirty="0"/>
              <a:t>Washington &amp; Lee </a:t>
            </a:r>
            <a:r>
              <a:rPr lang="en-US" sz="3600" dirty="0" smtClean="0"/>
              <a:t>                                                        University </a:t>
            </a:r>
            <a:r>
              <a:rPr lang="en-US" sz="3600" dirty="0"/>
              <a:t>today)</a:t>
            </a:r>
          </a:p>
          <a:p>
            <a:r>
              <a:rPr lang="en-US" sz="3600" dirty="0"/>
              <a:t>Emphasized the </a:t>
            </a:r>
            <a:r>
              <a:rPr lang="en-US" sz="3600" dirty="0" smtClean="0"/>
              <a:t>                                         importance                                                                   </a:t>
            </a:r>
            <a:r>
              <a:rPr lang="en-US" sz="3600" dirty="0"/>
              <a:t>of education to the </a:t>
            </a:r>
            <a:r>
              <a:rPr lang="en-US" sz="3600" dirty="0" smtClean="0"/>
              <a:t>                                                                  nation’s future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2050" name="Picture 2" descr="http://www.sonofthesouth.net/leefoundation/Robert_E_Lee_small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690737" cy="454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Frederick Douglass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91200"/>
          </a:xfrm>
        </p:spPr>
        <p:txBody>
          <a:bodyPr>
            <a:normAutofit/>
          </a:bodyPr>
          <a:lstStyle/>
          <a:p>
            <a:r>
              <a:rPr lang="en-US" dirty="0"/>
              <a:t>Supported full equality for </a:t>
            </a:r>
            <a:r>
              <a:rPr lang="en-US" dirty="0" smtClean="0"/>
              <a:t>                                       African </a:t>
            </a:r>
            <a:r>
              <a:rPr lang="en-US" dirty="0"/>
              <a:t>Americans</a:t>
            </a:r>
          </a:p>
          <a:p>
            <a:r>
              <a:rPr lang="en-US" dirty="0"/>
              <a:t>Advocated for the passage </a:t>
            </a:r>
            <a:r>
              <a:rPr lang="en-US" dirty="0" smtClean="0"/>
              <a:t>                                                  of </a:t>
            </a:r>
            <a:r>
              <a:rPr lang="en-US" dirty="0"/>
              <a:t>the 14th and 15th </a:t>
            </a:r>
            <a:r>
              <a:rPr lang="en-US" dirty="0" smtClean="0"/>
              <a:t>                                      Amendments</a:t>
            </a:r>
            <a:endParaRPr lang="en-US" dirty="0"/>
          </a:p>
          <a:p>
            <a:r>
              <a:rPr lang="en-US" dirty="0"/>
              <a:t>Encouraged federal </a:t>
            </a:r>
            <a:r>
              <a:rPr lang="en-US" dirty="0" smtClean="0"/>
              <a:t>                                                    government </a:t>
            </a:r>
            <a:r>
              <a:rPr lang="en-US" dirty="0"/>
              <a:t>actions to </a:t>
            </a:r>
            <a:r>
              <a:rPr lang="en-US" dirty="0" smtClean="0"/>
              <a:t>                                                      protect </a:t>
            </a:r>
            <a:r>
              <a:rPr lang="en-US" dirty="0"/>
              <a:t>the rights of </a:t>
            </a:r>
            <a:r>
              <a:rPr lang="en-US" dirty="0" smtClean="0"/>
              <a:t>                                                         freedmen </a:t>
            </a:r>
            <a:r>
              <a:rPr lang="en-US" dirty="0"/>
              <a:t>in the South</a:t>
            </a:r>
          </a:p>
          <a:p>
            <a:r>
              <a:rPr lang="en-US" dirty="0">
                <a:solidFill>
                  <a:srgbClr val="FF0000"/>
                </a:solidFill>
              </a:rPr>
              <a:t>Served</a:t>
            </a:r>
            <a:r>
              <a:rPr lang="en-US" dirty="0"/>
              <a:t> as </a:t>
            </a:r>
            <a:r>
              <a:rPr lang="en-US" dirty="0">
                <a:solidFill>
                  <a:srgbClr val="FF0000"/>
                </a:solidFill>
              </a:rPr>
              <a:t>ambassador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Haiti</a:t>
            </a:r>
            <a:r>
              <a:rPr lang="en-US" dirty="0"/>
              <a:t> and in the civil service</a:t>
            </a:r>
          </a:p>
        </p:txBody>
      </p:sp>
      <p:pic>
        <p:nvPicPr>
          <p:cNvPr id="1026" name="Picture 2" descr="http://www.cecil.ebranch.info/blog/wp-content/uploads/2011/02/frederick_douglas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14400"/>
            <a:ext cx="3390900" cy="451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PIC-slaves using the cotton gin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1066800" y="1295400"/>
            <a:ext cx="7620000" cy="52371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Slave Rebellions in the Antebellum South:</a:t>
            </a:r>
            <a:b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                       Nat Turner, 1831</a:t>
            </a:r>
          </a:p>
        </p:txBody>
      </p:sp>
      <p:pic>
        <p:nvPicPr>
          <p:cNvPr id="28675" name="Picture 7" descr="Nat Turner-1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743200" y="2819400"/>
            <a:ext cx="6096000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6" name="Picture 8" descr="Nat Turner"/>
          <p:cNvPicPr>
            <a:picLocks noChangeAspect="1" noChangeArrowheads="1"/>
          </p:cNvPicPr>
          <p:nvPr/>
        </p:nvPicPr>
        <p:blipFill>
          <a:blip r:embed="rId4" cstate="print">
            <a:lum bright="-6000" contrast="24000"/>
          </a:blip>
          <a:srcRect/>
          <a:stretch>
            <a:fillRect/>
          </a:stretch>
        </p:blipFill>
        <p:spPr bwMode="auto">
          <a:xfrm>
            <a:off x="990600" y="1143000"/>
            <a:ext cx="2011363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924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Southern Pro-Slavery</a:t>
            </a:r>
            <a:b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Propaganda</a:t>
            </a:r>
          </a:p>
        </p:txBody>
      </p:sp>
      <p:pic>
        <p:nvPicPr>
          <p:cNvPr id="31747" name="Picture 3" descr="PIC-Negro in his own country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1219200" y="1509713"/>
            <a:ext cx="34290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PIC-Negro in America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5257800" y="2835275"/>
            <a:ext cx="3505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Changes in Cotton Production</a:t>
            </a:r>
          </a:p>
        </p:txBody>
      </p:sp>
      <p:pic>
        <p:nvPicPr>
          <p:cNvPr id="32771" name="Picture 5" descr="map-cotton production - 1820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228600" y="1676400"/>
            <a:ext cx="4572000" cy="299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6" name="Picture 6" descr="map-cotton production - 1860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4495800" y="3529013"/>
            <a:ext cx="4495800" cy="2947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410200" y="1474788"/>
            <a:ext cx="1054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1820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352800" y="5080000"/>
            <a:ext cx="1054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1860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1609</Words>
  <Application>Microsoft Office PowerPoint</Application>
  <PresentationFormat>On-screen Show (4:3)</PresentationFormat>
  <Paragraphs>151</Paragraphs>
  <Slides>55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SOL VUS 7</vt:lpstr>
      <vt:lpstr>Slide 2</vt:lpstr>
      <vt:lpstr>Slide 3</vt:lpstr>
      <vt:lpstr>Slide 4</vt:lpstr>
      <vt:lpstr>Slave Revolts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Causes of the Civil War </vt:lpstr>
      <vt:lpstr>Causes of the Civil War </vt:lpstr>
      <vt:lpstr>Causes of the Civil War </vt:lpstr>
      <vt:lpstr>Causes of the Civil War </vt:lpstr>
      <vt:lpstr>Major events</vt:lpstr>
      <vt:lpstr>Major events</vt:lpstr>
      <vt:lpstr>Major events</vt:lpstr>
      <vt:lpstr>Major events</vt:lpstr>
      <vt:lpstr>Gettysburg Address</vt:lpstr>
      <vt:lpstr>Major events</vt:lpstr>
      <vt:lpstr>Key leaders and their roles</vt:lpstr>
      <vt:lpstr>Key leaders and their roles</vt:lpstr>
      <vt:lpstr>Key leaders and their roles</vt:lpstr>
      <vt:lpstr>Emancipation Proclamation</vt:lpstr>
      <vt:lpstr>Gettysburg Address</vt:lpstr>
      <vt:lpstr>Slide 39</vt:lpstr>
      <vt:lpstr>Political effects</vt:lpstr>
      <vt:lpstr>Political effects</vt:lpstr>
      <vt:lpstr>Political effects</vt:lpstr>
      <vt:lpstr>Political effects</vt:lpstr>
      <vt:lpstr>Political effects</vt:lpstr>
      <vt:lpstr>Political effects</vt:lpstr>
      <vt:lpstr>Slide 46</vt:lpstr>
      <vt:lpstr>Economic impact of Civil War</vt:lpstr>
      <vt:lpstr>Economic impact</vt:lpstr>
      <vt:lpstr>Economic impact</vt:lpstr>
      <vt:lpstr>Slide 50</vt:lpstr>
      <vt:lpstr>Impact on Common soldiers</vt:lpstr>
      <vt:lpstr>Impact on Women</vt:lpstr>
      <vt:lpstr>Ulysses S. Grant</vt:lpstr>
      <vt:lpstr>Robert E. Lee</vt:lpstr>
      <vt:lpstr>Frederick Douglass</vt:lpstr>
    </vt:vector>
  </TitlesOfParts>
  <Company>Stafford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 VUS 7</dc:title>
  <dc:creator>SCPS Computer</dc:creator>
  <cp:lastModifiedBy>amcdonough</cp:lastModifiedBy>
  <cp:revision>90</cp:revision>
  <dcterms:created xsi:type="dcterms:W3CDTF">2011-04-08T10:29:05Z</dcterms:created>
  <dcterms:modified xsi:type="dcterms:W3CDTF">2016-05-23T13:11:18Z</dcterms:modified>
</cp:coreProperties>
</file>