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59" r:id="rId6"/>
    <p:sldId id="260" r:id="rId7"/>
    <p:sldId id="278" r:id="rId8"/>
    <p:sldId id="279" r:id="rId9"/>
    <p:sldId id="261" r:id="rId10"/>
    <p:sldId id="262" r:id="rId11"/>
    <p:sldId id="263" r:id="rId12"/>
    <p:sldId id="280" r:id="rId13"/>
    <p:sldId id="264" r:id="rId14"/>
    <p:sldId id="281" r:id="rId15"/>
    <p:sldId id="265" r:id="rId16"/>
    <p:sldId id="282" r:id="rId17"/>
    <p:sldId id="266" r:id="rId18"/>
    <p:sldId id="283" r:id="rId19"/>
    <p:sldId id="267" r:id="rId20"/>
    <p:sldId id="268" r:id="rId21"/>
    <p:sldId id="284" r:id="rId22"/>
    <p:sldId id="269" r:id="rId23"/>
    <p:sldId id="270" r:id="rId24"/>
    <p:sldId id="271" r:id="rId25"/>
    <p:sldId id="272" r:id="rId26"/>
    <p:sldId id="285" r:id="rId27"/>
    <p:sldId id="273" r:id="rId28"/>
    <p:sldId id="286" r:id="rId29"/>
    <p:sldId id="274" r:id="rId30"/>
    <p:sldId id="275" r:id="rId31"/>
    <p:sldId id="287" r:id="rId32"/>
    <p:sldId id="288" r:id="rId33"/>
    <p:sldId id="276"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33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A1746-4DDD-4E9A-AD2F-CD69C7ADCDB3}"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A1746-4DDD-4E9A-AD2F-CD69C7ADCDB3}"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A1746-4DDD-4E9A-AD2F-CD69C7ADCDB3}"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A1746-4DDD-4E9A-AD2F-CD69C7ADCDB3}"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A1746-4DDD-4E9A-AD2F-CD69C7ADCDB3}"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A1746-4DDD-4E9A-AD2F-CD69C7ADCDB3}"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A1746-4DDD-4E9A-AD2F-CD69C7ADCDB3}" type="datetimeFigureOut">
              <a:rPr lang="en-US" smtClean="0"/>
              <a:pPr/>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A1746-4DDD-4E9A-AD2F-CD69C7ADCDB3}" type="datetimeFigureOut">
              <a:rPr lang="en-US" smtClean="0"/>
              <a:pPr/>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A1746-4DDD-4E9A-AD2F-CD69C7ADCDB3}" type="datetimeFigureOut">
              <a:rPr lang="en-US" smtClean="0"/>
              <a:pPr/>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A1746-4DDD-4E9A-AD2F-CD69C7ADCDB3}"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A1746-4DDD-4E9A-AD2F-CD69C7ADCDB3}"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BFE12-C45E-4443-A2BA-A8DBF2BC02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A1746-4DDD-4E9A-AD2F-CD69C7ADCDB3}" type="datetimeFigureOut">
              <a:rPr lang="en-US" smtClean="0"/>
              <a:pPr/>
              <a:t>5/23/2016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BFE12-C45E-4443-A2BA-A8DBF2BC02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sz="8000" dirty="0" smtClean="0"/>
              <a:t>SOL VUS 6</a:t>
            </a:r>
            <a:endParaRPr lang="en-US" sz="8000" dirty="0"/>
          </a:p>
        </p:txBody>
      </p:sp>
      <p:sp>
        <p:nvSpPr>
          <p:cNvPr id="3" name="Subtitle 2"/>
          <p:cNvSpPr>
            <a:spLocks noGrp="1"/>
          </p:cNvSpPr>
          <p:nvPr>
            <p:ph type="subTitle" idx="1"/>
          </p:nvPr>
        </p:nvSpPr>
        <p:spPr/>
        <p:txBody>
          <a:bodyPr>
            <a:noAutofit/>
          </a:bodyPr>
          <a:lstStyle/>
          <a:p>
            <a:r>
              <a:rPr lang="en-US" sz="4000" dirty="0" smtClean="0">
                <a:solidFill>
                  <a:schemeClr val="tx1"/>
                </a:solidFill>
              </a:rPr>
              <a:t>Last Half of the 18</a:t>
            </a:r>
            <a:r>
              <a:rPr lang="en-US" sz="4000" baseline="30000" dirty="0" smtClean="0">
                <a:solidFill>
                  <a:schemeClr val="tx1"/>
                </a:solidFill>
              </a:rPr>
              <a:t>th</a:t>
            </a:r>
            <a:r>
              <a:rPr lang="en-US" sz="4000" dirty="0" smtClean="0">
                <a:solidFill>
                  <a:schemeClr val="tx1"/>
                </a:solidFill>
              </a:rPr>
              <a:t> Century Through the First Half of the 19</a:t>
            </a:r>
            <a:r>
              <a:rPr lang="en-US" sz="4000" baseline="30000" dirty="0" smtClean="0">
                <a:solidFill>
                  <a:schemeClr val="tx1"/>
                </a:solidFill>
              </a:rPr>
              <a:t>th</a:t>
            </a:r>
            <a:r>
              <a:rPr lang="en-US" sz="4000" dirty="0" smtClean="0">
                <a:solidFill>
                  <a:schemeClr val="tx1"/>
                </a:solidFill>
              </a:rPr>
              <a:t> Century</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normAutofit/>
          </a:bodyPr>
          <a:lstStyle/>
          <a:p>
            <a:r>
              <a:rPr lang="en-US" dirty="0"/>
              <a:t>The American victory over the British in the War of 1812 produced an American claim to the Oregon Territory and increased migration of American settlers into Florida, which was later acquired by treaty from Spain.</a:t>
            </a:r>
          </a:p>
        </p:txBody>
      </p:sp>
      <p:pic>
        <p:nvPicPr>
          <p:cNvPr id="15366" name="Picture 6" descr="http://www.thefurtrapper.com/images/Territorial%20Expansion%201821.jpg"/>
          <p:cNvPicPr>
            <a:picLocks noChangeAspect="1" noChangeArrowheads="1"/>
          </p:cNvPicPr>
          <p:nvPr/>
        </p:nvPicPr>
        <p:blipFill>
          <a:blip r:embed="rId2" cstate="print"/>
          <a:srcRect b="1907"/>
          <a:stretch>
            <a:fillRect/>
          </a:stretch>
        </p:blipFill>
        <p:spPr bwMode="auto">
          <a:xfrm>
            <a:off x="1676400" y="2926080"/>
            <a:ext cx="6553200" cy="39319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a:bodyPr>
          <a:lstStyle/>
          <a:p>
            <a:pPr>
              <a:buNone/>
            </a:pPr>
            <a:r>
              <a:rPr lang="en-US" b="1" dirty="0"/>
              <a:t>The Monroe Doctrine (1823) stated the following:</a:t>
            </a:r>
          </a:p>
          <a:p>
            <a:pPr lvl="1"/>
            <a:r>
              <a:rPr lang="en-US" dirty="0"/>
              <a:t>The American continents should </a:t>
            </a:r>
            <a:r>
              <a:rPr lang="en-US" dirty="0">
                <a:solidFill>
                  <a:srgbClr val="FF0000"/>
                </a:solidFill>
              </a:rPr>
              <a:t>not</a:t>
            </a:r>
            <a:r>
              <a:rPr lang="en-US" dirty="0"/>
              <a:t> be considered for future </a:t>
            </a:r>
            <a:r>
              <a:rPr lang="en-US" dirty="0">
                <a:solidFill>
                  <a:srgbClr val="FF0000"/>
                </a:solidFill>
              </a:rPr>
              <a:t>colonization</a:t>
            </a:r>
            <a:r>
              <a:rPr lang="en-US" dirty="0"/>
              <a:t> by any European powers.</a:t>
            </a:r>
          </a:p>
          <a:p>
            <a:pPr lvl="1"/>
            <a:r>
              <a:rPr lang="en-US" dirty="0"/>
              <a:t>Nations in the </a:t>
            </a:r>
            <a:r>
              <a:rPr lang="en-US" dirty="0">
                <a:solidFill>
                  <a:srgbClr val="FF0000"/>
                </a:solidFill>
              </a:rPr>
              <a:t>Western</a:t>
            </a:r>
            <a:r>
              <a:rPr lang="en-US" dirty="0"/>
              <a:t> Hemisphere were inherently different from those of Europe—i.e., they were republics by nature rather than monarchies.</a:t>
            </a:r>
          </a:p>
          <a:p>
            <a:pPr lvl="1"/>
            <a:r>
              <a:rPr lang="en-US" dirty="0"/>
              <a:t>The United States would regard as a </a:t>
            </a:r>
            <a:r>
              <a:rPr lang="en-US" dirty="0">
                <a:solidFill>
                  <a:srgbClr val="FF0000"/>
                </a:solidFill>
              </a:rPr>
              <a:t>threat</a:t>
            </a:r>
            <a:r>
              <a:rPr lang="en-US" dirty="0"/>
              <a:t> to its own peace and safety any attempt by European powers to </a:t>
            </a:r>
            <a:r>
              <a:rPr lang="en-US" dirty="0">
                <a:solidFill>
                  <a:srgbClr val="FF0000"/>
                </a:solidFill>
              </a:rPr>
              <a:t>impose</a:t>
            </a:r>
            <a:r>
              <a:rPr lang="en-US" dirty="0"/>
              <a:t> their system on any independent state in the Western Hemisphere.</a:t>
            </a:r>
          </a:p>
          <a:p>
            <a:pPr lvl="1"/>
            <a:r>
              <a:rPr lang="en-US" dirty="0"/>
              <a:t>The United States would not </a:t>
            </a:r>
            <a:r>
              <a:rPr lang="en-US" dirty="0">
                <a:solidFill>
                  <a:srgbClr val="FF0000"/>
                </a:solidFill>
              </a:rPr>
              <a:t>interfere</a:t>
            </a:r>
            <a:r>
              <a:rPr lang="en-US" dirty="0"/>
              <a:t> in European affairs.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wiserblog.files.wordpress.com/2009/02/monroe_doctrine.jpg?w=403&amp;h=450"/>
          <p:cNvPicPr>
            <a:picLocks noChangeAspect="1" noChangeArrowheads="1"/>
          </p:cNvPicPr>
          <p:nvPr/>
        </p:nvPicPr>
        <p:blipFill>
          <a:blip r:embed="rId2" cstate="print"/>
          <a:srcRect l="2763" t="3175" r="3282" b="2784"/>
          <a:stretch>
            <a:fillRect/>
          </a:stretch>
        </p:blipFill>
        <p:spPr bwMode="auto">
          <a:xfrm>
            <a:off x="1752600" y="152400"/>
            <a:ext cx="5999747" cy="6705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39762"/>
          </a:xfrm>
        </p:spPr>
        <p:txBody>
          <a:bodyPr>
            <a:noAutofit/>
          </a:bodyPr>
          <a:lstStyle/>
          <a:p>
            <a:r>
              <a:rPr lang="en-US" sz="3200" b="1" dirty="0"/>
              <a:t>The westward movement and economic development</a:t>
            </a:r>
            <a:br>
              <a:rPr lang="en-US" sz="3200" b="1" dirty="0"/>
            </a:br>
            <a:endParaRPr lang="en-US" sz="3200" dirty="0"/>
          </a:p>
        </p:txBody>
      </p:sp>
      <p:sp>
        <p:nvSpPr>
          <p:cNvPr id="3" name="Content Placeholder 2"/>
          <p:cNvSpPr>
            <a:spLocks noGrp="1"/>
          </p:cNvSpPr>
          <p:nvPr>
            <p:ph idx="1"/>
          </p:nvPr>
        </p:nvSpPr>
        <p:spPr>
          <a:xfrm>
            <a:off x="228600" y="1066800"/>
            <a:ext cx="8610600" cy="5562600"/>
          </a:xfrm>
        </p:spPr>
        <p:txBody>
          <a:bodyPr/>
          <a:lstStyle/>
          <a:p>
            <a:r>
              <a:rPr lang="en-US" dirty="0"/>
              <a:t>American settlers streamed </a:t>
            </a:r>
            <a:r>
              <a:rPr lang="en-US" dirty="0">
                <a:solidFill>
                  <a:srgbClr val="FF0000"/>
                </a:solidFill>
              </a:rPr>
              <a:t>westward</a:t>
            </a:r>
            <a:r>
              <a:rPr lang="en-US" dirty="0"/>
              <a:t> from the coastal states into the </a:t>
            </a:r>
            <a:r>
              <a:rPr lang="en-US" dirty="0">
                <a:solidFill>
                  <a:srgbClr val="FF0000"/>
                </a:solidFill>
              </a:rPr>
              <a:t>Midwest</a:t>
            </a:r>
            <a:r>
              <a:rPr lang="en-US" dirty="0"/>
              <a:t>, </a:t>
            </a:r>
            <a:r>
              <a:rPr lang="en-US" dirty="0">
                <a:solidFill>
                  <a:srgbClr val="FF0000"/>
                </a:solidFill>
              </a:rPr>
              <a:t>Southwest</a:t>
            </a:r>
            <a:r>
              <a:rPr lang="en-US" dirty="0"/>
              <a:t>, and </a:t>
            </a:r>
            <a:r>
              <a:rPr lang="en-US" dirty="0">
                <a:solidFill>
                  <a:srgbClr val="FF0000"/>
                </a:solidFill>
              </a:rPr>
              <a:t>Texas</a:t>
            </a:r>
            <a:r>
              <a:rPr lang="en-US" dirty="0"/>
              <a:t>, seeking </a:t>
            </a:r>
            <a:r>
              <a:rPr lang="en-US" dirty="0">
                <a:solidFill>
                  <a:srgbClr val="FF0000"/>
                </a:solidFill>
              </a:rPr>
              <a:t>economic</a:t>
            </a:r>
            <a:r>
              <a:rPr lang="en-US" dirty="0"/>
              <a:t> opportunity in the form of </a:t>
            </a:r>
            <a:r>
              <a:rPr lang="en-US" b="1" i="1" dirty="0">
                <a:solidFill>
                  <a:srgbClr val="FF0000"/>
                </a:solidFill>
              </a:rPr>
              <a:t>land to own and farm</a:t>
            </a:r>
            <a:r>
              <a:rPr lang="en-US" b="1" i="1" dirty="0"/>
              <a:t>.</a:t>
            </a:r>
          </a:p>
          <a:p>
            <a:r>
              <a:rPr lang="en-US" dirty="0"/>
              <a:t>The growth of </a:t>
            </a:r>
            <a:r>
              <a:rPr lang="en-US" b="1" i="1" dirty="0">
                <a:solidFill>
                  <a:srgbClr val="FF0000"/>
                </a:solidFill>
              </a:rPr>
              <a:t>railroads and canals </a:t>
            </a:r>
            <a:r>
              <a:rPr lang="en-US" dirty="0"/>
              <a:t>helped the growth of an industrial economy and supported the westward movement of settlers.</a:t>
            </a:r>
          </a:p>
          <a:p>
            <a:r>
              <a:rPr lang="en-US" dirty="0"/>
              <a:t>Eli Whitney’s invention of the </a:t>
            </a:r>
            <a:r>
              <a:rPr lang="en-US" dirty="0">
                <a:solidFill>
                  <a:srgbClr val="FF0000"/>
                </a:solidFill>
              </a:rPr>
              <a:t>cotton gin </a:t>
            </a:r>
            <a:r>
              <a:rPr lang="en-US" dirty="0"/>
              <a:t>led to the </a:t>
            </a:r>
            <a:r>
              <a:rPr lang="en-US" dirty="0">
                <a:solidFill>
                  <a:srgbClr val="FF0000"/>
                </a:solidFill>
              </a:rPr>
              <a:t>spread</a:t>
            </a:r>
            <a:r>
              <a:rPr lang="en-US" dirty="0"/>
              <a:t> of the </a:t>
            </a:r>
            <a:r>
              <a:rPr lang="en-US" dirty="0">
                <a:solidFill>
                  <a:srgbClr val="FF0000"/>
                </a:solidFill>
              </a:rPr>
              <a:t>slavery</a:t>
            </a:r>
            <a:r>
              <a:rPr lang="en-US" dirty="0"/>
              <a:t>-based “cotton kingdom” in the </a:t>
            </a:r>
            <a:r>
              <a:rPr lang="en-US" dirty="0">
                <a:solidFill>
                  <a:srgbClr val="FF0000"/>
                </a:solidFill>
              </a:rPr>
              <a:t>Deep South</a:t>
            </a:r>
            <a:r>
              <a:rPr lang="en-US" dirty="0"/>
              <a: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ushistory.org/us/images/00000369.jpg"/>
          <p:cNvPicPr>
            <a:picLocks noChangeAspect="1" noChangeArrowheads="1"/>
          </p:cNvPicPr>
          <p:nvPr/>
        </p:nvPicPr>
        <p:blipFill>
          <a:blip r:embed="rId2" cstate="print"/>
          <a:srcRect r="4059" b="6220"/>
          <a:stretch>
            <a:fillRect/>
          </a:stretch>
        </p:blipFill>
        <p:spPr bwMode="auto">
          <a:xfrm>
            <a:off x="0" y="0"/>
            <a:ext cx="5638800" cy="3733800"/>
          </a:xfrm>
          <a:prstGeom prst="rect">
            <a:avLst/>
          </a:prstGeom>
          <a:noFill/>
        </p:spPr>
      </p:pic>
      <p:pic>
        <p:nvPicPr>
          <p:cNvPr id="38916" name="Picture 4" descr="http://www.fhwa.dot.gov/rakeman/paint13.jpg"/>
          <p:cNvPicPr>
            <a:picLocks noChangeAspect="1" noChangeArrowheads="1"/>
          </p:cNvPicPr>
          <p:nvPr/>
        </p:nvPicPr>
        <p:blipFill>
          <a:blip r:embed="rId3" cstate="print"/>
          <a:srcRect t="28436" r="8259"/>
          <a:stretch>
            <a:fillRect/>
          </a:stretch>
        </p:blipFill>
        <p:spPr bwMode="auto">
          <a:xfrm>
            <a:off x="0" y="3657600"/>
            <a:ext cx="5638800" cy="3200400"/>
          </a:xfrm>
          <a:prstGeom prst="rect">
            <a:avLst/>
          </a:prstGeom>
          <a:noFill/>
        </p:spPr>
      </p:pic>
      <p:pic>
        <p:nvPicPr>
          <p:cNvPr id="38918" name="Picture 6" descr="http://www.fullissue.com/wp-content/uploads/2011/03/Cotton-Gin.jpg"/>
          <p:cNvPicPr>
            <a:picLocks noChangeAspect="1" noChangeArrowheads="1"/>
          </p:cNvPicPr>
          <p:nvPr/>
        </p:nvPicPr>
        <p:blipFill>
          <a:blip r:embed="rId4" cstate="print"/>
          <a:srcRect/>
          <a:stretch>
            <a:fillRect/>
          </a:stretch>
        </p:blipFill>
        <p:spPr bwMode="auto">
          <a:xfrm>
            <a:off x="5638800" y="3200401"/>
            <a:ext cx="3505200" cy="3657600"/>
          </a:xfrm>
          <a:prstGeom prst="rect">
            <a:avLst/>
          </a:prstGeom>
          <a:noFill/>
        </p:spPr>
      </p:pic>
      <p:pic>
        <p:nvPicPr>
          <p:cNvPr id="38920" name="Picture 8" descr="http://commercewithaconscience.info/wp-content/uploads/2011/02/Map_of_Cotton_Kingdom.jpg"/>
          <p:cNvPicPr>
            <a:picLocks noChangeAspect="1" noChangeArrowheads="1"/>
          </p:cNvPicPr>
          <p:nvPr/>
        </p:nvPicPr>
        <p:blipFill>
          <a:blip r:embed="rId5" cstate="print"/>
          <a:srcRect/>
          <a:stretch>
            <a:fillRect/>
          </a:stretch>
        </p:blipFill>
        <p:spPr bwMode="auto">
          <a:xfrm>
            <a:off x="4781390" y="0"/>
            <a:ext cx="4362610" cy="3276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39762"/>
          </a:xfrm>
        </p:spPr>
        <p:txBody>
          <a:bodyPr>
            <a:noAutofit/>
          </a:bodyPr>
          <a:lstStyle/>
          <a:p>
            <a:r>
              <a:rPr lang="en-US" sz="3200" b="1" dirty="0"/>
              <a:t>The westward movement and economic development</a:t>
            </a:r>
            <a:br>
              <a:rPr lang="en-US" sz="3200" b="1" dirty="0"/>
            </a:br>
            <a:endParaRPr lang="en-US" sz="3200" dirty="0"/>
          </a:p>
        </p:txBody>
      </p:sp>
      <p:sp>
        <p:nvSpPr>
          <p:cNvPr id="3" name="Content Placeholder 2"/>
          <p:cNvSpPr>
            <a:spLocks noGrp="1"/>
          </p:cNvSpPr>
          <p:nvPr>
            <p:ph idx="1"/>
          </p:nvPr>
        </p:nvSpPr>
        <p:spPr>
          <a:xfrm>
            <a:off x="228600" y="1066800"/>
            <a:ext cx="8610600" cy="5562600"/>
          </a:xfrm>
        </p:spPr>
        <p:txBody>
          <a:bodyPr>
            <a:normAutofit fontScale="92500" lnSpcReduction="10000"/>
          </a:bodyPr>
          <a:lstStyle/>
          <a:p>
            <a:r>
              <a:rPr lang="en-US" dirty="0"/>
              <a:t>American migration into </a:t>
            </a:r>
            <a:r>
              <a:rPr lang="en-US" dirty="0" smtClean="0"/>
              <a:t>                                                    Texas </a:t>
            </a:r>
            <a:r>
              <a:rPr lang="en-US" dirty="0"/>
              <a:t>led to an armed </a:t>
            </a:r>
            <a:r>
              <a:rPr lang="en-US" dirty="0" smtClean="0"/>
              <a:t>                                                                 revolt </a:t>
            </a:r>
            <a:r>
              <a:rPr lang="en-US" dirty="0"/>
              <a:t>against Mexican </a:t>
            </a:r>
            <a:r>
              <a:rPr lang="en-US" dirty="0" smtClean="0"/>
              <a:t>rule                                                          </a:t>
            </a:r>
            <a:r>
              <a:rPr lang="en-US" dirty="0"/>
              <a:t>and a famous battle at </a:t>
            </a:r>
            <a:r>
              <a:rPr lang="en-US" dirty="0" smtClean="0"/>
              <a:t>the                                                     </a:t>
            </a:r>
            <a:r>
              <a:rPr lang="en-US" dirty="0"/>
              <a:t>Alamo, in which a band </a:t>
            </a:r>
            <a:r>
              <a:rPr lang="en-US" dirty="0" smtClean="0"/>
              <a:t>of                                                         </a:t>
            </a:r>
            <a:r>
              <a:rPr lang="en-US" dirty="0"/>
              <a:t>Texans fought to the last </a:t>
            </a:r>
            <a:r>
              <a:rPr lang="en-US" dirty="0" smtClean="0"/>
              <a:t>                                                            man </a:t>
            </a:r>
            <a:r>
              <a:rPr lang="en-US" dirty="0"/>
              <a:t>against a vastly </a:t>
            </a:r>
            <a:r>
              <a:rPr lang="en-US" dirty="0" smtClean="0"/>
              <a:t>                                                             superior </a:t>
            </a:r>
            <a:r>
              <a:rPr lang="en-US" dirty="0"/>
              <a:t>force. </a:t>
            </a:r>
          </a:p>
          <a:p>
            <a:r>
              <a:rPr lang="en-US" dirty="0" smtClean="0"/>
              <a:t>The </a:t>
            </a:r>
            <a:r>
              <a:rPr lang="en-US" dirty="0"/>
              <a:t>Texans’ eventual </a:t>
            </a:r>
            <a:r>
              <a:rPr lang="en-US" dirty="0" smtClean="0"/>
              <a:t>                                                                       victory </a:t>
            </a:r>
            <a:r>
              <a:rPr lang="en-US" dirty="0"/>
              <a:t>over Mexican </a:t>
            </a:r>
            <a:r>
              <a:rPr lang="en-US" dirty="0" smtClean="0"/>
              <a:t>                                                             forces </a:t>
            </a:r>
            <a:r>
              <a:rPr lang="en-US" dirty="0"/>
              <a:t>subsequently </a:t>
            </a:r>
            <a:r>
              <a:rPr lang="en-US" dirty="0" smtClean="0"/>
              <a:t>                                                                           brought </a:t>
            </a:r>
            <a:r>
              <a:rPr lang="en-US" dirty="0"/>
              <a:t>Texas into </a:t>
            </a:r>
            <a:r>
              <a:rPr lang="en-US" dirty="0" smtClean="0"/>
              <a:t>                                                              the </a:t>
            </a:r>
            <a:r>
              <a:rPr lang="en-US" dirty="0"/>
              <a:t>United States.</a:t>
            </a:r>
          </a:p>
          <a:p>
            <a:endParaRPr lang="en-US" dirty="0"/>
          </a:p>
        </p:txBody>
      </p:sp>
      <p:pic>
        <p:nvPicPr>
          <p:cNvPr id="12290" name="Picture 2" descr="http://www.uta.edu/utamagazine/wp-content/i/2010/08/Burr_map.jpg"/>
          <p:cNvPicPr>
            <a:picLocks noChangeAspect="1" noChangeArrowheads="1"/>
          </p:cNvPicPr>
          <p:nvPr/>
        </p:nvPicPr>
        <p:blipFill>
          <a:blip r:embed="rId2" cstate="print"/>
          <a:srcRect l="3765" t="2260" r="3774" b="5085"/>
          <a:stretch>
            <a:fillRect/>
          </a:stretch>
        </p:blipFill>
        <p:spPr bwMode="auto">
          <a:xfrm>
            <a:off x="5257800" y="990600"/>
            <a:ext cx="3733800" cy="3124200"/>
          </a:xfrm>
          <a:prstGeom prst="rect">
            <a:avLst/>
          </a:prstGeom>
          <a:noFill/>
        </p:spPr>
      </p:pic>
      <p:pic>
        <p:nvPicPr>
          <p:cNvPr id="12292" name="Picture 4" descr="http://www.sonofthesouth.net/texas/pictures/alamo_small1.jpg"/>
          <p:cNvPicPr>
            <a:picLocks noChangeAspect="1" noChangeArrowheads="1"/>
          </p:cNvPicPr>
          <p:nvPr/>
        </p:nvPicPr>
        <p:blipFill>
          <a:blip r:embed="rId3" cstate="print"/>
          <a:srcRect t="8403"/>
          <a:stretch>
            <a:fillRect/>
          </a:stretch>
        </p:blipFill>
        <p:spPr bwMode="auto">
          <a:xfrm>
            <a:off x="4724400" y="4114800"/>
            <a:ext cx="4419600" cy="27432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639762"/>
          </a:xfrm>
        </p:spPr>
        <p:txBody>
          <a:bodyPr>
            <a:noAutofit/>
          </a:bodyPr>
          <a:lstStyle/>
          <a:p>
            <a:r>
              <a:rPr lang="en-US" sz="3200" b="1" dirty="0"/>
              <a:t>The westward movement and economic development</a:t>
            </a:r>
            <a:br>
              <a:rPr lang="en-US" sz="3200" b="1" dirty="0"/>
            </a:br>
            <a:endParaRPr lang="en-US" sz="3200" dirty="0"/>
          </a:p>
        </p:txBody>
      </p:sp>
      <p:sp>
        <p:nvSpPr>
          <p:cNvPr id="3" name="Content Placeholder 2"/>
          <p:cNvSpPr>
            <a:spLocks noGrp="1"/>
          </p:cNvSpPr>
          <p:nvPr>
            <p:ph idx="1"/>
          </p:nvPr>
        </p:nvSpPr>
        <p:spPr>
          <a:xfrm>
            <a:off x="0" y="914400"/>
            <a:ext cx="8686800" cy="5791200"/>
          </a:xfrm>
        </p:spPr>
        <p:txBody>
          <a:bodyPr>
            <a:normAutofit lnSpcReduction="10000"/>
          </a:bodyPr>
          <a:lstStyle/>
          <a:p>
            <a:r>
              <a:rPr lang="en-US" dirty="0" smtClean="0"/>
              <a:t>The </a:t>
            </a:r>
            <a:r>
              <a:rPr lang="en-US" dirty="0"/>
              <a:t>American </a:t>
            </a:r>
            <a:r>
              <a:rPr lang="en-US" dirty="0">
                <a:solidFill>
                  <a:srgbClr val="FF0000"/>
                </a:solidFill>
              </a:rPr>
              <a:t>victory</a:t>
            </a:r>
            <a:r>
              <a:rPr lang="en-US" dirty="0"/>
              <a:t> in the </a:t>
            </a:r>
            <a:r>
              <a:rPr lang="en-US" dirty="0">
                <a:solidFill>
                  <a:srgbClr val="FF0000"/>
                </a:solidFill>
              </a:rPr>
              <a:t>Mexican</a:t>
            </a:r>
            <a:r>
              <a:rPr lang="en-US" dirty="0"/>
              <a:t> </a:t>
            </a:r>
            <a:r>
              <a:rPr lang="en-US" dirty="0">
                <a:solidFill>
                  <a:srgbClr val="FF0000"/>
                </a:solidFill>
              </a:rPr>
              <a:t>War</a:t>
            </a:r>
            <a:r>
              <a:rPr lang="en-US" dirty="0"/>
              <a:t> during the 1840s led </a:t>
            </a:r>
            <a:r>
              <a:rPr lang="en-US" dirty="0" smtClean="0"/>
              <a:t>                                                                                  to </a:t>
            </a:r>
            <a:r>
              <a:rPr lang="en-US" dirty="0"/>
              <a:t>the </a:t>
            </a:r>
            <a:r>
              <a:rPr lang="en-US" dirty="0" smtClean="0"/>
              <a:t>                                                                                  </a:t>
            </a:r>
            <a:r>
              <a:rPr lang="en-US" dirty="0" smtClean="0">
                <a:solidFill>
                  <a:srgbClr val="FF0000"/>
                </a:solidFill>
              </a:rPr>
              <a:t>acquisition</a:t>
            </a:r>
            <a:r>
              <a:rPr lang="en-US" dirty="0" smtClean="0"/>
              <a:t> of                                                                                             </a:t>
            </a:r>
            <a:r>
              <a:rPr lang="en-US" dirty="0"/>
              <a:t>an enormous </a:t>
            </a:r>
            <a:r>
              <a:rPr lang="en-US" dirty="0" smtClean="0"/>
              <a:t>                                                                         territory </a:t>
            </a:r>
            <a:r>
              <a:rPr lang="en-US" dirty="0"/>
              <a:t>that </a:t>
            </a:r>
            <a:r>
              <a:rPr lang="en-US" dirty="0" smtClean="0"/>
              <a:t>                                                                                 included </a:t>
            </a:r>
            <a:r>
              <a:rPr lang="en-US" dirty="0"/>
              <a:t>the </a:t>
            </a:r>
            <a:r>
              <a:rPr lang="en-US" dirty="0" smtClean="0"/>
              <a:t>                                                                                  present-day                                                                                   </a:t>
            </a:r>
            <a:r>
              <a:rPr lang="en-US" dirty="0"/>
              <a:t>states of </a:t>
            </a:r>
            <a:r>
              <a:rPr lang="en-US" dirty="0" smtClean="0"/>
              <a:t>                                                                                       </a:t>
            </a:r>
            <a:r>
              <a:rPr lang="en-US" dirty="0" smtClean="0">
                <a:solidFill>
                  <a:srgbClr val="FF0000"/>
                </a:solidFill>
              </a:rPr>
              <a:t>California</a:t>
            </a:r>
            <a:r>
              <a:rPr lang="en-US" dirty="0">
                <a:solidFill>
                  <a:srgbClr val="FF0000"/>
                </a:solidFill>
              </a:rPr>
              <a:t>, </a:t>
            </a:r>
            <a:r>
              <a:rPr lang="en-US" dirty="0" smtClean="0">
                <a:solidFill>
                  <a:srgbClr val="FF0000"/>
                </a:solidFill>
              </a:rPr>
              <a:t>                                                                              Nevada</a:t>
            </a:r>
            <a:r>
              <a:rPr lang="en-US" dirty="0">
                <a:solidFill>
                  <a:srgbClr val="FF0000"/>
                </a:solidFill>
              </a:rPr>
              <a:t>, Utah, </a:t>
            </a:r>
            <a:r>
              <a:rPr lang="en-US" dirty="0" smtClean="0">
                <a:solidFill>
                  <a:srgbClr val="FF0000"/>
                </a:solidFill>
              </a:rPr>
              <a:t>                                                                                     Arizona</a:t>
            </a:r>
            <a:r>
              <a:rPr lang="en-US" dirty="0">
                <a:solidFill>
                  <a:srgbClr val="FF0000"/>
                </a:solidFill>
              </a:rPr>
              <a:t>, and parts of Colorado and New Mexico.</a:t>
            </a:r>
          </a:p>
          <a:p>
            <a:endParaRPr lang="en-US" dirty="0"/>
          </a:p>
        </p:txBody>
      </p:sp>
      <p:pic>
        <p:nvPicPr>
          <p:cNvPr id="39938" name="Picture 2" descr="http://www.pershingms.org/MTT/images/mexican.jpg"/>
          <p:cNvPicPr>
            <a:picLocks noChangeAspect="1" noChangeArrowheads="1"/>
          </p:cNvPicPr>
          <p:nvPr/>
        </p:nvPicPr>
        <p:blipFill>
          <a:blip r:embed="rId2" cstate="print"/>
          <a:srcRect b="7217"/>
          <a:stretch>
            <a:fillRect/>
          </a:stretch>
        </p:blipFill>
        <p:spPr bwMode="auto">
          <a:xfrm>
            <a:off x="2778760" y="1447800"/>
            <a:ext cx="6365240" cy="4267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39762"/>
          </a:xfrm>
        </p:spPr>
        <p:txBody>
          <a:bodyPr>
            <a:noAutofit/>
          </a:bodyPr>
          <a:lstStyle/>
          <a:p>
            <a:r>
              <a:rPr lang="en-US" sz="3200" b="1" dirty="0"/>
              <a:t>Impact on the American Indians</a:t>
            </a:r>
            <a:br>
              <a:rPr lang="en-US" sz="3200" b="1" dirty="0"/>
            </a:br>
            <a:r>
              <a:rPr lang="en-US" sz="3200" b="1" dirty="0"/>
              <a:t/>
            </a:r>
            <a:br>
              <a:rPr lang="en-US" sz="3200" b="1" dirty="0"/>
            </a:br>
            <a:endParaRPr lang="en-US" sz="3200" dirty="0"/>
          </a:p>
        </p:txBody>
      </p:sp>
      <p:sp>
        <p:nvSpPr>
          <p:cNvPr id="3" name="Content Placeholder 2"/>
          <p:cNvSpPr>
            <a:spLocks noGrp="1"/>
          </p:cNvSpPr>
          <p:nvPr>
            <p:ph idx="1"/>
          </p:nvPr>
        </p:nvSpPr>
        <p:spPr>
          <a:xfrm>
            <a:off x="228600" y="609600"/>
            <a:ext cx="8610600" cy="6019800"/>
          </a:xfrm>
        </p:spPr>
        <p:txBody>
          <a:bodyPr>
            <a:normAutofit lnSpcReduction="10000"/>
          </a:bodyPr>
          <a:lstStyle/>
          <a:p>
            <a:r>
              <a:rPr lang="en-US" dirty="0"/>
              <a:t>The belief that it was America’s “Manifest Destiny” to stretch from the Atlantic to the Pacific provided political </a:t>
            </a:r>
            <a:r>
              <a:rPr lang="en-US" dirty="0" smtClean="0"/>
              <a:t>                                                        support </a:t>
            </a:r>
            <a:r>
              <a:rPr lang="en-US" dirty="0"/>
              <a:t>for territorial </a:t>
            </a:r>
            <a:r>
              <a:rPr lang="en-US" dirty="0" smtClean="0"/>
              <a:t>                                                   expansion</a:t>
            </a:r>
            <a:r>
              <a:rPr lang="en-US" dirty="0"/>
              <a:t>.</a:t>
            </a:r>
          </a:p>
          <a:p>
            <a:r>
              <a:rPr lang="en-US" dirty="0"/>
              <a:t>During this period of </a:t>
            </a:r>
            <a:r>
              <a:rPr lang="en-US" dirty="0" smtClean="0"/>
              <a:t>                                                          westward </a:t>
            </a:r>
            <a:r>
              <a:rPr lang="en-US" dirty="0"/>
              <a:t>migration, </a:t>
            </a:r>
            <a:r>
              <a:rPr lang="en-US" dirty="0" smtClean="0"/>
              <a:t>                                                           American </a:t>
            </a:r>
            <a:r>
              <a:rPr lang="en-US" dirty="0"/>
              <a:t>Indians were </a:t>
            </a:r>
            <a:r>
              <a:rPr lang="en-US" dirty="0" smtClean="0"/>
              <a:t>                                                   repeatedly </a:t>
            </a:r>
            <a:r>
              <a:rPr lang="en-US" dirty="0"/>
              <a:t>defeated in </a:t>
            </a:r>
            <a:r>
              <a:rPr lang="en-US" dirty="0" smtClean="0"/>
              <a:t>                                                             violent </a:t>
            </a:r>
            <a:r>
              <a:rPr lang="en-US" dirty="0"/>
              <a:t>conflicts </a:t>
            </a:r>
            <a:r>
              <a:rPr lang="en-US" dirty="0" smtClean="0"/>
              <a:t>with                                                              </a:t>
            </a:r>
            <a:r>
              <a:rPr lang="en-US" dirty="0"/>
              <a:t>settlers and soldiers and </a:t>
            </a:r>
            <a:r>
              <a:rPr lang="en-US" dirty="0" smtClean="0"/>
              <a:t>                                                         forcibly </a:t>
            </a:r>
            <a:r>
              <a:rPr lang="en-US" dirty="0"/>
              <a:t>removed from </a:t>
            </a:r>
            <a:r>
              <a:rPr lang="en-US" dirty="0" smtClean="0"/>
              <a:t>                                                           their </a:t>
            </a:r>
            <a:r>
              <a:rPr lang="en-US" dirty="0"/>
              <a:t>ancestral homelands. </a:t>
            </a:r>
            <a:endParaRPr lang="en-US" dirty="0" smtClean="0"/>
          </a:p>
          <a:p>
            <a:pPr>
              <a:buNone/>
            </a:pPr>
            <a:endParaRPr lang="en-US" dirty="0"/>
          </a:p>
        </p:txBody>
      </p:sp>
      <p:pic>
        <p:nvPicPr>
          <p:cNvPr id="11266" name="Picture 2" descr="http://www.cartoonstock.com/lowres/csl0852l.jpg"/>
          <p:cNvPicPr>
            <a:picLocks noChangeAspect="1" noChangeArrowheads="1"/>
          </p:cNvPicPr>
          <p:nvPr/>
        </p:nvPicPr>
        <p:blipFill>
          <a:blip r:embed="rId2" cstate="print"/>
          <a:srcRect l="17134" t="7761" r="4690"/>
          <a:stretch>
            <a:fillRect/>
          </a:stretch>
        </p:blipFill>
        <p:spPr bwMode="auto">
          <a:xfrm>
            <a:off x="5105400" y="1752600"/>
            <a:ext cx="3810000" cy="487960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39762"/>
          </a:xfrm>
        </p:spPr>
        <p:txBody>
          <a:bodyPr>
            <a:noAutofit/>
          </a:bodyPr>
          <a:lstStyle/>
          <a:p>
            <a:r>
              <a:rPr lang="en-US" sz="3200" b="1" dirty="0"/>
              <a:t>Impact on the American Indians</a:t>
            </a:r>
            <a:br>
              <a:rPr lang="en-US" sz="3200" b="1" dirty="0"/>
            </a:br>
            <a:r>
              <a:rPr lang="en-US" sz="3200" b="1" dirty="0"/>
              <a:t/>
            </a:r>
            <a:br>
              <a:rPr lang="en-US" sz="3200" b="1" dirty="0"/>
            </a:br>
            <a:endParaRPr lang="en-US" sz="3200" dirty="0"/>
          </a:p>
        </p:txBody>
      </p:sp>
      <p:sp>
        <p:nvSpPr>
          <p:cNvPr id="3" name="Content Placeholder 2"/>
          <p:cNvSpPr>
            <a:spLocks noGrp="1"/>
          </p:cNvSpPr>
          <p:nvPr>
            <p:ph idx="1"/>
          </p:nvPr>
        </p:nvSpPr>
        <p:spPr>
          <a:xfrm>
            <a:off x="228600" y="609600"/>
            <a:ext cx="8610600" cy="6019800"/>
          </a:xfrm>
        </p:spPr>
        <p:txBody>
          <a:bodyPr>
            <a:normAutofit/>
          </a:bodyPr>
          <a:lstStyle/>
          <a:p>
            <a:r>
              <a:rPr lang="en-US" dirty="0" smtClean="0"/>
              <a:t>They </a:t>
            </a:r>
            <a:r>
              <a:rPr lang="en-US" dirty="0"/>
              <a:t>were either forced to </a:t>
            </a:r>
            <a:r>
              <a:rPr lang="en-US" dirty="0">
                <a:solidFill>
                  <a:srgbClr val="FF0000"/>
                </a:solidFill>
              </a:rPr>
              <a:t>march</a:t>
            </a:r>
            <a:r>
              <a:rPr lang="en-US" dirty="0"/>
              <a:t> far away from their homes (the </a:t>
            </a:r>
            <a:r>
              <a:rPr lang="en-US" b="1" dirty="0">
                <a:solidFill>
                  <a:srgbClr val="FF0000"/>
                </a:solidFill>
              </a:rPr>
              <a:t>“Trail of Tears,” </a:t>
            </a:r>
            <a:r>
              <a:rPr lang="en-US" dirty="0"/>
              <a:t>when several tribes were relocated from Atlantic Coastal states to Oklahoma) or </a:t>
            </a:r>
            <a:r>
              <a:rPr lang="en-US" dirty="0">
                <a:solidFill>
                  <a:srgbClr val="FF0000"/>
                </a:solidFill>
              </a:rPr>
              <a:t>confined</a:t>
            </a:r>
            <a:r>
              <a:rPr lang="en-US" dirty="0"/>
              <a:t> to reservations.</a:t>
            </a:r>
          </a:p>
        </p:txBody>
      </p:sp>
      <p:pic>
        <p:nvPicPr>
          <p:cNvPr id="40964" name="Picture 4" descr="http://freepages.genealogy.rootsweb.com/~farmeranderwinfamilies/Images/cherokeetrail/removala.gif"/>
          <p:cNvPicPr>
            <a:picLocks noChangeAspect="1" noChangeArrowheads="1"/>
          </p:cNvPicPr>
          <p:nvPr/>
        </p:nvPicPr>
        <p:blipFill>
          <a:blip r:embed="rId2" cstate="print"/>
          <a:srcRect/>
          <a:stretch>
            <a:fillRect/>
          </a:stretch>
        </p:blipFill>
        <p:spPr bwMode="auto">
          <a:xfrm>
            <a:off x="0" y="2819400"/>
            <a:ext cx="5336285" cy="3581400"/>
          </a:xfrm>
          <a:prstGeom prst="rect">
            <a:avLst/>
          </a:prstGeom>
          <a:noFill/>
        </p:spPr>
      </p:pic>
      <p:pic>
        <p:nvPicPr>
          <p:cNvPr id="6" name="Picture 2" descr="http://www.ourancestorsstories.com/cherokee-trail-of-tears.jpg"/>
          <p:cNvPicPr>
            <a:picLocks noChangeAspect="1" noChangeArrowheads="1"/>
          </p:cNvPicPr>
          <p:nvPr/>
        </p:nvPicPr>
        <p:blipFill>
          <a:blip r:embed="rId3" cstate="print"/>
          <a:srcRect/>
          <a:stretch>
            <a:fillRect/>
          </a:stretch>
        </p:blipFill>
        <p:spPr bwMode="auto">
          <a:xfrm>
            <a:off x="5250838" y="3048000"/>
            <a:ext cx="3893162" cy="2514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86800" cy="6019800"/>
          </a:xfrm>
        </p:spPr>
        <p:txBody>
          <a:bodyPr>
            <a:normAutofit/>
          </a:bodyPr>
          <a:lstStyle/>
          <a:p>
            <a:r>
              <a:rPr lang="en-US" dirty="0" smtClean="0"/>
              <a:t>British </a:t>
            </a:r>
            <a:r>
              <a:rPr lang="en-US" dirty="0">
                <a:solidFill>
                  <a:srgbClr val="FF0000"/>
                </a:solidFill>
              </a:rPr>
              <a:t>interference</a:t>
            </a:r>
            <a:r>
              <a:rPr lang="en-US" dirty="0"/>
              <a:t> </a:t>
            </a:r>
            <a:r>
              <a:rPr lang="en-US" dirty="0" smtClean="0"/>
              <a:t>                                                                 with </a:t>
            </a:r>
            <a:r>
              <a:rPr lang="en-US" dirty="0"/>
              <a:t>American </a:t>
            </a:r>
            <a:r>
              <a:rPr lang="en-US" dirty="0" smtClean="0">
                <a:solidFill>
                  <a:srgbClr val="FF0000"/>
                </a:solidFill>
              </a:rPr>
              <a:t>shipping</a:t>
            </a:r>
            <a:r>
              <a:rPr lang="en-US" dirty="0" smtClean="0"/>
              <a:t>                                                                        </a:t>
            </a:r>
            <a:r>
              <a:rPr lang="en-US" dirty="0"/>
              <a:t>and western </a:t>
            </a:r>
            <a:r>
              <a:rPr lang="en-US" dirty="0" smtClean="0"/>
              <a:t>                                                          </a:t>
            </a:r>
            <a:r>
              <a:rPr lang="en-US" dirty="0" smtClean="0">
                <a:solidFill>
                  <a:srgbClr val="FF0000"/>
                </a:solidFill>
              </a:rPr>
              <a:t>expansionism</a:t>
            </a:r>
            <a:r>
              <a:rPr lang="en-US" dirty="0" smtClean="0"/>
              <a:t>                                                                               fueled </a:t>
            </a:r>
            <a:r>
              <a:rPr lang="en-US" dirty="0"/>
              <a:t>the call for a </a:t>
            </a:r>
            <a:r>
              <a:rPr lang="en-US" dirty="0" smtClean="0"/>
              <a:t>                                                       declaration </a:t>
            </a:r>
            <a:r>
              <a:rPr lang="en-US" dirty="0"/>
              <a:t>of war</a:t>
            </a:r>
            <a:r>
              <a:rPr lang="en-US" dirty="0" smtClean="0"/>
              <a:t>.</a:t>
            </a:r>
            <a:endParaRPr lang="en-US" dirty="0"/>
          </a:p>
          <a:p>
            <a:r>
              <a:rPr lang="en-US" dirty="0"/>
              <a:t>Federalists opposed </a:t>
            </a:r>
            <a:r>
              <a:rPr lang="en-US" dirty="0" smtClean="0"/>
              <a:t>                                                            Madison’s </a:t>
            </a:r>
            <a:r>
              <a:rPr lang="en-US" dirty="0"/>
              <a:t>war resolution and talked of secession and proposed constitutional amendments, which were not acted upon.</a:t>
            </a:r>
          </a:p>
        </p:txBody>
      </p:sp>
      <p:pic>
        <p:nvPicPr>
          <p:cNvPr id="10242" name="Picture 2" descr="http://www.mywarof1812.com/images/splash_1.jpg"/>
          <p:cNvPicPr>
            <a:picLocks noChangeAspect="1" noChangeArrowheads="1"/>
          </p:cNvPicPr>
          <p:nvPr/>
        </p:nvPicPr>
        <p:blipFill>
          <a:blip r:embed="rId2" cstate="print"/>
          <a:srcRect l="4364" r="5455" b="7914"/>
          <a:stretch>
            <a:fillRect/>
          </a:stretch>
        </p:blipFill>
        <p:spPr bwMode="auto">
          <a:xfrm>
            <a:off x="4616450" y="685800"/>
            <a:ext cx="3994150" cy="30922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a:bodyPr>
          <a:lstStyle/>
          <a:p>
            <a:pPr algn="ctr">
              <a:buNone/>
            </a:pPr>
            <a:r>
              <a:rPr lang="en-US" dirty="0"/>
              <a:t>Different views of </a:t>
            </a:r>
            <a:r>
              <a:rPr lang="en-US" b="1" dirty="0">
                <a:solidFill>
                  <a:srgbClr val="FF0000"/>
                </a:solidFill>
              </a:rPr>
              <a:t>economic</a:t>
            </a:r>
            <a:r>
              <a:rPr lang="en-US" dirty="0"/>
              <a:t> and </a:t>
            </a:r>
            <a:r>
              <a:rPr lang="en-US" b="1" dirty="0">
                <a:solidFill>
                  <a:srgbClr val="FF0000"/>
                </a:solidFill>
              </a:rPr>
              <a:t>foreign policy </a:t>
            </a:r>
            <a:r>
              <a:rPr lang="en-US" dirty="0"/>
              <a:t>issues </a:t>
            </a:r>
            <a:r>
              <a:rPr lang="en-US" b="1" dirty="0">
                <a:solidFill>
                  <a:srgbClr val="FF0000"/>
                </a:solidFill>
              </a:rPr>
              <a:t>led</a:t>
            </a:r>
            <a:r>
              <a:rPr lang="en-US" dirty="0"/>
              <a:t> to the </a:t>
            </a:r>
            <a:r>
              <a:rPr lang="en-US" b="1" dirty="0">
                <a:solidFill>
                  <a:srgbClr val="FF0000"/>
                </a:solidFill>
              </a:rPr>
              <a:t>development</a:t>
            </a:r>
            <a:r>
              <a:rPr lang="en-US" dirty="0"/>
              <a:t> of the </a:t>
            </a:r>
            <a:r>
              <a:rPr lang="en-US" b="1" dirty="0">
                <a:solidFill>
                  <a:srgbClr val="FF0000"/>
                </a:solidFill>
              </a:rPr>
              <a:t>first American political parties</a:t>
            </a:r>
            <a:r>
              <a:rPr lang="en-US" dirty="0" smtClean="0"/>
              <a:t>.</a:t>
            </a:r>
          </a:p>
        </p:txBody>
      </p:sp>
      <p:pic>
        <p:nvPicPr>
          <p:cNvPr id="20484" name="Picture 4" descr="http://historyproject.ucdavis.edu/marchandslides.bak/warren_louis/images/Federalists_and_Unity20.jpg"/>
          <p:cNvPicPr>
            <a:picLocks noChangeAspect="1" noChangeArrowheads="1"/>
          </p:cNvPicPr>
          <p:nvPr/>
        </p:nvPicPr>
        <p:blipFill>
          <a:blip r:embed="rId2" cstate="print"/>
          <a:srcRect l="5952" t="7018" r="5952" b="9077"/>
          <a:stretch>
            <a:fillRect/>
          </a:stretch>
        </p:blipFill>
        <p:spPr bwMode="auto">
          <a:xfrm>
            <a:off x="685800" y="1686966"/>
            <a:ext cx="8001000" cy="51710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lnSpcReduction="10000"/>
          </a:bodyPr>
          <a:lstStyle/>
          <a:p>
            <a:r>
              <a:rPr lang="en-US" dirty="0"/>
              <a:t>An extension of the franchise, westward expansion, and the rise of </a:t>
            </a:r>
            <a:r>
              <a:rPr lang="en-US" dirty="0">
                <a:solidFill>
                  <a:srgbClr val="FF0000"/>
                </a:solidFill>
              </a:rPr>
              <a:t>sectional interests prompted</a:t>
            </a:r>
            <a:r>
              <a:rPr lang="en-US" dirty="0"/>
              <a:t> increased </a:t>
            </a:r>
            <a:r>
              <a:rPr lang="en-US" dirty="0">
                <a:solidFill>
                  <a:srgbClr val="FF0000"/>
                </a:solidFill>
              </a:rPr>
              <a:t>participation</a:t>
            </a:r>
            <a:r>
              <a:rPr lang="en-US" dirty="0"/>
              <a:t> in state and national politics</a:t>
            </a:r>
            <a:r>
              <a:rPr lang="en-US" dirty="0" smtClean="0"/>
              <a:t>.</a:t>
            </a:r>
          </a:p>
          <a:p>
            <a:r>
              <a:rPr lang="en-US" dirty="0"/>
              <a:t>The changing character of American politics in “the </a:t>
            </a:r>
            <a:r>
              <a:rPr lang="en-US" dirty="0">
                <a:solidFill>
                  <a:srgbClr val="FF0000"/>
                </a:solidFill>
              </a:rPr>
              <a:t>age of the common man</a:t>
            </a:r>
            <a:r>
              <a:rPr lang="en-US" dirty="0"/>
              <a:t>” was characterized by</a:t>
            </a:r>
          </a:p>
          <a:p>
            <a:pPr lvl="1"/>
            <a:r>
              <a:rPr lang="en-US" dirty="0"/>
              <a:t>heightened emphasis on </a:t>
            </a:r>
            <a:r>
              <a:rPr lang="en-US" dirty="0">
                <a:solidFill>
                  <a:srgbClr val="FF0000"/>
                </a:solidFill>
              </a:rPr>
              <a:t>equality </a:t>
            </a:r>
            <a:r>
              <a:rPr lang="en-US" dirty="0" smtClean="0">
                <a:solidFill>
                  <a:srgbClr val="FF0000"/>
                </a:solidFill>
              </a:rPr>
              <a:t>in </a:t>
            </a:r>
            <a:r>
              <a:rPr lang="en-US" dirty="0">
                <a:solidFill>
                  <a:srgbClr val="FF0000"/>
                </a:solidFill>
              </a:rPr>
              <a:t>the political process for adult </a:t>
            </a:r>
            <a:r>
              <a:rPr lang="en-US" dirty="0" smtClean="0">
                <a:solidFill>
                  <a:srgbClr val="FF0000"/>
                </a:solidFill>
              </a:rPr>
              <a:t> white </a:t>
            </a:r>
            <a:r>
              <a:rPr lang="en-US" dirty="0">
                <a:solidFill>
                  <a:srgbClr val="FF0000"/>
                </a:solidFill>
              </a:rPr>
              <a:t>males</a:t>
            </a:r>
          </a:p>
          <a:p>
            <a:pPr lvl="1"/>
            <a:r>
              <a:rPr lang="en-US" dirty="0"/>
              <a:t>the rise of interest group politics </a:t>
            </a:r>
            <a:r>
              <a:rPr lang="en-US" dirty="0" smtClean="0"/>
              <a:t>                                           and </a:t>
            </a:r>
            <a:r>
              <a:rPr lang="en-US" dirty="0"/>
              <a:t>sectional issues</a:t>
            </a:r>
          </a:p>
          <a:p>
            <a:pPr lvl="1"/>
            <a:r>
              <a:rPr lang="en-US" dirty="0"/>
              <a:t>a </a:t>
            </a:r>
            <a:r>
              <a:rPr lang="en-US" dirty="0">
                <a:solidFill>
                  <a:srgbClr val="FF0000"/>
                </a:solidFill>
              </a:rPr>
              <a:t>changing style of campaigning</a:t>
            </a:r>
          </a:p>
          <a:p>
            <a:pPr lvl="1"/>
            <a:r>
              <a:rPr lang="en-US" dirty="0">
                <a:solidFill>
                  <a:srgbClr val="FF0000"/>
                </a:solidFill>
              </a:rPr>
              <a:t>increased voter participation</a:t>
            </a:r>
            <a:r>
              <a:rPr lang="en-US" dirty="0" smtClean="0"/>
              <a:t>.</a:t>
            </a:r>
            <a:endParaRPr lang="en-US" dirty="0"/>
          </a:p>
        </p:txBody>
      </p:sp>
      <p:pic>
        <p:nvPicPr>
          <p:cNvPr id="9218" name="Picture 2" descr="http://wps.pearsoncustom.com/wps/media/objects/2428/2487068/images/Resources/ah3_p002.jpg"/>
          <p:cNvPicPr>
            <a:picLocks noChangeAspect="1" noChangeArrowheads="1"/>
          </p:cNvPicPr>
          <p:nvPr/>
        </p:nvPicPr>
        <p:blipFill>
          <a:blip r:embed="rId2" cstate="print"/>
          <a:srcRect/>
          <a:stretch>
            <a:fillRect/>
          </a:stretch>
        </p:blipFill>
        <p:spPr bwMode="auto">
          <a:xfrm>
            <a:off x="5939501" y="4038600"/>
            <a:ext cx="3204499" cy="2162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cartoonstock.com/lowres/csl0673l.jpg"/>
          <p:cNvPicPr>
            <a:picLocks noChangeAspect="1" noChangeArrowheads="1"/>
          </p:cNvPicPr>
          <p:nvPr/>
        </p:nvPicPr>
        <p:blipFill>
          <a:blip r:embed="rId2" cstate="print"/>
          <a:srcRect t="10370" r="4062"/>
          <a:stretch>
            <a:fillRect/>
          </a:stretch>
        </p:blipFill>
        <p:spPr bwMode="auto">
          <a:xfrm>
            <a:off x="0" y="381000"/>
            <a:ext cx="9050152" cy="617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172200"/>
          </a:xfrm>
        </p:spPr>
        <p:txBody>
          <a:bodyPr>
            <a:normAutofit/>
          </a:bodyPr>
          <a:lstStyle/>
          <a:p>
            <a:r>
              <a:rPr lang="en-US" dirty="0"/>
              <a:t>Andrew Jackson personified the </a:t>
            </a:r>
            <a:r>
              <a:rPr lang="en-US" dirty="0" smtClean="0"/>
              <a:t>                                     “</a:t>
            </a:r>
            <a:r>
              <a:rPr lang="en-US" dirty="0"/>
              <a:t>democratic spirit” of the age by </a:t>
            </a:r>
            <a:r>
              <a:rPr lang="en-US" dirty="0" smtClean="0"/>
              <a:t>                              challenging the economic </a:t>
            </a:r>
            <a:r>
              <a:rPr lang="en-US" dirty="0"/>
              <a:t>elite </a:t>
            </a:r>
            <a:r>
              <a:rPr lang="en-US" dirty="0" smtClean="0"/>
              <a:t>                              and </a:t>
            </a:r>
            <a:r>
              <a:rPr lang="en-US" dirty="0"/>
              <a:t>rewarding </a:t>
            </a:r>
            <a:r>
              <a:rPr lang="en-US" dirty="0" smtClean="0"/>
              <a:t>campaign </a:t>
            </a:r>
            <a:r>
              <a:rPr lang="en-US" dirty="0"/>
              <a:t>supporters </a:t>
            </a:r>
            <a:r>
              <a:rPr lang="en-US" dirty="0" smtClean="0"/>
              <a:t>                                   with </a:t>
            </a:r>
            <a:r>
              <a:rPr lang="en-US" dirty="0"/>
              <a:t>public </a:t>
            </a:r>
            <a:r>
              <a:rPr lang="en-US" dirty="0" smtClean="0"/>
              <a:t>office </a:t>
            </a:r>
            <a:r>
              <a:rPr lang="en-US" dirty="0"/>
              <a:t>(Spoils </a:t>
            </a:r>
            <a:r>
              <a:rPr lang="en-US" dirty="0" smtClean="0"/>
              <a:t>                                             System).</a:t>
            </a:r>
            <a:endParaRPr lang="en-US" dirty="0"/>
          </a:p>
          <a:p>
            <a:r>
              <a:rPr lang="en-US" dirty="0"/>
              <a:t>The Federalist Party </a:t>
            </a:r>
            <a:r>
              <a:rPr lang="en-US" dirty="0" smtClean="0"/>
              <a:t>                                               disappeared, and </a:t>
            </a:r>
            <a:r>
              <a:rPr lang="en-US" dirty="0"/>
              <a:t>new political </a:t>
            </a:r>
            <a:r>
              <a:rPr lang="en-US" dirty="0" smtClean="0"/>
              <a:t>                                      parties</a:t>
            </a:r>
            <a:r>
              <a:rPr lang="en-US" dirty="0"/>
              <a:t>, the </a:t>
            </a:r>
            <a:r>
              <a:rPr lang="en-US" dirty="0" smtClean="0"/>
              <a:t>Whigs </a:t>
            </a:r>
            <a:r>
              <a:rPr lang="en-US" dirty="0"/>
              <a:t>and </a:t>
            </a:r>
            <a:r>
              <a:rPr lang="en-US" dirty="0" smtClean="0"/>
              <a:t>                                                          Know-Nothings</a:t>
            </a:r>
            <a:r>
              <a:rPr lang="en-US" dirty="0"/>
              <a:t>, were </a:t>
            </a:r>
            <a:r>
              <a:rPr lang="en-US" dirty="0" smtClean="0"/>
              <a:t>organized                                </a:t>
            </a:r>
            <a:r>
              <a:rPr lang="en-US" dirty="0"/>
              <a:t>in opposition to </a:t>
            </a:r>
            <a:r>
              <a:rPr lang="en-US" dirty="0" smtClean="0"/>
              <a:t>the Democratic                                   </a:t>
            </a:r>
            <a:r>
              <a:rPr lang="en-US" dirty="0"/>
              <a:t>Party.</a:t>
            </a:r>
          </a:p>
        </p:txBody>
      </p:sp>
      <p:pic>
        <p:nvPicPr>
          <p:cNvPr id="8194" name="Picture 2" descr="http://bookexcerpts.files.wordpress.com/2009/07/andrew-jackson.jpg"/>
          <p:cNvPicPr>
            <a:picLocks noChangeAspect="1" noChangeArrowheads="1"/>
          </p:cNvPicPr>
          <p:nvPr/>
        </p:nvPicPr>
        <p:blipFill>
          <a:blip r:embed="rId2" cstate="print"/>
          <a:srcRect/>
          <a:stretch>
            <a:fillRect/>
          </a:stretch>
        </p:blipFill>
        <p:spPr bwMode="auto">
          <a:xfrm>
            <a:off x="6915095" y="0"/>
            <a:ext cx="2228905" cy="2209800"/>
          </a:xfrm>
          <a:prstGeom prst="rect">
            <a:avLst/>
          </a:prstGeom>
          <a:noFill/>
        </p:spPr>
      </p:pic>
      <p:pic>
        <p:nvPicPr>
          <p:cNvPr id="8196" name="Picture 4" descr="http://www.columbia.edu/itc/history/foner/jacksonian_america/week5-second_party/king_andrew.jpg"/>
          <p:cNvPicPr>
            <a:picLocks noChangeAspect="1" noChangeArrowheads="1"/>
          </p:cNvPicPr>
          <p:nvPr/>
        </p:nvPicPr>
        <p:blipFill>
          <a:blip r:embed="rId3" cstate="print"/>
          <a:srcRect/>
          <a:stretch>
            <a:fillRect/>
          </a:stretch>
        </p:blipFill>
        <p:spPr bwMode="auto">
          <a:xfrm>
            <a:off x="6019799" y="2229242"/>
            <a:ext cx="3124201" cy="44668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772400" cy="5638800"/>
          </a:xfrm>
        </p:spPr>
        <p:txBody>
          <a:bodyPr>
            <a:normAutofit fontScale="85000" lnSpcReduction="10000"/>
          </a:bodyPr>
          <a:lstStyle/>
          <a:p>
            <a:r>
              <a:rPr lang="en-US" dirty="0"/>
              <a:t>The nation struggled to resolve sectional issues, producing a series of crises and compromises</a:t>
            </a:r>
            <a:r>
              <a:rPr lang="en-US" dirty="0" smtClean="0"/>
              <a:t>.</a:t>
            </a:r>
            <a:endParaRPr lang="en-US" dirty="0"/>
          </a:p>
          <a:p>
            <a:r>
              <a:rPr lang="en-US" dirty="0"/>
              <a:t>These crises took </a:t>
            </a:r>
            <a:r>
              <a:rPr lang="en-US" dirty="0" smtClean="0"/>
              <a:t>                                                                             place </a:t>
            </a:r>
            <a:r>
              <a:rPr lang="en-US" dirty="0"/>
              <a:t>over the </a:t>
            </a:r>
            <a:r>
              <a:rPr lang="en-US" dirty="0" smtClean="0"/>
              <a:t>                                                                        admission </a:t>
            </a:r>
            <a:r>
              <a:rPr lang="en-US" dirty="0"/>
              <a:t>of </a:t>
            </a:r>
            <a:r>
              <a:rPr lang="en-US" dirty="0" smtClean="0"/>
              <a:t>new                                                                       </a:t>
            </a:r>
            <a:r>
              <a:rPr lang="en-US" dirty="0"/>
              <a:t>states to the </a:t>
            </a:r>
            <a:r>
              <a:rPr lang="en-US" dirty="0" smtClean="0"/>
              <a:t>                                                                                     Union </a:t>
            </a:r>
            <a:r>
              <a:rPr lang="en-US" dirty="0"/>
              <a:t>during the </a:t>
            </a:r>
            <a:r>
              <a:rPr lang="en-US" dirty="0" smtClean="0"/>
              <a:t>                                                                     decades </a:t>
            </a:r>
            <a:r>
              <a:rPr lang="en-US" dirty="0"/>
              <a:t>before </a:t>
            </a:r>
            <a:r>
              <a:rPr lang="en-US" dirty="0" smtClean="0"/>
              <a:t>                                                                                    the </a:t>
            </a:r>
            <a:r>
              <a:rPr lang="en-US" dirty="0"/>
              <a:t>Civil War. </a:t>
            </a:r>
            <a:endParaRPr lang="en-US" dirty="0" smtClean="0"/>
          </a:p>
          <a:p>
            <a:r>
              <a:rPr lang="en-US" dirty="0" smtClean="0"/>
              <a:t>The </a:t>
            </a:r>
            <a:r>
              <a:rPr lang="en-US" dirty="0"/>
              <a:t>issue was </a:t>
            </a:r>
            <a:r>
              <a:rPr lang="en-US" dirty="0" smtClean="0"/>
              <a:t>                                    whether </a:t>
            </a:r>
            <a:r>
              <a:rPr lang="en-US" dirty="0"/>
              <a:t>the number of “free </a:t>
            </a:r>
            <a:r>
              <a:rPr lang="en-US" dirty="0" smtClean="0"/>
              <a:t>                                                                                  states</a:t>
            </a:r>
            <a:r>
              <a:rPr lang="en-US" dirty="0"/>
              <a:t>” and “</a:t>
            </a:r>
            <a:r>
              <a:rPr lang="en-US" dirty="0" smtClean="0"/>
              <a:t>slave                                                                             states” would </a:t>
            </a:r>
            <a:r>
              <a:rPr lang="en-US" dirty="0"/>
              <a:t>remain balanced, thus affecting the distribution of power in the Congress.</a:t>
            </a:r>
          </a:p>
        </p:txBody>
      </p:sp>
      <p:pic>
        <p:nvPicPr>
          <p:cNvPr id="7170" name="Picture 2" descr="http://www.amicuss.net/dohs/ah1_2500/images/his/m1/1850_map.jpg"/>
          <p:cNvPicPr>
            <a:picLocks noChangeAspect="1" noChangeArrowheads="1"/>
          </p:cNvPicPr>
          <p:nvPr/>
        </p:nvPicPr>
        <p:blipFill>
          <a:blip r:embed="rId2" cstate="print"/>
          <a:srcRect/>
          <a:stretch>
            <a:fillRect/>
          </a:stretch>
        </p:blipFill>
        <p:spPr bwMode="auto">
          <a:xfrm>
            <a:off x="3962400" y="1699364"/>
            <a:ext cx="4585179" cy="3505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Sectional tensions caused by competing economic interests</a:t>
            </a:r>
            <a:br>
              <a:rPr lang="en-US" sz="3600" b="1" dirty="0"/>
            </a:br>
            <a:endParaRPr lang="en-US" sz="3600" dirty="0"/>
          </a:p>
        </p:txBody>
      </p:sp>
      <p:sp>
        <p:nvSpPr>
          <p:cNvPr id="3" name="Content Placeholder 2"/>
          <p:cNvSpPr>
            <a:spLocks noGrp="1"/>
          </p:cNvSpPr>
          <p:nvPr>
            <p:ph idx="1"/>
          </p:nvPr>
        </p:nvSpPr>
        <p:spPr>
          <a:xfrm>
            <a:off x="228600" y="1143000"/>
            <a:ext cx="8686800" cy="5486400"/>
          </a:xfrm>
        </p:spPr>
        <p:txBody>
          <a:bodyPr/>
          <a:lstStyle/>
          <a:p>
            <a:r>
              <a:rPr lang="en-US" sz="4000" dirty="0"/>
              <a:t>The industrial North favored high protective tariffs to </a:t>
            </a:r>
            <a:r>
              <a:rPr lang="en-US" sz="4000" b="1" i="1" dirty="0"/>
              <a:t>protect Northern manufactured goods </a:t>
            </a:r>
            <a:r>
              <a:rPr lang="en-US" sz="4000" dirty="0"/>
              <a:t>from foreign competition.</a:t>
            </a:r>
          </a:p>
          <a:p>
            <a:r>
              <a:rPr lang="en-US" sz="4000" dirty="0"/>
              <a:t>The agricultural South opposed high tariffs that </a:t>
            </a:r>
            <a:r>
              <a:rPr lang="en-US" sz="4000" b="1" i="1" dirty="0"/>
              <a:t>made the price of imports more expensive.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fontScale="90000"/>
          </a:bodyPr>
          <a:lstStyle/>
          <a:p>
            <a:r>
              <a:rPr lang="en-US" sz="3600" b="1" dirty="0"/>
              <a:t>Sectional tensions caused by westward expansion</a:t>
            </a:r>
            <a:r>
              <a:rPr lang="en-US" b="1" dirty="0"/>
              <a:t/>
            </a:r>
            <a:br>
              <a:rPr lang="en-US" b="1" dirty="0"/>
            </a:br>
            <a:r>
              <a:rPr lang="en-US" b="1" dirty="0"/>
              <a:t/>
            </a:r>
            <a:br>
              <a:rPr lang="en-US" b="1" dirty="0"/>
            </a:br>
            <a:endParaRPr lang="en-US" dirty="0"/>
          </a:p>
        </p:txBody>
      </p:sp>
      <p:sp>
        <p:nvSpPr>
          <p:cNvPr id="3" name="Content Placeholder 2"/>
          <p:cNvSpPr>
            <a:spLocks noGrp="1"/>
          </p:cNvSpPr>
          <p:nvPr>
            <p:ph idx="1"/>
          </p:nvPr>
        </p:nvSpPr>
        <p:spPr>
          <a:xfrm>
            <a:off x="152400" y="609600"/>
            <a:ext cx="8763000" cy="6248400"/>
          </a:xfrm>
        </p:spPr>
        <p:txBody>
          <a:bodyPr>
            <a:normAutofit lnSpcReduction="10000"/>
          </a:bodyPr>
          <a:lstStyle/>
          <a:p>
            <a:r>
              <a:rPr lang="en-US" dirty="0"/>
              <a:t>As new states entered the Union, compromises were reached that maintained the balance of power in Congress between “free” and “slave” states.</a:t>
            </a:r>
          </a:p>
          <a:p>
            <a:r>
              <a:rPr lang="en-US" dirty="0"/>
              <a:t>The Missouri </a:t>
            </a:r>
            <a:r>
              <a:rPr lang="en-US" dirty="0" smtClean="0"/>
              <a:t>                                                                                                Compromise </a:t>
            </a:r>
            <a:r>
              <a:rPr lang="en-US" dirty="0"/>
              <a:t>(1820) </a:t>
            </a:r>
            <a:r>
              <a:rPr lang="en-US" dirty="0" smtClean="0"/>
              <a:t>                                                                      drew </a:t>
            </a:r>
            <a:r>
              <a:rPr lang="en-US" dirty="0"/>
              <a:t>an east-west </a:t>
            </a:r>
            <a:r>
              <a:rPr lang="en-US" dirty="0" smtClean="0"/>
              <a:t>                                                                         line </a:t>
            </a:r>
            <a:r>
              <a:rPr lang="en-US" dirty="0"/>
              <a:t>through the </a:t>
            </a:r>
            <a:r>
              <a:rPr lang="en-US" dirty="0" smtClean="0"/>
              <a:t>                                                                   Louisiana </a:t>
            </a:r>
            <a:r>
              <a:rPr lang="en-US" dirty="0"/>
              <a:t>Purchase, </a:t>
            </a:r>
            <a:r>
              <a:rPr lang="en-US" dirty="0" smtClean="0"/>
              <a:t>                                                                         with </a:t>
            </a:r>
            <a:r>
              <a:rPr lang="en-US" dirty="0"/>
              <a:t>slavery </a:t>
            </a:r>
            <a:r>
              <a:rPr lang="en-US" dirty="0" smtClean="0"/>
              <a:t>                                                                           prohibited </a:t>
            </a:r>
            <a:r>
              <a:rPr lang="en-US" dirty="0"/>
              <a:t>above the </a:t>
            </a:r>
            <a:r>
              <a:rPr lang="en-US" dirty="0" smtClean="0"/>
              <a:t>                                                                               line </a:t>
            </a:r>
            <a:r>
              <a:rPr lang="en-US" dirty="0"/>
              <a:t>and allowed below, except that slavery was allowed in Missouri, north of the line.</a:t>
            </a:r>
          </a:p>
        </p:txBody>
      </p:sp>
      <p:pic>
        <p:nvPicPr>
          <p:cNvPr id="5122" name="Picture 2" descr="http://library.geneseo.edu/~dresbach/ClassWebpages/AnAmericanProtraitINTD302Spring2006/pmc4/Missouri_Compromise.jpg"/>
          <p:cNvPicPr>
            <a:picLocks noChangeAspect="1" noChangeArrowheads="1"/>
          </p:cNvPicPr>
          <p:nvPr/>
        </p:nvPicPr>
        <p:blipFill>
          <a:blip r:embed="rId2" cstate="print"/>
          <a:srcRect/>
          <a:stretch>
            <a:fillRect/>
          </a:stretch>
        </p:blipFill>
        <p:spPr bwMode="auto">
          <a:xfrm>
            <a:off x="3886200" y="2133600"/>
            <a:ext cx="5257800" cy="307252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1143000"/>
          </a:xfrm>
        </p:spPr>
        <p:txBody>
          <a:bodyPr>
            <a:normAutofit fontScale="90000"/>
          </a:bodyPr>
          <a:lstStyle/>
          <a:p>
            <a:r>
              <a:rPr lang="en-US" sz="3600" b="1" dirty="0"/>
              <a:t>Sectional tensions caused by westward expansion</a:t>
            </a:r>
            <a:br>
              <a:rPr lang="en-US" sz="3600" b="1" dirty="0"/>
            </a:br>
            <a:r>
              <a:rPr lang="en-US" b="1" dirty="0"/>
              <a:t/>
            </a:r>
            <a:br>
              <a:rPr lang="en-US" b="1" dirty="0"/>
            </a:br>
            <a:endParaRPr lang="en-US" dirty="0"/>
          </a:p>
        </p:txBody>
      </p:sp>
      <p:sp>
        <p:nvSpPr>
          <p:cNvPr id="3" name="Content Placeholder 2"/>
          <p:cNvSpPr>
            <a:spLocks noGrp="1"/>
          </p:cNvSpPr>
          <p:nvPr>
            <p:ph idx="1"/>
          </p:nvPr>
        </p:nvSpPr>
        <p:spPr>
          <a:xfrm>
            <a:off x="457200" y="609600"/>
            <a:ext cx="8229600" cy="6096000"/>
          </a:xfrm>
        </p:spPr>
        <p:txBody>
          <a:bodyPr>
            <a:normAutofit/>
          </a:bodyPr>
          <a:lstStyle/>
          <a:p>
            <a:r>
              <a:rPr lang="en-US" dirty="0"/>
              <a:t>In the Compromise of 1850, California entered as a free state, while the new Southwestern territories acquired from Mexico would decide on their </a:t>
            </a:r>
            <a:r>
              <a:rPr lang="en-US" dirty="0" smtClean="0"/>
              <a:t>own</a:t>
            </a:r>
            <a:r>
              <a:rPr lang="en-US" dirty="0"/>
              <a:t> </a:t>
            </a:r>
            <a:r>
              <a:rPr lang="en-US" dirty="0" smtClean="0"/>
              <a:t>(popular sovereignty), and a tougher Fugitive Slave Law/Act.</a:t>
            </a:r>
            <a:endParaRPr lang="en-US" dirty="0"/>
          </a:p>
        </p:txBody>
      </p:sp>
      <p:pic>
        <p:nvPicPr>
          <p:cNvPr id="43010" name="Picture 2" descr="http://www.xtimeline.com/__UserPic_Large/7135/ELT200803310702173333279.JPG"/>
          <p:cNvPicPr>
            <a:picLocks noChangeAspect="1" noChangeArrowheads="1"/>
          </p:cNvPicPr>
          <p:nvPr/>
        </p:nvPicPr>
        <p:blipFill>
          <a:blip r:embed="rId2" cstate="print"/>
          <a:srcRect/>
          <a:stretch>
            <a:fillRect/>
          </a:stretch>
        </p:blipFill>
        <p:spPr bwMode="auto">
          <a:xfrm>
            <a:off x="1447800" y="3124200"/>
            <a:ext cx="6562722" cy="42001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1143000"/>
          </a:xfrm>
        </p:spPr>
        <p:txBody>
          <a:bodyPr>
            <a:normAutofit fontScale="90000"/>
          </a:bodyPr>
          <a:lstStyle/>
          <a:p>
            <a:r>
              <a:rPr lang="en-US" sz="3600" b="1" dirty="0"/>
              <a:t>Sectional tensions caused by westward expansion</a:t>
            </a:r>
            <a:br>
              <a:rPr lang="en-US" sz="3600" b="1" dirty="0"/>
            </a:br>
            <a:r>
              <a:rPr lang="en-US" b="1" dirty="0"/>
              <a:t/>
            </a:r>
            <a:br>
              <a:rPr lang="en-US" b="1" dirty="0"/>
            </a:br>
            <a:endParaRPr lang="en-US" dirty="0"/>
          </a:p>
        </p:txBody>
      </p:sp>
      <p:sp>
        <p:nvSpPr>
          <p:cNvPr id="3" name="Content Placeholder 2"/>
          <p:cNvSpPr>
            <a:spLocks noGrp="1"/>
          </p:cNvSpPr>
          <p:nvPr>
            <p:ph idx="1"/>
          </p:nvPr>
        </p:nvSpPr>
        <p:spPr>
          <a:xfrm>
            <a:off x="457200" y="609600"/>
            <a:ext cx="8229600" cy="6096000"/>
          </a:xfrm>
        </p:spPr>
        <p:txBody>
          <a:bodyPr>
            <a:normAutofit/>
          </a:bodyPr>
          <a:lstStyle/>
          <a:p>
            <a:r>
              <a:rPr lang="en-US" dirty="0" smtClean="0"/>
              <a:t>The </a:t>
            </a:r>
            <a:r>
              <a:rPr lang="en-US" dirty="0"/>
              <a:t>Kansas-Nebraska Act of 1854 repealed the Missouri Compromise line, giving people in Kansas and Nebraska the choice whether to allow slavery in their states or not (“popular sovereignty”). </a:t>
            </a:r>
            <a:endParaRPr lang="en-US" dirty="0" smtClean="0"/>
          </a:p>
        </p:txBody>
      </p:sp>
      <p:pic>
        <p:nvPicPr>
          <p:cNvPr id="4098" name="Picture 2" descr="http://library.thinkquest.org/CR0215469/kansas1.gif"/>
          <p:cNvPicPr>
            <a:picLocks noChangeAspect="1" noChangeArrowheads="1"/>
          </p:cNvPicPr>
          <p:nvPr/>
        </p:nvPicPr>
        <p:blipFill>
          <a:blip r:embed="rId2" cstate="print"/>
          <a:srcRect/>
          <a:stretch>
            <a:fillRect/>
          </a:stretch>
        </p:blipFill>
        <p:spPr bwMode="auto">
          <a:xfrm>
            <a:off x="1600200" y="3124200"/>
            <a:ext cx="5834063" cy="3733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1143000"/>
          </a:xfrm>
        </p:spPr>
        <p:txBody>
          <a:bodyPr>
            <a:normAutofit fontScale="90000"/>
          </a:bodyPr>
          <a:lstStyle/>
          <a:p>
            <a:r>
              <a:rPr lang="en-US" sz="3600" b="1" dirty="0"/>
              <a:t>Sectional tensions caused by westward expansion</a:t>
            </a:r>
            <a:br>
              <a:rPr lang="en-US" sz="3600" b="1" dirty="0"/>
            </a:br>
            <a:r>
              <a:rPr lang="en-US" b="1" dirty="0"/>
              <a:t/>
            </a:r>
            <a:br>
              <a:rPr lang="en-US" b="1" dirty="0"/>
            </a:br>
            <a:endParaRPr lang="en-US" dirty="0"/>
          </a:p>
        </p:txBody>
      </p:sp>
      <p:sp>
        <p:nvSpPr>
          <p:cNvPr id="3" name="Content Placeholder 2"/>
          <p:cNvSpPr>
            <a:spLocks noGrp="1"/>
          </p:cNvSpPr>
          <p:nvPr>
            <p:ph idx="1"/>
          </p:nvPr>
        </p:nvSpPr>
        <p:spPr>
          <a:xfrm>
            <a:off x="304800" y="609600"/>
            <a:ext cx="8610600" cy="6096000"/>
          </a:xfrm>
        </p:spPr>
        <p:txBody>
          <a:bodyPr>
            <a:normAutofit/>
          </a:bodyPr>
          <a:lstStyle/>
          <a:p>
            <a:r>
              <a:rPr lang="en-US" dirty="0" smtClean="0"/>
              <a:t>The Kansas-Nebraska Act produced </a:t>
            </a:r>
            <a:r>
              <a:rPr lang="en-US" dirty="0"/>
              <a:t>bloody fighting in Kansas as pro- and anti-slavery forces battled each other. It also led to the birth of the Republican Party that same year to oppose the spread of slavery.</a:t>
            </a:r>
          </a:p>
        </p:txBody>
      </p:sp>
      <p:pic>
        <p:nvPicPr>
          <p:cNvPr id="44034" name="Picture 2" descr="http://americancivilwar.com/amazon/Store/bleeding_kansas.jpg"/>
          <p:cNvPicPr>
            <a:picLocks noChangeAspect="1" noChangeArrowheads="1"/>
          </p:cNvPicPr>
          <p:nvPr/>
        </p:nvPicPr>
        <p:blipFill>
          <a:blip r:embed="rId2" cstate="print"/>
          <a:srcRect/>
          <a:stretch>
            <a:fillRect/>
          </a:stretch>
        </p:blipFill>
        <p:spPr bwMode="auto">
          <a:xfrm>
            <a:off x="990600" y="3048000"/>
            <a:ext cx="3017819" cy="3581147"/>
          </a:xfrm>
          <a:prstGeom prst="rect">
            <a:avLst/>
          </a:prstGeom>
          <a:noFill/>
        </p:spPr>
      </p:pic>
      <p:pic>
        <p:nvPicPr>
          <p:cNvPr id="44036" name="Picture 4" descr="http://i43.tower.com/images/mm101227013/a-new-birth-freedom-republican-party-freedmens-rights-herman-belz-paperback-cover-art.jpg"/>
          <p:cNvPicPr>
            <a:picLocks noChangeAspect="1" noChangeArrowheads="1"/>
          </p:cNvPicPr>
          <p:nvPr/>
        </p:nvPicPr>
        <p:blipFill>
          <a:blip r:embed="rId3" cstate="print"/>
          <a:srcRect/>
          <a:stretch>
            <a:fillRect/>
          </a:stretch>
        </p:blipFill>
        <p:spPr bwMode="auto">
          <a:xfrm>
            <a:off x="5410200" y="2667000"/>
            <a:ext cx="2438400" cy="39258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Sectional tensions caused by debates over the nature of the Union</a:t>
            </a:r>
            <a:br>
              <a:rPr lang="en-US" sz="3200" b="1" dirty="0"/>
            </a:br>
            <a:endParaRPr lang="en-US" sz="3200" dirty="0"/>
          </a:p>
        </p:txBody>
      </p:sp>
      <p:sp>
        <p:nvSpPr>
          <p:cNvPr id="3" name="Content Placeholder 2"/>
          <p:cNvSpPr>
            <a:spLocks noGrp="1"/>
          </p:cNvSpPr>
          <p:nvPr>
            <p:ph idx="1"/>
          </p:nvPr>
        </p:nvSpPr>
        <p:spPr>
          <a:xfrm>
            <a:off x="228600" y="1066800"/>
            <a:ext cx="8686800" cy="5562600"/>
          </a:xfrm>
        </p:spPr>
        <p:txBody>
          <a:bodyPr>
            <a:normAutofit lnSpcReduction="10000"/>
          </a:bodyPr>
          <a:lstStyle/>
          <a:p>
            <a:r>
              <a:rPr lang="en-US" dirty="0"/>
              <a:t>South Carolinians argued that sovereign states could nullify the Tariff of 1832 and other acts of Congress. </a:t>
            </a:r>
            <a:endParaRPr lang="en-US" dirty="0" smtClean="0"/>
          </a:p>
          <a:p>
            <a:r>
              <a:rPr lang="en-US" dirty="0" smtClean="0"/>
              <a:t>A </a:t>
            </a:r>
            <a:r>
              <a:rPr lang="en-US" dirty="0"/>
              <a:t>union that allowed state </a:t>
            </a:r>
            <a:r>
              <a:rPr lang="en-US" dirty="0" smtClean="0"/>
              <a:t>                                                 governments </a:t>
            </a:r>
            <a:r>
              <a:rPr lang="en-US" dirty="0"/>
              <a:t>to invalidate acts of </a:t>
            </a:r>
            <a:r>
              <a:rPr lang="en-US" dirty="0" smtClean="0"/>
              <a:t>                                                    the </a:t>
            </a:r>
            <a:r>
              <a:rPr lang="en-US" dirty="0"/>
              <a:t>national legislature could be </a:t>
            </a:r>
            <a:r>
              <a:rPr lang="en-US" dirty="0" smtClean="0"/>
              <a:t>                                              dissolved </a:t>
            </a:r>
            <a:r>
              <a:rPr lang="en-US" dirty="0"/>
              <a:t>by states seceding from </a:t>
            </a:r>
            <a:r>
              <a:rPr lang="en-US" dirty="0" smtClean="0"/>
              <a:t>                                                the </a:t>
            </a:r>
            <a:r>
              <a:rPr lang="en-US" dirty="0"/>
              <a:t>Union in defense of slavery </a:t>
            </a:r>
            <a:r>
              <a:rPr lang="en-US" dirty="0" smtClean="0"/>
              <a:t>                                             (</a:t>
            </a:r>
            <a:r>
              <a:rPr lang="en-US" dirty="0"/>
              <a:t>Nullification Crisis).</a:t>
            </a:r>
          </a:p>
          <a:p>
            <a:r>
              <a:rPr lang="en-US" dirty="0"/>
              <a:t>President Jackson threatened to </a:t>
            </a:r>
            <a:r>
              <a:rPr lang="en-US" dirty="0" smtClean="0"/>
              <a:t>                                                  send </a:t>
            </a:r>
            <a:r>
              <a:rPr lang="en-US" dirty="0"/>
              <a:t>federal troops to collect the </a:t>
            </a:r>
            <a:r>
              <a:rPr lang="en-US" dirty="0" smtClean="0"/>
              <a:t>                                        tariff </a:t>
            </a:r>
            <a:r>
              <a:rPr lang="en-US" dirty="0"/>
              <a:t>revenues.</a:t>
            </a:r>
          </a:p>
          <a:p>
            <a:endParaRPr lang="en-US" dirty="0"/>
          </a:p>
        </p:txBody>
      </p:sp>
      <p:pic>
        <p:nvPicPr>
          <p:cNvPr id="3074" name="Picture 2" descr="http://3.bp.blogspot.com/_iOZH_jgeKuA/TCkpC6DQcMI/AAAAAAAAAWI/NHcrgQzJ34g/s1600/andrew_jackson+cartoon.jpg"/>
          <p:cNvPicPr>
            <a:picLocks noChangeAspect="1" noChangeArrowheads="1"/>
          </p:cNvPicPr>
          <p:nvPr/>
        </p:nvPicPr>
        <p:blipFill>
          <a:blip r:embed="rId2" cstate="print"/>
          <a:srcRect/>
          <a:stretch>
            <a:fillRect/>
          </a:stretch>
        </p:blipFill>
        <p:spPr bwMode="auto">
          <a:xfrm>
            <a:off x="6172200" y="1981200"/>
            <a:ext cx="2971800" cy="473733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839200" cy="6248400"/>
          </a:xfrm>
        </p:spPr>
        <p:txBody>
          <a:bodyPr>
            <a:normAutofit/>
          </a:bodyPr>
          <a:lstStyle/>
          <a:p>
            <a:r>
              <a:rPr lang="en-US" dirty="0" smtClean="0"/>
              <a:t>Controversy </a:t>
            </a:r>
            <a:r>
              <a:rPr lang="en-US" dirty="0"/>
              <a:t>over the </a:t>
            </a:r>
            <a:r>
              <a:rPr lang="en-US" dirty="0">
                <a:solidFill>
                  <a:srgbClr val="FF0000"/>
                </a:solidFill>
              </a:rPr>
              <a:t>Federalists</a:t>
            </a:r>
            <a:r>
              <a:rPr lang="en-US" dirty="0"/>
              <a:t>’ </a:t>
            </a:r>
            <a:r>
              <a:rPr lang="en-US" dirty="0">
                <a:solidFill>
                  <a:srgbClr val="FF0000"/>
                </a:solidFill>
              </a:rPr>
              <a:t>support</a:t>
            </a:r>
            <a:r>
              <a:rPr lang="en-US" dirty="0"/>
              <a:t> for the </a:t>
            </a:r>
            <a:r>
              <a:rPr lang="en-US" dirty="0">
                <a:solidFill>
                  <a:srgbClr val="FF0000"/>
                </a:solidFill>
              </a:rPr>
              <a:t>Bank</a:t>
            </a:r>
            <a:r>
              <a:rPr lang="en-US" dirty="0"/>
              <a:t> of the </a:t>
            </a:r>
            <a:r>
              <a:rPr lang="en-US" dirty="0">
                <a:solidFill>
                  <a:srgbClr val="FF0000"/>
                </a:solidFill>
              </a:rPr>
              <a:t>United States</a:t>
            </a:r>
            <a:r>
              <a:rPr lang="en-US" dirty="0"/>
              <a:t>, the </a:t>
            </a:r>
            <a:r>
              <a:rPr lang="en-US" dirty="0">
                <a:solidFill>
                  <a:srgbClr val="FF0000"/>
                </a:solidFill>
              </a:rPr>
              <a:t>Jay Treaty</a:t>
            </a:r>
            <a:r>
              <a:rPr lang="en-US" dirty="0"/>
              <a:t>, and the </a:t>
            </a:r>
            <a:r>
              <a:rPr lang="en-US" dirty="0">
                <a:solidFill>
                  <a:srgbClr val="FF0000"/>
                </a:solidFill>
              </a:rPr>
              <a:t>undeclared war </a:t>
            </a:r>
            <a:r>
              <a:rPr lang="en-US" dirty="0"/>
              <a:t>on </a:t>
            </a:r>
            <a:r>
              <a:rPr lang="en-US" dirty="0">
                <a:solidFill>
                  <a:srgbClr val="FF0000"/>
                </a:solidFill>
              </a:rPr>
              <a:t>France</a:t>
            </a:r>
            <a:r>
              <a:rPr lang="en-US" dirty="0"/>
              <a:t> contributed to the </a:t>
            </a:r>
            <a:r>
              <a:rPr lang="en-US" dirty="0">
                <a:solidFill>
                  <a:srgbClr val="FF0000"/>
                </a:solidFill>
              </a:rPr>
              <a:t>emergence</a:t>
            </a:r>
            <a:r>
              <a:rPr lang="en-US" dirty="0"/>
              <a:t> of an organized </a:t>
            </a:r>
            <a:r>
              <a:rPr lang="en-US" dirty="0">
                <a:solidFill>
                  <a:srgbClr val="FF0000"/>
                </a:solidFill>
              </a:rPr>
              <a:t>opposition party</a:t>
            </a:r>
            <a:r>
              <a:rPr lang="en-US" dirty="0"/>
              <a:t>, the </a:t>
            </a:r>
            <a:r>
              <a:rPr lang="en-US" dirty="0" smtClean="0">
                <a:solidFill>
                  <a:srgbClr val="FF0000"/>
                </a:solidFill>
              </a:rPr>
              <a:t>Democratic-                                                                       Republicans</a:t>
            </a:r>
            <a:r>
              <a:rPr lang="en-US" dirty="0"/>
              <a:t>, </a:t>
            </a:r>
            <a:r>
              <a:rPr lang="en-US" dirty="0" smtClean="0"/>
              <a:t>                                                                                                 led </a:t>
            </a:r>
            <a:r>
              <a:rPr lang="en-US" dirty="0"/>
              <a:t>by </a:t>
            </a:r>
            <a:r>
              <a:rPr lang="en-US" dirty="0" smtClean="0"/>
              <a:t>                                                                                          Thomas                                                                                   </a:t>
            </a:r>
            <a:r>
              <a:rPr lang="en-US" dirty="0" smtClean="0">
                <a:solidFill>
                  <a:srgbClr val="FF0000"/>
                </a:solidFill>
              </a:rPr>
              <a:t>Jefferson</a:t>
            </a:r>
            <a:r>
              <a:rPr lang="en-US" dirty="0" smtClean="0"/>
              <a:t> </a:t>
            </a:r>
            <a:r>
              <a:rPr lang="en-US" dirty="0"/>
              <a:t>and </a:t>
            </a:r>
            <a:r>
              <a:rPr lang="en-US" dirty="0" smtClean="0"/>
              <a:t>                                                                                       James                                                                                      </a:t>
            </a:r>
            <a:r>
              <a:rPr lang="en-US" dirty="0" smtClean="0">
                <a:solidFill>
                  <a:srgbClr val="FF0000"/>
                </a:solidFill>
              </a:rPr>
              <a:t>Madison</a:t>
            </a:r>
            <a:r>
              <a:rPr lang="en-US" dirty="0"/>
              <a:t>.</a:t>
            </a:r>
          </a:p>
          <a:p>
            <a:pPr marL="0" indent="0">
              <a:buNone/>
            </a:pPr>
            <a:endParaRPr lang="en-US" dirty="0"/>
          </a:p>
        </p:txBody>
      </p:sp>
      <p:pic>
        <p:nvPicPr>
          <p:cNvPr id="34818" name="Picture 2" descr="http://www.perdaily.com/hamjeff.jpg"/>
          <p:cNvPicPr>
            <a:picLocks noChangeAspect="1" noChangeArrowheads="1"/>
          </p:cNvPicPr>
          <p:nvPr/>
        </p:nvPicPr>
        <p:blipFill>
          <a:blip r:embed="rId2" cstate="print"/>
          <a:srcRect l="2792" t="3390" r="3352" b="3390"/>
          <a:stretch>
            <a:fillRect/>
          </a:stretch>
        </p:blipFill>
        <p:spPr bwMode="auto">
          <a:xfrm>
            <a:off x="2743200" y="2448838"/>
            <a:ext cx="6096000" cy="399142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Sectional tensions caused by the institution of slavery</a:t>
            </a:r>
            <a:br>
              <a:rPr lang="en-US" sz="3600" b="1" dirty="0"/>
            </a:br>
            <a:endParaRPr lang="en-US" sz="3600" dirty="0"/>
          </a:p>
        </p:txBody>
      </p:sp>
      <p:sp>
        <p:nvSpPr>
          <p:cNvPr id="3" name="Content Placeholder 2"/>
          <p:cNvSpPr>
            <a:spLocks noGrp="1"/>
          </p:cNvSpPr>
          <p:nvPr>
            <p:ph idx="1"/>
          </p:nvPr>
        </p:nvSpPr>
        <p:spPr>
          <a:xfrm>
            <a:off x="228600" y="1066800"/>
            <a:ext cx="8686800" cy="5410200"/>
          </a:xfrm>
        </p:spPr>
        <p:txBody>
          <a:bodyPr>
            <a:normAutofit/>
          </a:bodyPr>
          <a:lstStyle/>
          <a:p>
            <a:r>
              <a:rPr lang="en-US" sz="3600" dirty="0"/>
              <a:t>Slave revolts in Virginia, led by Nat Turner and Gabriel Prosser, fed white Southerners’ fears about slave rebellions and led to harsh laws in the South against fugitive slaves. </a:t>
            </a:r>
            <a:endParaRPr lang="en-US" sz="3600" dirty="0" smtClean="0"/>
          </a:p>
          <a:p>
            <a:r>
              <a:rPr lang="en-US" sz="3600" dirty="0" smtClean="0"/>
              <a:t>Southerners </a:t>
            </a:r>
            <a:r>
              <a:rPr lang="en-US" sz="3600" dirty="0"/>
              <a:t>who favored </a:t>
            </a:r>
            <a:r>
              <a:rPr lang="en-US" sz="3600" dirty="0" smtClean="0"/>
              <a:t>                                                      abolition </a:t>
            </a:r>
            <a:r>
              <a:rPr lang="en-US" sz="3600" dirty="0"/>
              <a:t>were intimidated </a:t>
            </a:r>
            <a:r>
              <a:rPr lang="en-US" sz="3600" dirty="0" smtClean="0"/>
              <a:t>                                         into </a:t>
            </a:r>
            <a:r>
              <a:rPr lang="en-US" sz="3600" dirty="0"/>
              <a:t>silence.</a:t>
            </a:r>
          </a:p>
          <a:p>
            <a:pPr>
              <a:buNone/>
            </a:pPr>
            <a:endParaRPr lang="en-US" dirty="0"/>
          </a:p>
          <a:p>
            <a:endParaRPr lang="en-US" dirty="0"/>
          </a:p>
        </p:txBody>
      </p:sp>
      <p:pic>
        <p:nvPicPr>
          <p:cNvPr id="2050" name="Picture 2" descr="http://readysm.com/wp-content/uploads/2010/12/terner.jpg"/>
          <p:cNvPicPr>
            <a:picLocks noChangeAspect="1" noChangeArrowheads="1"/>
          </p:cNvPicPr>
          <p:nvPr/>
        </p:nvPicPr>
        <p:blipFill>
          <a:blip r:embed="rId2" cstate="print"/>
          <a:srcRect/>
          <a:stretch>
            <a:fillRect/>
          </a:stretch>
        </p:blipFill>
        <p:spPr bwMode="auto">
          <a:xfrm>
            <a:off x="5781870" y="3352800"/>
            <a:ext cx="3362130" cy="3505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Sectional tensions caused by the institution of slavery</a:t>
            </a:r>
            <a:br>
              <a:rPr lang="en-US" sz="3600" b="1" dirty="0"/>
            </a:br>
            <a:endParaRPr lang="en-US" sz="3600" dirty="0"/>
          </a:p>
        </p:txBody>
      </p:sp>
      <p:sp>
        <p:nvSpPr>
          <p:cNvPr id="3" name="Content Placeholder 2"/>
          <p:cNvSpPr>
            <a:spLocks noGrp="1"/>
          </p:cNvSpPr>
          <p:nvPr>
            <p:ph idx="1"/>
          </p:nvPr>
        </p:nvSpPr>
        <p:spPr>
          <a:xfrm>
            <a:off x="228600" y="1219200"/>
            <a:ext cx="8686800" cy="5410200"/>
          </a:xfrm>
        </p:spPr>
        <p:txBody>
          <a:bodyPr>
            <a:normAutofit/>
          </a:bodyPr>
          <a:lstStyle/>
          <a:p>
            <a:r>
              <a:rPr lang="en-US" dirty="0" smtClean="0"/>
              <a:t>Northerners</a:t>
            </a:r>
            <a:r>
              <a:rPr lang="en-US" dirty="0"/>
              <a:t>, led by </a:t>
            </a:r>
            <a:r>
              <a:rPr lang="en-US" dirty="0" smtClean="0">
                <a:solidFill>
                  <a:srgbClr val="FF0000"/>
                </a:solidFill>
              </a:rPr>
              <a:t>William                                                              </a:t>
            </a:r>
            <a:r>
              <a:rPr lang="en-US" dirty="0">
                <a:solidFill>
                  <a:srgbClr val="FF0000"/>
                </a:solidFill>
              </a:rPr>
              <a:t>Lloyd Garrison</a:t>
            </a:r>
            <a:r>
              <a:rPr lang="en-US" dirty="0"/>
              <a:t>, publisher </a:t>
            </a:r>
            <a:r>
              <a:rPr lang="en-US" dirty="0" smtClean="0"/>
              <a:t>of                                                              </a:t>
            </a:r>
            <a:r>
              <a:rPr lang="en-US" i="1" dirty="0">
                <a:solidFill>
                  <a:srgbClr val="FF0000"/>
                </a:solidFill>
              </a:rPr>
              <a:t>The Liberator</a:t>
            </a:r>
            <a:r>
              <a:rPr lang="en-US" dirty="0"/>
              <a:t>, increasingly </a:t>
            </a:r>
            <a:r>
              <a:rPr lang="en-US" dirty="0" smtClean="0"/>
              <a:t>                                                      viewed </a:t>
            </a:r>
            <a:r>
              <a:rPr lang="en-US" dirty="0"/>
              <a:t>the institution of </a:t>
            </a:r>
            <a:r>
              <a:rPr lang="en-US" dirty="0" smtClean="0"/>
              <a:t>                                                         slavery </a:t>
            </a:r>
            <a:r>
              <a:rPr lang="en-US" dirty="0"/>
              <a:t>as a violation of </a:t>
            </a:r>
            <a:r>
              <a:rPr lang="en-US" dirty="0" smtClean="0"/>
              <a:t>                                                        Christian </a:t>
            </a:r>
            <a:r>
              <a:rPr lang="en-US" dirty="0"/>
              <a:t>principles and </a:t>
            </a:r>
            <a:r>
              <a:rPr lang="en-US" dirty="0" smtClean="0"/>
              <a:t>                                                               argued </a:t>
            </a:r>
            <a:r>
              <a:rPr lang="en-US" dirty="0"/>
              <a:t>for its </a:t>
            </a:r>
            <a:r>
              <a:rPr lang="en-US" dirty="0" smtClean="0"/>
              <a:t>abolition.</a:t>
            </a:r>
          </a:p>
          <a:p>
            <a:r>
              <a:rPr lang="en-US" dirty="0" smtClean="0"/>
              <a:t>Southerners </a:t>
            </a:r>
            <a:r>
              <a:rPr lang="en-US" dirty="0"/>
              <a:t>grew alarmed </a:t>
            </a:r>
            <a:r>
              <a:rPr lang="en-US" dirty="0" smtClean="0"/>
              <a:t>                                                               by </a:t>
            </a:r>
            <a:r>
              <a:rPr lang="en-US" dirty="0"/>
              <a:t>the growing force of the </a:t>
            </a:r>
            <a:r>
              <a:rPr lang="en-US" dirty="0" smtClean="0"/>
              <a:t>                                              Northern </a:t>
            </a:r>
            <a:r>
              <a:rPr lang="en-US" dirty="0"/>
              <a:t>response to the abolitionists</a:t>
            </a:r>
            <a:r>
              <a:rPr lang="en-US" dirty="0" smtClean="0"/>
              <a:t>.</a:t>
            </a:r>
            <a:endParaRPr lang="en-US" dirty="0"/>
          </a:p>
        </p:txBody>
      </p:sp>
      <p:pic>
        <p:nvPicPr>
          <p:cNvPr id="45058" name="Picture 2" descr="http://clevelandcivilwarroundtable.com/images/things/liberator.jpg"/>
          <p:cNvPicPr>
            <a:picLocks noChangeAspect="1" noChangeArrowheads="1"/>
          </p:cNvPicPr>
          <p:nvPr/>
        </p:nvPicPr>
        <p:blipFill>
          <a:blip r:embed="rId2" cstate="print"/>
          <a:srcRect/>
          <a:stretch>
            <a:fillRect/>
          </a:stretch>
        </p:blipFill>
        <p:spPr bwMode="auto">
          <a:xfrm>
            <a:off x="5295900" y="1219200"/>
            <a:ext cx="3848100" cy="4194430"/>
          </a:xfrm>
          <a:prstGeom prst="rect">
            <a:avLst/>
          </a:prstGeom>
          <a:noFill/>
        </p:spPr>
      </p:pic>
      <p:pic>
        <p:nvPicPr>
          <p:cNvPr id="45060" name="Picture 4" descr="http://clevelandcivilwarroundtable.com/images/people/civilians/garrison.jpg"/>
          <p:cNvPicPr>
            <a:picLocks noChangeAspect="1" noChangeArrowheads="1"/>
          </p:cNvPicPr>
          <p:nvPr/>
        </p:nvPicPr>
        <p:blipFill>
          <a:blip r:embed="rId3" cstate="print"/>
          <a:srcRect/>
          <a:stretch>
            <a:fillRect/>
          </a:stretch>
        </p:blipFill>
        <p:spPr bwMode="auto">
          <a:xfrm>
            <a:off x="7266814" y="4389500"/>
            <a:ext cx="1877186" cy="2468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Sectional tensions caused by the institution of slavery</a:t>
            </a:r>
            <a:br>
              <a:rPr lang="en-US" sz="3600" b="1" dirty="0"/>
            </a:br>
            <a:endParaRPr lang="en-US" sz="3600" dirty="0"/>
          </a:p>
        </p:txBody>
      </p:sp>
      <p:sp>
        <p:nvSpPr>
          <p:cNvPr id="3" name="Content Placeholder 2"/>
          <p:cNvSpPr>
            <a:spLocks noGrp="1"/>
          </p:cNvSpPr>
          <p:nvPr>
            <p:ph idx="1"/>
          </p:nvPr>
        </p:nvSpPr>
        <p:spPr>
          <a:xfrm>
            <a:off x="228600" y="1219200"/>
            <a:ext cx="8686800" cy="5410200"/>
          </a:xfrm>
        </p:spPr>
        <p:txBody>
          <a:bodyPr>
            <a:normAutofit/>
          </a:bodyPr>
          <a:lstStyle/>
          <a:p>
            <a:r>
              <a:rPr lang="en-US" dirty="0" smtClean="0"/>
              <a:t>Fugitive </a:t>
            </a:r>
            <a:r>
              <a:rPr lang="en-US" dirty="0"/>
              <a:t>slave events pitted Southern slave owners against outraged Northerners who opposed returning escaped slaves to bondage.</a:t>
            </a:r>
          </a:p>
          <a:p>
            <a:endParaRPr lang="en-US" dirty="0"/>
          </a:p>
        </p:txBody>
      </p:sp>
      <p:pic>
        <p:nvPicPr>
          <p:cNvPr id="46082" name="Picture 2" descr="http://www.peacebuttons.info/E-News/images/FugitiveSlaveAct.gif"/>
          <p:cNvPicPr>
            <a:picLocks noChangeAspect="1" noChangeArrowheads="1"/>
          </p:cNvPicPr>
          <p:nvPr/>
        </p:nvPicPr>
        <p:blipFill>
          <a:blip r:embed="rId2" cstate="print"/>
          <a:srcRect/>
          <a:stretch>
            <a:fillRect/>
          </a:stretch>
        </p:blipFill>
        <p:spPr bwMode="auto">
          <a:xfrm>
            <a:off x="2209800" y="2819400"/>
            <a:ext cx="4762500" cy="3810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women’s suffrage movement</a:t>
            </a:r>
            <a:br>
              <a:rPr lang="en-US" b="1" dirty="0"/>
            </a:br>
            <a:endParaRPr lang="en-US" dirty="0"/>
          </a:p>
        </p:txBody>
      </p:sp>
      <p:sp>
        <p:nvSpPr>
          <p:cNvPr id="3" name="Content Placeholder 2"/>
          <p:cNvSpPr>
            <a:spLocks noGrp="1"/>
          </p:cNvSpPr>
          <p:nvPr>
            <p:ph idx="1"/>
          </p:nvPr>
        </p:nvSpPr>
        <p:spPr>
          <a:xfrm>
            <a:off x="228600" y="914400"/>
            <a:ext cx="8686800" cy="5715000"/>
          </a:xfrm>
        </p:spPr>
        <p:txBody>
          <a:bodyPr>
            <a:normAutofit/>
          </a:bodyPr>
          <a:lstStyle/>
          <a:p>
            <a:r>
              <a:rPr lang="en-US" dirty="0"/>
              <a:t>At the same time the abolitionist movement grew, another reform movement took root—the movement to give equal rights to women.</a:t>
            </a:r>
          </a:p>
          <a:p>
            <a:r>
              <a:rPr lang="en-US" dirty="0">
                <a:solidFill>
                  <a:srgbClr val="FF0000"/>
                </a:solidFill>
              </a:rPr>
              <a:t>Seneca Falls </a:t>
            </a:r>
            <a:r>
              <a:rPr lang="en-US" dirty="0" smtClean="0">
                <a:solidFill>
                  <a:srgbClr val="FF0000"/>
                </a:solidFill>
              </a:rPr>
              <a:t>Declaration</a:t>
            </a:r>
            <a:endParaRPr lang="en-US" dirty="0">
              <a:solidFill>
                <a:srgbClr val="FF0000"/>
              </a:solidFill>
            </a:endParaRPr>
          </a:p>
        </p:txBody>
      </p:sp>
      <p:pic>
        <p:nvPicPr>
          <p:cNvPr id="1028" name="Picture 4" descr="http://www.nwhm.org/media/category/exhibits/rightsforwomen/senecasmall.jpg"/>
          <p:cNvPicPr>
            <a:picLocks noChangeAspect="1" noChangeArrowheads="1"/>
          </p:cNvPicPr>
          <p:nvPr/>
        </p:nvPicPr>
        <p:blipFill>
          <a:blip r:embed="rId2" cstate="print"/>
          <a:srcRect/>
          <a:stretch>
            <a:fillRect/>
          </a:stretch>
        </p:blipFill>
        <p:spPr bwMode="auto">
          <a:xfrm>
            <a:off x="5715000" y="2514600"/>
            <a:ext cx="3025589" cy="4343400"/>
          </a:xfrm>
          <a:prstGeom prst="rect">
            <a:avLst/>
          </a:prstGeom>
          <a:noFill/>
        </p:spPr>
      </p:pic>
      <p:pic>
        <p:nvPicPr>
          <p:cNvPr id="1030" name="Picture 6" descr="http://www.peacebuttons.info/IMAGES/0719.1848_Declar-Sentiments.jpg"/>
          <p:cNvPicPr>
            <a:picLocks noChangeAspect="1" noChangeArrowheads="1"/>
          </p:cNvPicPr>
          <p:nvPr/>
        </p:nvPicPr>
        <p:blipFill>
          <a:blip r:embed="rId3" cstate="print"/>
          <a:srcRect/>
          <a:stretch>
            <a:fillRect/>
          </a:stretch>
        </p:blipFill>
        <p:spPr bwMode="auto">
          <a:xfrm>
            <a:off x="609600" y="3200400"/>
            <a:ext cx="4276725" cy="336435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women’s suffrage movement</a:t>
            </a:r>
            <a:br>
              <a:rPr lang="en-US" b="1" dirty="0"/>
            </a:br>
            <a:endParaRPr lang="en-US" dirty="0"/>
          </a:p>
        </p:txBody>
      </p:sp>
      <p:sp>
        <p:nvSpPr>
          <p:cNvPr id="3" name="Content Placeholder 2"/>
          <p:cNvSpPr>
            <a:spLocks noGrp="1"/>
          </p:cNvSpPr>
          <p:nvPr>
            <p:ph idx="1"/>
          </p:nvPr>
        </p:nvSpPr>
        <p:spPr>
          <a:xfrm>
            <a:off x="228600" y="914400"/>
            <a:ext cx="8686800" cy="5715000"/>
          </a:xfrm>
        </p:spPr>
        <p:txBody>
          <a:bodyPr>
            <a:normAutofit/>
          </a:bodyPr>
          <a:lstStyle/>
          <a:p>
            <a:r>
              <a:rPr lang="en-US" dirty="0" smtClean="0">
                <a:solidFill>
                  <a:srgbClr val="FF0000"/>
                </a:solidFill>
              </a:rPr>
              <a:t>Elizabeth </a:t>
            </a:r>
            <a:r>
              <a:rPr lang="en-US" dirty="0">
                <a:solidFill>
                  <a:srgbClr val="FF0000"/>
                </a:solidFill>
              </a:rPr>
              <a:t>Cady Stanton and Susan B. Anthony</a:t>
            </a:r>
            <a:r>
              <a:rPr lang="en-US" dirty="0"/>
              <a:t>, </a:t>
            </a:r>
            <a:r>
              <a:rPr lang="en-US" dirty="0" smtClean="0"/>
              <a:t>became </a:t>
            </a:r>
            <a:r>
              <a:rPr lang="en-US" dirty="0"/>
              <a:t>involved in the women’s suffrage movement before the Civil War and continued with the movement after the war</a:t>
            </a:r>
          </a:p>
        </p:txBody>
      </p:sp>
      <p:pic>
        <p:nvPicPr>
          <p:cNvPr id="47106" name="Picture 2" descr="https://www.stanford.edu/group/ic/cgi-bin/drupal2/files/Postage_Stamp.jpg"/>
          <p:cNvPicPr>
            <a:picLocks noChangeAspect="1" noChangeArrowheads="1"/>
          </p:cNvPicPr>
          <p:nvPr/>
        </p:nvPicPr>
        <p:blipFill>
          <a:blip r:embed="rId2" cstate="print"/>
          <a:srcRect/>
          <a:stretch>
            <a:fillRect/>
          </a:stretch>
        </p:blipFill>
        <p:spPr bwMode="auto">
          <a:xfrm>
            <a:off x="1828800" y="2899260"/>
            <a:ext cx="5734050" cy="39587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rmAutofit/>
          </a:bodyPr>
          <a:lstStyle/>
          <a:p>
            <a:r>
              <a:rPr lang="en-US" sz="3600" dirty="0" smtClean="0"/>
              <a:t>The </a:t>
            </a:r>
            <a:r>
              <a:rPr lang="en-US" sz="3600" dirty="0"/>
              <a:t>presidential </a:t>
            </a:r>
            <a:r>
              <a:rPr lang="en-US" sz="3600" dirty="0">
                <a:solidFill>
                  <a:srgbClr val="FF0000"/>
                </a:solidFill>
              </a:rPr>
              <a:t>election of 1800</a:t>
            </a:r>
            <a:r>
              <a:rPr lang="en-US" sz="3600" dirty="0"/>
              <a:t>, won by </a:t>
            </a:r>
            <a:r>
              <a:rPr lang="en-US" sz="3600" dirty="0">
                <a:solidFill>
                  <a:srgbClr val="FF0000"/>
                </a:solidFill>
              </a:rPr>
              <a:t>Thomas Jefferson</a:t>
            </a:r>
            <a:r>
              <a:rPr lang="en-US" sz="3600" dirty="0"/>
              <a:t>, was the </a:t>
            </a:r>
            <a:r>
              <a:rPr lang="en-US" sz="3600" dirty="0">
                <a:solidFill>
                  <a:srgbClr val="FF0000"/>
                </a:solidFill>
              </a:rPr>
              <a:t>first</a:t>
            </a:r>
            <a:r>
              <a:rPr lang="en-US" sz="3600" dirty="0"/>
              <a:t> American presidential </a:t>
            </a:r>
            <a:r>
              <a:rPr lang="en-US" sz="3600" dirty="0">
                <a:solidFill>
                  <a:srgbClr val="FF0000"/>
                </a:solidFill>
              </a:rPr>
              <a:t>election</a:t>
            </a:r>
            <a:r>
              <a:rPr lang="en-US" sz="3600" dirty="0"/>
              <a:t> in which </a:t>
            </a:r>
            <a:r>
              <a:rPr lang="en-US" sz="3600" dirty="0">
                <a:solidFill>
                  <a:srgbClr val="FF0000"/>
                </a:solidFill>
              </a:rPr>
              <a:t>power</a:t>
            </a:r>
            <a:r>
              <a:rPr lang="en-US" sz="3600" dirty="0"/>
              <a:t> was </a:t>
            </a:r>
            <a:r>
              <a:rPr lang="en-US" sz="3600" dirty="0">
                <a:solidFill>
                  <a:srgbClr val="FF0000"/>
                </a:solidFill>
              </a:rPr>
              <a:t>peacefully</a:t>
            </a:r>
            <a:r>
              <a:rPr lang="en-US" sz="3600" dirty="0"/>
              <a:t> </a:t>
            </a:r>
            <a:r>
              <a:rPr lang="en-US" sz="3600" dirty="0" smtClean="0"/>
              <a:t>                                                                           </a:t>
            </a:r>
            <a:r>
              <a:rPr lang="en-US" sz="3600" dirty="0" smtClean="0">
                <a:solidFill>
                  <a:srgbClr val="FF0000"/>
                </a:solidFill>
              </a:rPr>
              <a:t>transferred</a:t>
            </a:r>
            <a:r>
              <a:rPr lang="en-US" sz="3600" dirty="0" smtClean="0"/>
              <a:t>                                                                                      from </a:t>
            </a:r>
            <a:r>
              <a:rPr lang="en-US" sz="3600" dirty="0"/>
              <a:t>one </a:t>
            </a:r>
            <a:r>
              <a:rPr lang="en-US" sz="3600" dirty="0" smtClean="0"/>
              <a:t>                                                                              political party                                                                                </a:t>
            </a:r>
            <a:r>
              <a:rPr lang="en-US" sz="3600" dirty="0"/>
              <a:t>to another</a:t>
            </a:r>
            <a:r>
              <a:rPr lang="en-US" sz="3600" b="1" dirty="0"/>
              <a:t>.</a:t>
            </a:r>
            <a:endParaRPr lang="en-US" sz="3600" dirty="0"/>
          </a:p>
          <a:p>
            <a:pPr marL="0" indent="0">
              <a:buNone/>
            </a:pPr>
            <a:endParaRPr lang="en-US" sz="3600" dirty="0"/>
          </a:p>
        </p:txBody>
      </p:sp>
      <p:sp>
        <p:nvSpPr>
          <p:cNvPr id="4" name="TextBox 3"/>
          <p:cNvSpPr txBox="1"/>
          <p:nvPr/>
        </p:nvSpPr>
        <p:spPr>
          <a:xfrm>
            <a:off x="1371600" y="6019800"/>
            <a:ext cx="3200400" cy="461665"/>
          </a:xfrm>
          <a:prstGeom prst="rect">
            <a:avLst/>
          </a:prstGeom>
          <a:noFill/>
        </p:spPr>
        <p:txBody>
          <a:bodyPr wrap="square" rtlCol="0">
            <a:spAutoFit/>
          </a:bodyPr>
          <a:lstStyle/>
          <a:p>
            <a:pPr algn="ctr"/>
            <a:r>
              <a:rPr lang="en-US" sz="2400" b="1" dirty="0" smtClean="0">
                <a:solidFill>
                  <a:schemeClr val="bg1"/>
                </a:solidFill>
              </a:rPr>
              <a:t>Democratic-Republican</a:t>
            </a:r>
            <a:endParaRPr lang="en-US" sz="2400" b="1" dirty="0">
              <a:solidFill>
                <a:schemeClr val="bg1"/>
              </a:solidFill>
            </a:endParaRPr>
          </a:p>
        </p:txBody>
      </p:sp>
      <p:sp>
        <p:nvSpPr>
          <p:cNvPr id="5" name="TextBox 4"/>
          <p:cNvSpPr txBox="1"/>
          <p:nvPr/>
        </p:nvSpPr>
        <p:spPr>
          <a:xfrm>
            <a:off x="4419600" y="6096000"/>
            <a:ext cx="3200400" cy="461665"/>
          </a:xfrm>
          <a:prstGeom prst="rect">
            <a:avLst/>
          </a:prstGeom>
          <a:noFill/>
        </p:spPr>
        <p:txBody>
          <a:bodyPr wrap="square" rtlCol="0">
            <a:spAutoFit/>
          </a:bodyPr>
          <a:lstStyle/>
          <a:p>
            <a:pPr algn="ctr"/>
            <a:r>
              <a:rPr lang="en-US" sz="2400" b="1" dirty="0" smtClean="0">
                <a:solidFill>
                  <a:schemeClr val="bg1"/>
                </a:solidFill>
              </a:rPr>
              <a:t>Federalist</a:t>
            </a:r>
            <a:endParaRPr lang="en-US" sz="2400" b="1" dirty="0">
              <a:solidFill>
                <a:schemeClr val="bg1"/>
              </a:solidFill>
            </a:endParaRPr>
          </a:p>
        </p:txBody>
      </p:sp>
      <p:pic>
        <p:nvPicPr>
          <p:cNvPr id="19460" name="Picture 4" descr="http://2.bp.blogspot.com/_6CtuSd2_klc/TPUxmJEJdiI/AAAAAAAAAB8/n9-9P96LwZs/s1600/the+election+of+1800.jpg"/>
          <p:cNvPicPr>
            <a:picLocks noChangeAspect="1" noChangeArrowheads="1"/>
          </p:cNvPicPr>
          <p:nvPr/>
        </p:nvPicPr>
        <p:blipFill>
          <a:blip r:embed="rId2" cstate="print"/>
          <a:srcRect l="3681" r="5528" b="3030"/>
          <a:stretch>
            <a:fillRect/>
          </a:stretch>
        </p:blipFill>
        <p:spPr bwMode="auto">
          <a:xfrm>
            <a:off x="3276600" y="1981200"/>
            <a:ext cx="5638800" cy="487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b="1" dirty="0" smtClean="0"/>
              <a:t>First Political Parties</a:t>
            </a:r>
            <a:endParaRPr lang="en-US" b="1" dirty="0"/>
          </a:p>
        </p:txBody>
      </p:sp>
      <p:sp>
        <p:nvSpPr>
          <p:cNvPr id="3" name="Content Placeholder 2"/>
          <p:cNvSpPr>
            <a:spLocks noGrp="1"/>
          </p:cNvSpPr>
          <p:nvPr>
            <p:ph sz="half" idx="1"/>
          </p:nvPr>
        </p:nvSpPr>
        <p:spPr>
          <a:xfrm>
            <a:off x="152400" y="838200"/>
            <a:ext cx="4267200" cy="5486400"/>
          </a:xfrm>
        </p:spPr>
        <p:txBody>
          <a:bodyPr>
            <a:noAutofit/>
          </a:bodyPr>
          <a:lstStyle/>
          <a:p>
            <a:r>
              <a:rPr lang="en-US" sz="3200" dirty="0"/>
              <a:t>The </a:t>
            </a:r>
            <a:r>
              <a:rPr lang="en-US" sz="3200" dirty="0">
                <a:solidFill>
                  <a:srgbClr val="FF0000"/>
                </a:solidFill>
              </a:rPr>
              <a:t>Federalists</a:t>
            </a:r>
            <a:r>
              <a:rPr lang="en-US" sz="3200" b="1" dirty="0"/>
              <a:t>,</a:t>
            </a:r>
            <a:r>
              <a:rPr lang="en-US" sz="3200" dirty="0"/>
              <a:t> led by </a:t>
            </a:r>
            <a:r>
              <a:rPr lang="en-US" sz="3200" dirty="0">
                <a:solidFill>
                  <a:srgbClr val="FF0000"/>
                </a:solidFill>
              </a:rPr>
              <a:t>John Adams </a:t>
            </a:r>
            <a:r>
              <a:rPr lang="en-US" sz="3200" dirty="0"/>
              <a:t>and Alexander </a:t>
            </a:r>
            <a:r>
              <a:rPr lang="en-US" sz="3200" dirty="0">
                <a:solidFill>
                  <a:srgbClr val="FF0000"/>
                </a:solidFill>
              </a:rPr>
              <a:t>Hamilton</a:t>
            </a:r>
            <a:r>
              <a:rPr lang="en-US" sz="3200" dirty="0"/>
              <a:t>, typically </a:t>
            </a:r>
            <a:r>
              <a:rPr lang="en-US" sz="3200" dirty="0">
                <a:solidFill>
                  <a:srgbClr val="FF0000"/>
                </a:solidFill>
              </a:rPr>
              <a:t>believed</a:t>
            </a:r>
            <a:r>
              <a:rPr lang="en-US" sz="3200" dirty="0"/>
              <a:t> in a </a:t>
            </a:r>
            <a:r>
              <a:rPr lang="en-US" sz="3200" dirty="0">
                <a:solidFill>
                  <a:srgbClr val="FF0000"/>
                </a:solidFill>
              </a:rPr>
              <a:t>strong national government </a:t>
            </a:r>
            <a:r>
              <a:rPr lang="en-US" sz="3200" dirty="0"/>
              <a:t>and </a:t>
            </a:r>
            <a:r>
              <a:rPr lang="en-US" sz="3200" b="1" i="1" dirty="0"/>
              <a:t>commercial</a:t>
            </a:r>
            <a:r>
              <a:rPr lang="en-US" sz="3200" dirty="0"/>
              <a:t> </a:t>
            </a:r>
            <a:r>
              <a:rPr lang="en-US" sz="3200" dirty="0" smtClean="0"/>
              <a:t>economy.</a:t>
            </a:r>
          </a:p>
          <a:p>
            <a:r>
              <a:rPr lang="en-US" sz="3200" dirty="0" smtClean="0"/>
              <a:t>They </a:t>
            </a:r>
            <a:r>
              <a:rPr lang="en-US" sz="3200" dirty="0"/>
              <a:t>were </a:t>
            </a:r>
            <a:r>
              <a:rPr lang="en-US" sz="3200" dirty="0">
                <a:solidFill>
                  <a:srgbClr val="FF0000"/>
                </a:solidFill>
              </a:rPr>
              <a:t>supported</a:t>
            </a:r>
            <a:r>
              <a:rPr lang="en-US" sz="3200" dirty="0"/>
              <a:t> </a:t>
            </a:r>
            <a:r>
              <a:rPr lang="en-US" sz="3200" dirty="0">
                <a:solidFill>
                  <a:srgbClr val="FF0000"/>
                </a:solidFill>
              </a:rPr>
              <a:t>by bankers </a:t>
            </a:r>
            <a:r>
              <a:rPr lang="en-US" sz="3200" dirty="0"/>
              <a:t>and </a:t>
            </a:r>
            <a:r>
              <a:rPr lang="en-US" sz="3200" dirty="0">
                <a:solidFill>
                  <a:srgbClr val="FF0000"/>
                </a:solidFill>
              </a:rPr>
              <a:t>business</a:t>
            </a:r>
            <a:r>
              <a:rPr lang="en-US" sz="3200" dirty="0"/>
              <a:t> interests in the </a:t>
            </a:r>
            <a:r>
              <a:rPr lang="en-US" sz="3200" dirty="0">
                <a:solidFill>
                  <a:srgbClr val="FF0000"/>
                </a:solidFill>
              </a:rPr>
              <a:t>Northeast</a:t>
            </a:r>
            <a:r>
              <a:rPr lang="en-US" sz="3200" dirty="0" smtClean="0"/>
              <a:t>.</a:t>
            </a:r>
            <a:endParaRPr lang="en-US" sz="3200" dirty="0"/>
          </a:p>
        </p:txBody>
      </p:sp>
      <p:sp>
        <p:nvSpPr>
          <p:cNvPr id="5" name="Content Placeholder 4"/>
          <p:cNvSpPr>
            <a:spLocks noGrp="1"/>
          </p:cNvSpPr>
          <p:nvPr>
            <p:ph sz="half" idx="2"/>
          </p:nvPr>
        </p:nvSpPr>
        <p:spPr>
          <a:xfrm>
            <a:off x="4648200" y="914400"/>
            <a:ext cx="4191000" cy="5486400"/>
          </a:xfrm>
        </p:spPr>
        <p:txBody>
          <a:bodyPr>
            <a:normAutofit/>
          </a:bodyPr>
          <a:lstStyle/>
          <a:p>
            <a:r>
              <a:rPr lang="en-US" sz="3200" dirty="0" smtClean="0"/>
              <a:t>The </a:t>
            </a:r>
            <a:r>
              <a:rPr lang="en-US" sz="3200" dirty="0" smtClean="0">
                <a:solidFill>
                  <a:srgbClr val="FF0000"/>
                </a:solidFill>
              </a:rPr>
              <a:t>Democratic-Republicans believed </a:t>
            </a:r>
            <a:r>
              <a:rPr lang="en-US" sz="3200" dirty="0" smtClean="0"/>
              <a:t>in a </a:t>
            </a:r>
            <a:r>
              <a:rPr lang="en-US" sz="3200" dirty="0" smtClean="0">
                <a:solidFill>
                  <a:srgbClr val="FF0000"/>
                </a:solidFill>
              </a:rPr>
              <a:t>weak national government </a:t>
            </a:r>
            <a:r>
              <a:rPr lang="en-US" sz="3200" dirty="0" smtClean="0"/>
              <a:t>and an </a:t>
            </a:r>
            <a:r>
              <a:rPr lang="en-US" sz="3200" b="1" i="1" dirty="0" smtClean="0"/>
              <a:t>agricultural </a:t>
            </a:r>
            <a:r>
              <a:rPr lang="en-US" sz="3200" dirty="0" smtClean="0"/>
              <a:t>economy. </a:t>
            </a:r>
            <a:endParaRPr lang="en-US" sz="3200" dirty="0"/>
          </a:p>
          <a:p>
            <a:pPr marL="0" indent="0">
              <a:buNone/>
            </a:pPr>
            <a:endParaRPr lang="en-US" sz="3200" dirty="0" smtClean="0"/>
          </a:p>
          <a:p>
            <a:r>
              <a:rPr lang="en-US" sz="3200" dirty="0" smtClean="0"/>
              <a:t>They were </a:t>
            </a:r>
            <a:r>
              <a:rPr lang="en-US" sz="3200" dirty="0" smtClean="0">
                <a:solidFill>
                  <a:srgbClr val="FF0000"/>
                </a:solidFill>
              </a:rPr>
              <a:t>supported by farmers, artisans</a:t>
            </a:r>
            <a:r>
              <a:rPr lang="en-US" sz="3200" dirty="0" smtClean="0"/>
              <a:t>, and </a:t>
            </a:r>
            <a:r>
              <a:rPr lang="en-US" sz="3200" dirty="0" smtClean="0">
                <a:solidFill>
                  <a:srgbClr val="FF0000"/>
                </a:solidFill>
              </a:rPr>
              <a:t>frontier settlers </a:t>
            </a:r>
            <a:r>
              <a:rPr lang="en-US" sz="3200" dirty="0" smtClean="0"/>
              <a:t>in the </a:t>
            </a:r>
            <a:r>
              <a:rPr lang="en-US" sz="3200" dirty="0" smtClean="0">
                <a:solidFill>
                  <a:srgbClr val="FF0000"/>
                </a:solidFill>
              </a:rPr>
              <a:t>South</a:t>
            </a:r>
            <a:r>
              <a:rPr lang="en-US" sz="3200" dirty="0" smtClean="0"/>
              <a:t>.</a:t>
            </a:r>
          </a:p>
          <a:p>
            <a:endParaRPr lang="en-US" dirty="0"/>
          </a:p>
        </p:txBody>
      </p:sp>
      <p:cxnSp>
        <p:nvCxnSpPr>
          <p:cNvPr id="6" name="Straight Connector 5"/>
          <p:cNvCxnSpPr/>
          <p:nvPr/>
        </p:nvCxnSpPr>
        <p:spPr>
          <a:xfrm>
            <a:off x="4419600" y="914400"/>
            <a:ext cx="0" cy="5486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rmAutofit/>
          </a:bodyPr>
          <a:lstStyle/>
          <a:p>
            <a:r>
              <a:rPr lang="en-US" dirty="0"/>
              <a:t>Economic and strategic interests, supported by popular beliefs, led to territorial expansion to the Pacific Ocean</a:t>
            </a:r>
            <a:r>
              <a:rPr lang="en-US" dirty="0" smtClean="0"/>
              <a:t>.</a:t>
            </a:r>
            <a:endParaRPr lang="en-US" dirty="0"/>
          </a:p>
        </p:txBody>
      </p:sp>
      <p:pic>
        <p:nvPicPr>
          <p:cNvPr id="17410" name="Picture 2" descr="http://www.mountainsofstone.com/images/Territorial%20Expansion%201821.jpg"/>
          <p:cNvPicPr>
            <a:picLocks noChangeAspect="1" noChangeArrowheads="1"/>
          </p:cNvPicPr>
          <p:nvPr/>
        </p:nvPicPr>
        <p:blipFill>
          <a:blip r:embed="rId2" cstate="print"/>
          <a:srcRect/>
          <a:stretch>
            <a:fillRect/>
          </a:stretch>
        </p:blipFill>
        <p:spPr bwMode="auto">
          <a:xfrm>
            <a:off x="533400" y="1676400"/>
            <a:ext cx="8206553" cy="50196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77000"/>
          </a:xfrm>
        </p:spPr>
        <p:txBody>
          <a:bodyPr>
            <a:normAutofit/>
          </a:bodyPr>
          <a:lstStyle/>
          <a:p>
            <a:pPr algn="ctr">
              <a:buNone/>
            </a:pPr>
            <a:r>
              <a:rPr lang="en-US" sz="2800" dirty="0" smtClean="0"/>
              <a:t>The </a:t>
            </a:r>
            <a:r>
              <a:rPr lang="en-US" sz="2800" dirty="0"/>
              <a:t>new American republic </a:t>
            </a:r>
            <a:r>
              <a:rPr lang="en-US" sz="2800" dirty="0">
                <a:solidFill>
                  <a:srgbClr val="FF0000"/>
                </a:solidFill>
              </a:rPr>
              <a:t>prior</a:t>
            </a:r>
            <a:r>
              <a:rPr lang="en-US" sz="2800" dirty="0"/>
              <a:t> to the</a:t>
            </a:r>
            <a:r>
              <a:rPr lang="en-US" sz="2800" dirty="0">
                <a:solidFill>
                  <a:srgbClr val="FF0000"/>
                </a:solidFill>
              </a:rPr>
              <a:t> Civil </a:t>
            </a:r>
            <a:r>
              <a:rPr lang="en-US" sz="2800" dirty="0"/>
              <a:t>War experienced dramatic territorial </a:t>
            </a:r>
            <a:r>
              <a:rPr lang="en-US" sz="2800" dirty="0">
                <a:solidFill>
                  <a:srgbClr val="FF0000"/>
                </a:solidFill>
              </a:rPr>
              <a:t>expansion</a:t>
            </a:r>
            <a:r>
              <a:rPr lang="en-US" sz="2800" dirty="0"/>
              <a:t>, </a:t>
            </a:r>
            <a:r>
              <a:rPr lang="en-US" sz="2800" dirty="0">
                <a:solidFill>
                  <a:srgbClr val="FF0000"/>
                </a:solidFill>
              </a:rPr>
              <a:t>immigration, economic </a:t>
            </a:r>
            <a:r>
              <a:rPr lang="en-US" sz="2800" dirty="0"/>
              <a:t>growth, and </a:t>
            </a:r>
            <a:r>
              <a:rPr lang="en-US" sz="2800" dirty="0">
                <a:solidFill>
                  <a:srgbClr val="FF0000"/>
                </a:solidFill>
              </a:rPr>
              <a:t>industrialization</a:t>
            </a:r>
            <a:r>
              <a:rPr lang="en-US" sz="2800" dirty="0"/>
              <a:t>. Americans, stirred by their hunger for land and the </a:t>
            </a:r>
            <a:r>
              <a:rPr lang="en-US" sz="2800" dirty="0">
                <a:solidFill>
                  <a:srgbClr val="FF0000"/>
                </a:solidFill>
              </a:rPr>
              <a:t>ideology </a:t>
            </a:r>
            <a:r>
              <a:rPr lang="en-US" sz="2800" dirty="0"/>
              <a:t>of “</a:t>
            </a:r>
            <a:r>
              <a:rPr lang="en-US" sz="2800" dirty="0">
                <a:solidFill>
                  <a:srgbClr val="FF0000"/>
                </a:solidFill>
              </a:rPr>
              <a:t>Manifest Destiny</a:t>
            </a:r>
            <a:r>
              <a:rPr lang="en-US" sz="2800" dirty="0"/>
              <a:t>,” flocked to new frontiers</a:t>
            </a:r>
            <a:r>
              <a:rPr lang="en-US" sz="2800" dirty="0" smtClean="0"/>
              <a:t>.</a:t>
            </a:r>
            <a:endParaRPr lang="en-US" sz="2800" dirty="0"/>
          </a:p>
        </p:txBody>
      </p:sp>
      <p:pic>
        <p:nvPicPr>
          <p:cNvPr id="35842" name="Picture 2" descr="http://faculty.umf.maine.edu/walter.sargent/public.www/web%20103/manifest%20destiny.jpg"/>
          <p:cNvPicPr>
            <a:picLocks noChangeAspect="1" noChangeArrowheads="1"/>
          </p:cNvPicPr>
          <p:nvPr/>
        </p:nvPicPr>
        <p:blipFill>
          <a:blip r:embed="rId2" cstate="print"/>
          <a:srcRect l="2552" t="3476" r="4306" b="4908"/>
          <a:stretch>
            <a:fillRect/>
          </a:stretch>
        </p:blipFill>
        <p:spPr bwMode="auto">
          <a:xfrm>
            <a:off x="1676400" y="2298526"/>
            <a:ext cx="5943600" cy="45594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algn="ctr">
              <a:buNone/>
            </a:pPr>
            <a:r>
              <a:rPr lang="en-US" dirty="0" smtClean="0">
                <a:solidFill>
                  <a:srgbClr val="FF0000"/>
                </a:solidFill>
              </a:rPr>
              <a:t>Conflicts</a:t>
            </a:r>
            <a:r>
              <a:rPr lang="en-US" dirty="0" smtClean="0"/>
              <a:t> </a:t>
            </a:r>
            <a:r>
              <a:rPr lang="en-US" dirty="0"/>
              <a:t>between American </a:t>
            </a:r>
            <a:r>
              <a:rPr lang="en-US" dirty="0">
                <a:solidFill>
                  <a:srgbClr val="FF0000"/>
                </a:solidFill>
              </a:rPr>
              <a:t>settlers</a:t>
            </a:r>
            <a:r>
              <a:rPr lang="en-US" dirty="0"/>
              <a:t> and </a:t>
            </a:r>
            <a:r>
              <a:rPr lang="en-US" dirty="0">
                <a:solidFill>
                  <a:srgbClr val="FF0000"/>
                </a:solidFill>
              </a:rPr>
              <a:t>Indian </a:t>
            </a:r>
            <a:r>
              <a:rPr lang="en-US" dirty="0"/>
              <a:t>nations in the Southeast and the old Northwest </a:t>
            </a:r>
            <a:r>
              <a:rPr lang="en-US" dirty="0">
                <a:solidFill>
                  <a:srgbClr val="FF0000"/>
                </a:solidFill>
              </a:rPr>
              <a:t>resulted</a:t>
            </a:r>
            <a:r>
              <a:rPr lang="en-US" dirty="0"/>
              <a:t> in the </a:t>
            </a:r>
            <a:r>
              <a:rPr lang="en-US" dirty="0">
                <a:solidFill>
                  <a:srgbClr val="FF0000"/>
                </a:solidFill>
              </a:rPr>
              <a:t>relocation</a:t>
            </a:r>
            <a:r>
              <a:rPr lang="en-US" dirty="0"/>
              <a:t> of many </a:t>
            </a:r>
            <a:r>
              <a:rPr lang="en-US" dirty="0">
                <a:solidFill>
                  <a:srgbClr val="FF0000"/>
                </a:solidFill>
              </a:rPr>
              <a:t>Indians</a:t>
            </a:r>
            <a:r>
              <a:rPr lang="en-US" dirty="0"/>
              <a:t> to </a:t>
            </a:r>
            <a:r>
              <a:rPr lang="en-US" dirty="0">
                <a:solidFill>
                  <a:srgbClr val="FF0000"/>
                </a:solidFill>
              </a:rPr>
              <a:t>reservations</a:t>
            </a:r>
            <a:r>
              <a:rPr lang="en-US" dirty="0"/>
              <a:t>.</a:t>
            </a:r>
          </a:p>
        </p:txBody>
      </p:sp>
      <p:pic>
        <p:nvPicPr>
          <p:cNvPr id="36866" name="Picture 2" descr="http://www.ghostcowboy.com/files/images/red_river_war.jpg"/>
          <p:cNvPicPr>
            <a:picLocks noChangeAspect="1" noChangeArrowheads="1"/>
          </p:cNvPicPr>
          <p:nvPr/>
        </p:nvPicPr>
        <p:blipFill>
          <a:blip r:embed="rId2" cstate="print"/>
          <a:srcRect/>
          <a:stretch>
            <a:fillRect/>
          </a:stretch>
        </p:blipFill>
        <p:spPr bwMode="auto">
          <a:xfrm>
            <a:off x="990600" y="2438400"/>
            <a:ext cx="7478829" cy="4229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lnSpcReduction="10000"/>
          </a:bodyPr>
          <a:lstStyle/>
          <a:p>
            <a:pPr algn="ctr">
              <a:buNone/>
            </a:pPr>
            <a:r>
              <a:rPr lang="en-US" b="1" dirty="0"/>
              <a:t>Expansion resulting from the Louisiana Purchase and War of 1812</a:t>
            </a:r>
          </a:p>
          <a:p>
            <a:r>
              <a:rPr lang="en-US" dirty="0"/>
              <a:t>Thomas Jefferson, as </a:t>
            </a:r>
            <a:r>
              <a:rPr lang="en-US" dirty="0" smtClean="0"/>
              <a:t>president                                                            </a:t>
            </a:r>
            <a:r>
              <a:rPr lang="en-US" dirty="0"/>
              <a:t>in 1803, purchased the </a:t>
            </a:r>
            <a:r>
              <a:rPr lang="en-US" dirty="0" smtClean="0"/>
              <a:t>huge                                                     </a:t>
            </a:r>
            <a:r>
              <a:rPr lang="en-US" dirty="0"/>
              <a:t>Louisiana Territory from France</a:t>
            </a:r>
            <a:r>
              <a:rPr lang="en-US" dirty="0" smtClean="0"/>
              <a:t>,                                                           </a:t>
            </a:r>
            <a:r>
              <a:rPr lang="en-US" dirty="0"/>
              <a:t>which doubled the size of the </a:t>
            </a:r>
            <a:r>
              <a:rPr lang="en-US" dirty="0" smtClean="0"/>
              <a:t>                                                                 United </a:t>
            </a:r>
            <a:r>
              <a:rPr lang="en-US" dirty="0"/>
              <a:t>States overnight. </a:t>
            </a:r>
            <a:endParaRPr lang="en-US" dirty="0" smtClean="0"/>
          </a:p>
          <a:p>
            <a:r>
              <a:rPr lang="en-US" dirty="0" smtClean="0"/>
              <a:t>He </a:t>
            </a:r>
            <a:r>
              <a:rPr lang="en-US" dirty="0"/>
              <a:t>authorized the Lewis and </a:t>
            </a:r>
            <a:r>
              <a:rPr lang="en-US" dirty="0" smtClean="0"/>
              <a:t>                                         Clark </a:t>
            </a:r>
            <a:r>
              <a:rPr lang="en-US" dirty="0"/>
              <a:t>expedition to explore </a:t>
            </a:r>
            <a:r>
              <a:rPr lang="en-US" dirty="0" smtClean="0"/>
              <a:t>the                                                  </a:t>
            </a:r>
            <a:r>
              <a:rPr lang="en-US" dirty="0"/>
              <a:t>new territories that lay west of </a:t>
            </a:r>
            <a:r>
              <a:rPr lang="en-US" dirty="0" smtClean="0"/>
              <a:t>                                             the </a:t>
            </a:r>
            <a:r>
              <a:rPr lang="en-US" dirty="0"/>
              <a:t>Mississippi River. </a:t>
            </a:r>
            <a:endParaRPr lang="en-US" dirty="0" smtClean="0"/>
          </a:p>
          <a:p>
            <a:r>
              <a:rPr lang="en-US" dirty="0" smtClean="0"/>
              <a:t>Sacajawea</a:t>
            </a:r>
            <a:r>
              <a:rPr lang="en-US" dirty="0"/>
              <a:t>, an American </a:t>
            </a:r>
            <a:r>
              <a:rPr lang="en-US" dirty="0" smtClean="0"/>
              <a:t>Indian                                              </a:t>
            </a:r>
            <a:r>
              <a:rPr lang="en-US" dirty="0"/>
              <a:t>woman, served as their guide </a:t>
            </a:r>
            <a:r>
              <a:rPr lang="en-US" dirty="0" smtClean="0"/>
              <a:t>                                                      and </a:t>
            </a:r>
            <a:r>
              <a:rPr lang="en-US" dirty="0"/>
              <a:t>translator.</a:t>
            </a:r>
          </a:p>
        </p:txBody>
      </p:sp>
      <p:pic>
        <p:nvPicPr>
          <p:cNvPr id="16386" name="Picture 2" descr="http://www.franklin.ma.us/school/public/JFKwebsite/Lewis/colormap.gif"/>
          <p:cNvPicPr>
            <a:picLocks noChangeAspect="1" noChangeArrowheads="1"/>
          </p:cNvPicPr>
          <p:nvPr/>
        </p:nvPicPr>
        <p:blipFill>
          <a:blip r:embed="rId2" cstate="print"/>
          <a:srcRect l="7779"/>
          <a:stretch>
            <a:fillRect/>
          </a:stretch>
        </p:blipFill>
        <p:spPr bwMode="auto">
          <a:xfrm>
            <a:off x="5867400" y="1143000"/>
            <a:ext cx="3276600" cy="2914650"/>
          </a:xfrm>
          <a:prstGeom prst="rect">
            <a:avLst/>
          </a:prstGeom>
          <a:noFill/>
        </p:spPr>
      </p:pic>
      <p:pic>
        <p:nvPicPr>
          <p:cNvPr id="16388" name="Picture 4" descr="http://www.glogster.com/media/5/29/90/79/29907903.jpg"/>
          <p:cNvPicPr>
            <a:picLocks noChangeAspect="1" noChangeArrowheads="1"/>
          </p:cNvPicPr>
          <p:nvPr/>
        </p:nvPicPr>
        <p:blipFill>
          <a:blip r:embed="rId3" cstate="print"/>
          <a:srcRect l="4734" t="5778" r="7692" b="8889"/>
          <a:stretch>
            <a:fillRect/>
          </a:stretch>
        </p:blipFill>
        <p:spPr bwMode="auto">
          <a:xfrm>
            <a:off x="6629400" y="3962400"/>
            <a:ext cx="2133600" cy="2895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1467</Words>
  <Application>Microsoft Office PowerPoint</Application>
  <PresentationFormat>On-screen Show (4:3)</PresentationFormat>
  <Paragraphs>82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SOL VUS 6</vt:lpstr>
      <vt:lpstr>Slide 2</vt:lpstr>
      <vt:lpstr>Slide 3</vt:lpstr>
      <vt:lpstr>Slide 4</vt:lpstr>
      <vt:lpstr>First Political Parties</vt:lpstr>
      <vt:lpstr>Slide 6</vt:lpstr>
      <vt:lpstr>Slide 7</vt:lpstr>
      <vt:lpstr>Slide 8</vt:lpstr>
      <vt:lpstr>Slide 9</vt:lpstr>
      <vt:lpstr>Slide 10</vt:lpstr>
      <vt:lpstr>Slide 11</vt:lpstr>
      <vt:lpstr>Slide 12</vt:lpstr>
      <vt:lpstr>The westward movement and economic development </vt:lpstr>
      <vt:lpstr>Slide 14</vt:lpstr>
      <vt:lpstr>The westward movement and economic development </vt:lpstr>
      <vt:lpstr>The westward movement and economic development </vt:lpstr>
      <vt:lpstr>Impact on the American Indians  </vt:lpstr>
      <vt:lpstr>Impact on the American Indians  </vt:lpstr>
      <vt:lpstr>Slide 19</vt:lpstr>
      <vt:lpstr>Slide 20</vt:lpstr>
      <vt:lpstr>Slide 21</vt:lpstr>
      <vt:lpstr>Slide 22</vt:lpstr>
      <vt:lpstr>Slide 23</vt:lpstr>
      <vt:lpstr>Sectional tensions caused by competing economic interests </vt:lpstr>
      <vt:lpstr>Sectional tensions caused by westward expansion  </vt:lpstr>
      <vt:lpstr>Sectional tensions caused by westward expansion  </vt:lpstr>
      <vt:lpstr>Sectional tensions caused by westward expansion  </vt:lpstr>
      <vt:lpstr>Sectional tensions caused by westward expansion  </vt:lpstr>
      <vt:lpstr>Sectional tensions caused by debates over the nature of the Union </vt:lpstr>
      <vt:lpstr>Sectional tensions caused by the institution of slavery </vt:lpstr>
      <vt:lpstr>Sectional tensions caused by the institution of slavery </vt:lpstr>
      <vt:lpstr>Sectional tensions caused by the institution of slavery </vt:lpstr>
      <vt:lpstr>The women’s suffrage movement </vt:lpstr>
      <vt:lpstr>The women’s suffrage movement </vt:lpstr>
    </vt:vector>
  </TitlesOfParts>
  <Company>Stafford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 VUS 6</dc:title>
  <dc:creator>SCPS Computer</dc:creator>
  <cp:lastModifiedBy>amcdonough</cp:lastModifiedBy>
  <cp:revision>32</cp:revision>
  <dcterms:created xsi:type="dcterms:W3CDTF">2011-04-07T12:46:41Z</dcterms:created>
  <dcterms:modified xsi:type="dcterms:W3CDTF">2016-05-23T13:05:15Z</dcterms:modified>
</cp:coreProperties>
</file>