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92" r:id="rId4"/>
    <p:sldMasterId id="2147483708" r:id="rId5"/>
    <p:sldMasterId id="2147483724" r:id="rId6"/>
    <p:sldMasterId id="2147483740" r:id="rId7"/>
    <p:sldMasterId id="2147483788" r:id="rId8"/>
    <p:sldMasterId id="2147483804" r:id="rId9"/>
    <p:sldMasterId id="2147483820" r:id="rId10"/>
    <p:sldMasterId id="2147483836" r:id="rId11"/>
    <p:sldMasterId id="2147483852" r:id="rId12"/>
  </p:sldMasterIdLst>
  <p:sldIdLst>
    <p:sldId id="256" r:id="rId13"/>
    <p:sldId id="273" r:id="rId14"/>
    <p:sldId id="257" r:id="rId15"/>
    <p:sldId id="258" r:id="rId16"/>
    <p:sldId id="274" r:id="rId17"/>
    <p:sldId id="259" r:id="rId18"/>
    <p:sldId id="264" r:id="rId19"/>
    <p:sldId id="265" r:id="rId20"/>
    <p:sldId id="267" r:id="rId21"/>
    <p:sldId id="275" r:id="rId22"/>
    <p:sldId id="277" r:id="rId23"/>
    <p:sldId id="276" r:id="rId24"/>
    <p:sldId id="278" r:id="rId25"/>
    <p:sldId id="260" r:id="rId26"/>
    <p:sldId id="268" r:id="rId27"/>
    <p:sldId id="281" r:id="rId28"/>
    <p:sldId id="282" r:id="rId29"/>
    <p:sldId id="261" r:id="rId30"/>
    <p:sldId id="262" r:id="rId31"/>
    <p:sldId id="270" r:id="rId32"/>
    <p:sldId id="271" r:id="rId33"/>
    <p:sldId id="272" r:id="rId34"/>
    <p:sldId id="283" r:id="rId35"/>
    <p:sldId id="294" r:id="rId36"/>
    <p:sldId id="263" r:id="rId37"/>
    <p:sldId id="295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5" d="100"/>
          <a:sy n="45" d="100"/>
        </p:scale>
        <p:origin x="-1236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FA6F0-9731-4F9E-B91F-94CEBFBFF222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FF0DB28-4996-4C51-BA7E-FE49EF9D0D24}">
      <dgm:prSet custT="1"/>
      <dgm:spPr/>
      <dgm:t>
        <a:bodyPr/>
        <a:lstStyle/>
        <a:p>
          <a:pPr rtl="0"/>
          <a:r>
            <a:rPr lang="en-US" sz="1800" dirty="0" smtClean="0"/>
            <a:t>A weak national government</a:t>
          </a:r>
          <a:endParaRPr lang="en-US" sz="1800" dirty="0"/>
        </a:p>
      </dgm:t>
    </dgm:pt>
    <dgm:pt modelId="{93584D4A-F9C4-4485-8D7B-B4693E209624}" type="parTrans" cxnId="{7375BAA3-2DCC-48E0-931C-4FCFC789558B}">
      <dgm:prSet/>
      <dgm:spPr/>
      <dgm:t>
        <a:bodyPr/>
        <a:lstStyle/>
        <a:p>
          <a:endParaRPr lang="en-US"/>
        </a:p>
      </dgm:t>
    </dgm:pt>
    <dgm:pt modelId="{B9990D47-9A8C-4FFC-B1D8-9C02BEB3BD81}" type="sibTrans" cxnId="{7375BAA3-2DCC-48E0-931C-4FCFC789558B}">
      <dgm:prSet/>
      <dgm:spPr/>
      <dgm:t>
        <a:bodyPr/>
        <a:lstStyle/>
        <a:p>
          <a:endParaRPr lang="en-US"/>
        </a:p>
      </dgm:t>
    </dgm:pt>
    <dgm:pt modelId="{C0EE3D7F-8DAB-49D8-AD80-48191EFB1A7B}">
      <dgm:prSet custT="1"/>
      <dgm:spPr/>
      <dgm:t>
        <a:bodyPr/>
        <a:lstStyle/>
        <a:p>
          <a:pPr rtl="0"/>
          <a:r>
            <a:rPr lang="en-US" sz="1600" dirty="0" smtClean="0"/>
            <a:t>Congress could not tax or regulate commerce among states</a:t>
          </a:r>
          <a:endParaRPr lang="en-US" sz="1600" dirty="0"/>
        </a:p>
      </dgm:t>
    </dgm:pt>
    <dgm:pt modelId="{C165A7ED-645A-4C70-9175-B0AF43C0CABE}" type="parTrans" cxnId="{D18826E4-7D4E-447C-8707-89E9E0F49200}">
      <dgm:prSet/>
      <dgm:spPr/>
      <dgm:t>
        <a:bodyPr/>
        <a:lstStyle/>
        <a:p>
          <a:endParaRPr lang="en-US"/>
        </a:p>
      </dgm:t>
    </dgm:pt>
    <dgm:pt modelId="{48C51B33-185A-49EA-BE96-88C512364E17}" type="sibTrans" cxnId="{D18826E4-7D4E-447C-8707-89E9E0F49200}">
      <dgm:prSet/>
      <dgm:spPr/>
      <dgm:t>
        <a:bodyPr/>
        <a:lstStyle/>
        <a:p>
          <a:endParaRPr lang="en-US"/>
        </a:p>
      </dgm:t>
    </dgm:pt>
    <dgm:pt modelId="{B8D8D411-5047-4BF4-BF25-59A9FF41760F}">
      <dgm:prSet custT="1"/>
      <dgm:spPr/>
      <dgm:t>
        <a:bodyPr/>
        <a:lstStyle/>
        <a:p>
          <a:pPr rtl="0"/>
          <a:r>
            <a:rPr lang="en-US" sz="1800" dirty="0" smtClean="0"/>
            <a:t>No common currency</a:t>
          </a:r>
          <a:endParaRPr lang="en-US" sz="1800" dirty="0"/>
        </a:p>
      </dgm:t>
    </dgm:pt>
    <dgm:pt modelId="{94A70E18-33F3-4148-857A-43A131AAFDF5}" type="parTrans" cxnId="{B322CEBF-7FD3-4FDE-ADF6-F713B64DB545}">
      <dgm:prSet/>
      <dgm:spPr/>
      <dgm:t>
        <a:bodyPr/>
        <a:lstStyle/>
        <a:p>
          <a:endParaRPr lang="en-US"/>
        </a:p>
      </dgm:t>
    </dgm:pt>
    <dgm:pt modelId="{AA53B502-9C8A-4589-A4A0-2B348F24CCC9}" type="sibTrans" cxnId="{B322CEBF-7FD3-4FDE-ADF6-F713B64DB545}">
      <dgm:prSet/>
      <dgm:spPr/>
      <dgm:t>
        <a:bodyPr/>
        <a:lstStyle/>
        <a:p>
          <a:endParaRPr lang="en-US"/>
        </a:p>
      </dgm:t>
    </dgm:pt>
    <dgm:pt modelId="{E9ECFCD6-73B9-4CCE-A927-197EFB48246D}">
      <dgm:prSet custT="1"/>
      <dgm:spPr/>
      <dgm:t>
        <a:bodyPr/>
        <a:lstStyle/>
        <a:p>
          <a:pPr rtl="0"/>
          <a:r>
            <a:rPr lang="en-US" sz="1800" dirty="0" smtClean="0"/>
            <a:t>Just one vote per state, size didn’t matter</a:t>
          </a:r>
          <a:endParaRPr lang="en-US" sz="1800" dirty="0"/>
        </a:p>
      </dgm:t>
    </dgm:pt>
    <dgm:pt modelId="{17CDAAA2-B650-46C5-9080-FB42A7D45A68}" type="parTrans" cxnId="{255BEB04-93A0-4E13-A5BB-C0FE26369A00}">
      <dgm:prSet/>
      <dgm:spPr/>
      <dgm:t>
        <a:bodyPr/>
        <a:lstStyle/>
        <a:p>
          <a:endParaRPr lang="en-US"/>
        </a:p>
      </dgm:t>
    </dgm:pt>
    <dgm:pt modelId="{F1327C77-F203-4C29-A8AC-969DBC25A1C1}" type="sibTrans" cxnId="{255BEB04-93A0-4E13-A5BB-C0FE26369A00}">
      <dgm:prSet/>
      <dgm:spPr/>
      <dgm:t>
        <a:bodyPr/>
        <a:lstStyle/>
        <a:p>
          <a:endParaRPr lang="en-US"/>
        </a:p>
      </dgm:t>
    </dgm:pt>
    <dgm:pt modelId="{D4D6692F-09F8-4F30-AF52-865B479D8551}">
      <dgm:prSet custT="1"/>
      <dgm:spPr/>
      <dgm:t>
        <a:bodyPr/>
        <a:lstStyle/>
        <a:p>
          <a:pPr rtl="0"/>
          <a:r>
            <a:rPr lang="en-US" sz="1800" dirty="0" smtClean="0"/>
            <a:t>No executive or judicial branch</a:t>
          </a:r>
          <a:endParaRPr lang="en-US" sz="1800" dirty="0"/>
        </a:p>
      </dgm:t>
    </dgm:pt>
    <dgm:pt modelId="{E922E2F2-FB23-4C19-8F66-776336C0AE27}" type="parTrans" cxnId="{0728E35A-5F04-4BE6-BA37-271CAF26A661}">
      <dgm:prSet/>
      <dgm:spPr/>
      <dgm:t>
        <a:bodyPr/>
        <a:lstStyle/>
        <a:p>
          <a:endParaRPr lang="en-US"/>
        </a:p>
      </dgm:t>
    </dgm:pt>
    <dgm:pt modelId="{761F49EF-A77C-4C00-B980-85492D18ED7E}" type="sibTrans" cxnId="{0728E35A-5F04-4BE6-BA37-271CAF26A661}">
      <dgm:prSet/>
      <dgm:spPr/>
      <dgm:t>
        <a:bodyPr/>
        <a:lstStyle/>
        <a:p>
          <a:endParaRPr lang="en-US"/>
        </a:p>
      </dgm:t>
    </dgm:pt>
    <dgm:pt modelId="{BAF58503-9C79-4761-9CFE-E13B34D114A6}">
      <dgm:prSet custT="1"/>
      <dgm:spPr/>
      <dgm:t>
        <a:bodyPr/>
        <a:lstStyle/>
        <a:p>
          <a:pPr rtl="0"/>
          <a:r>
            <a:rPr lang="en-US" sz="3200" dirty="0" smtClean="0"/>
            <a:t>Weaknesses of the Articles of Confederation</a:t>
          </a:r>
          <a:endParaRPr lang="en-US" sz="3200" dirty="0"/>
        </a:p>
      </dgm:t>
    </dgm:pt>
    <dgm:pt modelId="{0AEB2BB7-8BBF-4CC9-A122-A25559F5D5DE}" type="sibTrans" cxnId="{DB438FA5-DA47-4252-ABA3-8A30F6E69087}">
      <dgm:prSet/>
      <dgm:spPr/>
      <dgm:t>
        <a:bodyPr/>
        <a:lstStyle/>
        <a:p>
          <a:endParaRPr lang="en-US"/>
        </a:p>
      </dgm:t>
    </dgm:pt>
    <dgm:pt modelId="{CAF0ACDA-FE4B-4CFA-9EB9-097429D0C0BF}" type="parTrans" cxnId="{DB438FA5-DA47-4252-ABA3-8A30F6E69087}">
      <dgm:prSet/>
      <dgm:spPr/>
      <dgm:t>
        <a:bodyPr/>
        <a:lstStyle/>
        <a:p>
          <a:endParaRPr lang="en-US"/>
        </a:p>
      </dgm:t>
    </dgm:pt>
    <dgm:pt modelId="{5CA00EA0-D9B0-43BF-B95F-8D49E123722F}" type="pres">
      <dgm:prSet presAssocID="{54DFA6F0-9731-4F9E-B91F-94CEBFBFF2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54946E7-9045-4E4B-BD5F-E36B76A50482}" type="pres">
      <dgm:prSet presAssocID="{BAF58503-9C79-4761-9CFE-E13B34D114A6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F4471F1-A990-471A-8754-2C1428175095}" type="pres">
      <dgm:prSet presAssocID="{BAF58503-9C79-4761-9CFE-E13B34D114A6}" presName="rootComposite1" presStyleCnt="0"/>
      <dgm:spPr/>
      <dgm:t>
        <a:bodyPr/>
        <a:lstStyle/>
        <a:p>
          <a:endParaRPr lang="en-US"/>
        </a:p>
      </dgm:t>
    </dgm:pt>
    <dgm:pt modelId="{31ED4004-6326-49A9-84A8-5DAF0965C09C}" type="pres">
      <dgm:prSet presAssocID="{BAF58503-9C79-4761-9CFE-E13B34D114A6}" presName="rootText1" presStyleLbl="node0" presStyleIdx="0" presStyleCnt="1" custScaleX="535227" custScaleY="148536" custLinFactY="-23951" custLinFactNeighborX="-5328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D52C10-133E-4201-B620-053725A419D5}" type="pres">
      <dgm:prSet presAssocID="{BAF58503-9C79-4761-9CFE-E13B34D114A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0DBEEC0-C68A-4A20-ADE8-97F50EA7F8EB}" type="pres">
      <dgm:prSet presAssocID="{BAF58503-9C79-4761-9CFE-E13B34D114A6}" presName="hierChild2" presStyleCnt="0"/>
      <dgm:spPr/>
      <dgm:t>
        <a:bodyPr/>
        <a:lstStyle/>
        <a:p>
          <a:endParaRPr lang="en-US"/>
        </a:p>
      </dgm:t>
    </dgm:pt>
    <dgm:pt modelId="{C71518C4-F025-46D6-A079-EE8BE938C9CC}" type="pres">
      <dgm:prSet presAssocID="{93584D4A-F9C4-4485-8D7B-B4693E209624}" presName="Name37" presStyleLbl="parChTrans1D2" presStyleIdx="0" presStyleCnt="5"/>
      <dgm:spPr/>
      <dgm:t>
        <a:bodyPr/>
        <a:lstStyle/>
        <a:p>
          <a:endParaRPr lang="en-US"/>
        </a:p>
      </dgm:t>
    </dgm:pt>
    <dgm:pt modelId="{E10382C6-D98A-464B-BBA1-9B0A13D78DAD}" type="pres">
      <dgm:prSet presAssocID="{1FF0DB28-4996-4C51-BA7E-FE49EF9D0D2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492CB56-FA01-4F18-9A96-A6CA4D759684}" type="pres">
      <dgm:prSet presAssocID="{1FF0DB28-4996-4C51-BA7E-FE49EF9D0D24}" presName="rootComposite" presStyleCnt="0"/>
      <dgm:spPr/>
      <dgm:t>
        <a:bodyPr/>
        <a:lstStyle/>
        <a:p>
          <a:endParaRPr lang="en-US"/>
        </a:p>
      </dgm:t>
    </dgm:pt>
    <dgm:pt modelId="{7446FA0D-C8A2-440A-B7C3-C4890BEB5579}" type="pres">
      <dgm:prSet presAssocID="{1FF0DB28-4996-4C51-BA7E-FE49EF9D0D24}" presName="rootText" presStyleLbl="node2" presStyleIdx="0" presStyleCnt="5" custScaleX="124471" custScaleY="554944" custLinFactNeighborX="-370" custLinFactNeighborY="120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62BD92-B860-41E8-AE84-3DCBACAC7301}" type="pres">
      <dgm:prSet presAssocID="{1FF0DB28-4996-4C51-BA7E-FE49EF9D0D24}" presName="rootConnector" presStyleLbl="node2" presStyleIdx="0" presStyleCnt="5"/>
      <dgm:spPr/>
      <dgm:t>
        <a:bodyPr/>
        <a:lstStyle/>
        <a:p>
          <a:endParaRPr lang="en-US"/>
        </a:p>
      </dgm:t>
    </dgm:pt>
    <dgm:pt modelId="{9D501A52-F4E4-4168-A01E-C507C8964E56}" type="pres">
      <dgm:prSet presAssocID="{1FF0DB28-4996-4C51-BA7E-FE49EF9D0D24}" presName="hierChild4" presStyleCnt="0"/>
      <dgm:spPr/>
      <dgm:t>
        <a:bodyPr/>
        <a:lstStyle/>
        <a:p>
          <a:endParaRPr lang="en-US"/>
        </a:p>
      </dgm:t>
    </dgm:pt>
    <dgm:pt modelId="{A6D92A63-33E2-42C9-9C46-69CAEB30ED7C}" type="pres">
      <dgm:prSet presAssocID="{1FF0DB28-4996-4C51-BA7E-FE49EF9D0D24}" presName="hierChild5" presStyleCnt="0"/>
      <dgm:spPr/>
      <dgm:t>
        <a:bodyPr/>
        <a:lstStyle/>
        <a:p>
          <a:endParaRPr lang="en-US"/>
        </a:p>
      </dgm:t>
    </dgm:pt>
    <dgm:pt modelId="{5773CDBA-4938-4188-AEEC-83475F08C255}" type="pres">
      <dgm:prSet presAssocID="{C165A7ED-645A-4C70-9175-B0AF43C0CABE}" presName="Name37" presStyleLbl="parChTrans1D2" presStyleIdx="1" presStyleCnt="5"/>
      <dgm:spPr/>
      <dgm:t>
        <a:bodyPr/>
        <a:lstStyle/>
        <a:p>
          <a:endParaRPr lang="en-US"/>
        </a:p>
      </dgm:t>
    </dgm:pt>
    <dgm:pt modelId="{566BC36A-A7FF-4E3A-8B41-780FDD44BA4B}" type="pres">
      <dgm:prSet presAssocID="{C0EE3D7F-8DAB-49D8-AD80-48191EFB1A7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679F71C-0CB9-4AE1-92DA-00AF1E8A3268}" type="pres">
      <dgm:prSet presAssocID="{C0EE3D7F-8DAB-49D8-AD80-48191EFB1A7B}" presName="rootComposite" presStyleCnt="0"/>
      <dgm:spPr/>
      <dgm:t>
        <a:bodyPr/>
        <a:lstStyle/>
        <a:p>
          <a:endParaRPr lang="en-US"/>
        </a:p>
      </dgm:t>
    </dgm:pt>
    <dgm:pt modelId="{FBAE12F2-A062-48CF-9491-CBD4962B79E8}" type="pres">
      <dgm:prSet presAssocID="{C0EE3D7F-8DAB-49D8-AD80-48191EFB1A7B}" presName="rootText" presStyleLbl="node2" presStyleIdx="1" presStyleCnt="5" custScaleX="143956" custScaleY="566708" custLinFactNeighborX="1383" custLinFactNeighborY="120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3EF291-C0E3-469C-83E1-B8B3C14C1747}" type="pres">
      <dgm:prSet presAssocID="{C0EE3D7F-8DAB-49D8-AD80-48191EFB1A7B}" presName="rootConnector" presStyleLbl="node2" presStyleIdx="1" presStyleCnt="5"/>
      <dgm:spPr/>
      <dgm:t>
        <a:bodyPr/>
        <a:lstStyle/>
        <a:p>
          <a:endParaRPr lang="en-US"/>
        </a:p>
      </dgm:t>
    </dgm:pt>
    <dgm:pt modelId="{E6A8E931-177F-4F79-AC3A-B7B78503A91E}" type="pres">
      <dgm:prSet presAssocID="{C0EE3D7F-8DAB-49D8-AD80-48191EFB1A7B}" presName="hierChild4" presStyleCnt="0"/>
      <dgm:spPr/>
      <dgm:t>
        <a:bodyPr/>
        <a:lstStyle/>
        <a:p>
          <a:endParaRPr lang="en-US"/>
        </a:p>
      </dgm:t>
    </dgm:pt>
    <dgm:pt modelId="{0E6BA787-EB2B-4A06-A59E-271432340F8C}" type="pres">
      <dgm:prSet presAssocID="{C0EE3D7F-8DAB-49D8-AD80-48191EFB1A7B}" presName="hierChild5" presStyleCnt="0"/>
      <dgm:spPr/>
      <dgm:t>
        <a:bodyPr/>
        <a:lstStyle/>
        <a:p>
          <a:endParaRPr lang="en-US"/>
        </a:p>
      </dgm:t>
    </dgm:pt>
    <dgm:pt modelId="{642394F5-B417-4565-B1AE-5F3B71808608}" type="pres">
      <dgm:prSet presAssocID="{94A70E18-33F3-4148-857A-43A131AAFDF5}" presName="Name37" presStyleLbl="parChTrans1D2" presStyleIdx="2" presStyleCnt="5"/>
      <dgm:spPr/>
      <dgm:t>
        <a:bodyPr/>
        <a:lstStyle/>
        <a:p>
          <a:endParaRPr lang="en-US"/>
        </a:p>
      </dgm:t>
    </dgm:pt>
    <dgm:pt modelId="{C29ADFE9-9F24-4C12-B09F-77C32B29DDDA}" type="pres">
      <dgm:prSet presAssocID="{B8D8D411-5047-4BF4-BF25-59A9FF4176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6F5DA38-0689-4E74-A151-9B2AF27C2F8A}" type="pres">
      <dgm:prSet presAssocID="{B8D8D411-5047-4BF4-BF25-59A9FF41760F}" presName="rootComposite" presStyleCnt="0"/>
      <dgm:spPr/>
      <dgm:t>
        <a:bodyPr/>
        <a:lstStyle/>
        <a:p>
          <a:endParaRPr lang="en-US"/>
        </a:p>
      </dgm:t>
    </dgm:pt>
    <dgm:pt modelId="{148D328B-B32C-48DE-957C-260621995AD9}" type="pres">
      <dgm:prSet presAssocID="{B8D8D411-5047-4BF4-BF25-59A9FF41760F}" presName="rootText" presStyleLbl="node2" presStyleIdx="2" presStyleCnt="5" custScaleY="560561" custLinFactNeighborX="5291" custLinFactNeighborY="32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E576D0-5667-4A5E-A53C-7BBDA49D7191}" type="pres">
      <dgm:prSet presAssocID="{B8D8D411-5047-4BF4-BF25-59A9FF41760F}" presName="rootConnector" presStyleLbl="node2" presStyleIdx="2" presStyleCnt="5"/>
      <dgm:spPr/>
      <dgm:t>
        <a:bodyPr/>
        <a:lstStyle/>
        <a:p>
          <a:endParaRPr lang="en-US"/>
        </a:p>
      </dgm:t>
    </dgm:pt>
    <dgm:pt modelId="{83B03EBC-C559-4EF4-B482-47F1F890107B}" type="pres">
      <dgm:prSet presAssocID="{B8D8D411-5047-4BF4-BF25-59A9FF41760F}" presName="hierChild4" presStyleCnt="0"/>
      <dgm:spPr/>
      <dgm:t>
        <a:bodyPr/>
        <a:lstStyle/>
        <a:p>
          <a:endParaRPr lang="en-US"/>
        </a:p>
      </dgm:t>
    </dgm:pt>
    <dgm:pt modelId="{C399910B-0DC1-4919-B0C7-FD31BCE3679D}" type="pres">
      <dgm:prSet presAssocID="{B8D8D411-5047-4BF4-BF25-59A9FF41760F}" presName="hierChild5" presStyleCnt="0"/>
      <dgm:spPr/>
      <dgm:t>
        <a:bodyPr/>
        <a:lstStyle/>
        <a:p>
          <a:endParaRPr lang="en-US"/>
        </a:p>
      </dgm:t>
    </dgm:pt>
    <dgm:pt modelId="{E27673AB-0EE4-4514-B307-82C758846896}" type="pres">
      <dgm:prSet presAssocID="{17CDAAA2-B650-46C5-9080-FB42A7D45A68}" presName="Name37" presStyleLbl="parChTrans1D2" presStyleIdx="3" presStyleCnt="5"/>
      <dgm:spPr/>
      <dgm:t>
        <a:bodyPr/>
        <a:lstStyle/>
        <a:p>
          <a:endParaRPr lang="en-US"/>
        </a:p>
      </dgm:t>
    </dgm:pt>
    <dgm:pt modelId="{38F05507-E947-42C5-B5BA-1E9DBB809B63}" type="pres">
      <dgm:prSet presAssocID="{E9ECFCD6-73B9-4CCE-A927-197EFB4824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1AACA54-60A2-497C-A4CD-3E9C4E142018}" type="pres">
      <dgm:prSet presAssocID="{E9ECFCD6-73B9-4CCE-A927-197EFB48246D}" presName="rootComposite" presStyleCnt="0"/>
      <dgm:spPr/>
      <dgm:t>
        <a:bodyPr/>
        <a:lstStyle/>
        <a:p>
          <a:endParaRPr lang="en-US"/>
        </a:p>
      </dgm:t>
    </dgm:pt>
    <dgm:pt modelId="{D196DAC8-ED58-4A95-9136-BCFA5583445A}" type="pres">
      <dgm:prSet presAssocID="{E9ECFCD6-73B9-4CCE-A927-197EFB48246D}" presName="rootText" presStyleLbl="node2" presStyleIdx="3" presStyleCnt="5" custScaleX="122138" custScaleY="5654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825C78-8AF3-4322-9E67-213D4ED28934}" type="pres">
      <dgm:prSet presAssocID="{E9ECFCD6-73B9-4CCE-A927-197EFB48246D}" presName="rootConnector" presStyleLbl="node2" presStyleIdx="3" presStyleCnt="5"/>
      <dgm:spPr/>
      <dgm:t>
        <a:bodyPr/>
        <a:lstStyle/>
        <a:p>
          <a:endParaRPr lang="en-US"/>
        </a:p>
      </dgm:t>
    </dgm:pt>
    <dgm:pt modelId="{15AB190C-793D-46AC-8F19-919CA0DB520F}" type="pres">
      <dgm:prSet presAssocID="{E9ECFCD6-73B9-4CCE-A927-197EFB48246D}" presName="hierChild4" presStyleCnt="0"/>
      <dgm:spPr/>
      <dgm:t>
        <a:bodyPr/>
        <a:lstStyle/>
        <a:p>
          <a:endParaRPr lang="en-US"/>
        </a:p>
      </dgm:t>
    </dgm:pt>
    <dgm:pt modelId="{1C47DFC0-69B6-4056-86BF-B408DEE7D904}" type="pres">
      <dgm:prSet presAssocID="{E9ECFCD6-73B9-4CCE-A927-197EFB48246D}" presName="hierChild5" presStyleCnt="0"/>
      <dgm:spPr/>
      <dgm:t>
        <a:bodyPr/>
        <a:lstStyle/>
        <a:p>
          <a:endParaRPr lang="en-US"/>
        </a:p>
      </dgm:t>
    </dgm:pt>
    <dgm:pt modelId="{5FA9824A-ED62-4B58-A92D-201ED7370500}" type="pres">
      <dgm:prSet presAssocID="{E922E2F2-FB23-4C19-8F66-776336C0AE27}" presName="Name37" presStyleLbl="parChTrans1D2" presStyleIdx="4" presStyleCnt="5"/>
      <dgm:spPr/>
      <dgm:t>
        <a:bodyPr/>
        <a:lstStyle/>
        <a:p>
          <a:endParaRPr lang="en-US"/>
        </a:p>
      </dgm:t>
    </dgm:pt>
    <dgm:pt modelId="{26DB4E82-37D3-4B8E-8E62-A5D650A5D356}" type="pres">
      <dgm:prSet presAssocID="{D4D6692F-09F8-4F30-AF52-865B479D855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D7E9C92-B43E-4FB4-B2E4-680606AED42A}" type="pres">
      <dgm:prSet presAssocID="{D4D6692F-09F8-4F30-AF52-865B479D8551}" presName="rootComposite" presStyleCnt="0"/>
      <dgm:spPr/>
      <dgm:t>
        <a:bodyPr/>
        <a:lstStyle/>
        <a:p>
          <a:endParaRPr lang="en-US"/>
        </a:p>
      </dgm:t>
    </dgm:pt>
    <dgm:pt modelId="{D285D9BD-1BB7-4143-A661-395A5118193E}" type="pres">
      <dgm:prSet presAssocID="{D4D6692F-09F8-4F30-AF52-865B479D8551}" presName="rootText" presStyleLbl="node2" presStyleIdx="4" presStyleCnt="5" custScaleX="114298" custScaleY="589679" custLinFactNeighborX="132" custLinFactNeighborY="-196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E895D0-FA49-47C9-9568-1BF20CFE38A9}" type="pres">
      <dgm:prSet presAssocID="{D4D6692F-09F8-4F30-AF52-865B479D8551}" presName="rootConnector" presStyleLbl="node2" presStyleIdx="4" presStyleCnt="5"/>
      <dgm:spPr/>
      <dgm:t>
        <a:bodyPr/>
        <a:lstStyle/>
        <a:p>
          <a:endParaRPr lang="en-US"/>
        </a:p>
      </dgm:t>
    </dgm:pt>
    <dgm:pt modelId="{2D5AE003-FEF9-4CEF-9282-E3B77C97B192}" type="pres">
      <dgm:prSet presAssocID="{D4D6692F-09F8-4F30-AF52-865B479D8551}" presName="hierChild4" presStyleCnt="0"/>
      <dgm:spPr/>
      <dgm:t>
        <a:bodyPr/>
        <a:lstStyle/>
        <a:p>
          <a:endParaRPr lang="en-US"/>
        </a:p>
      </dgm:t>
    </dgm:pt>
    <dgm:pt modelId="{12F6AAAB-8115-435E-A762-CEE1D5CCE7D0}" type="pres">
      <dgm:prSet presAssocID="{D4D6692F-09F8-4F30-AF52-865B479D8551}" presName="hierChild5" presStyleCnt="0"/>
      <dgm:spPr/>
      <dgm:t>
        <a:bodyPr/>
        <a:lstStyle/>
        <a:p>
          <a:endParaRPr lang="en-US"/>
        </a:p>
      </dgm:t>
    </dgm:pt>
    <dgm:pt modelId="{2B45EF22-AA23-4E68-9C2F-6CF5904E59D0}" type="pres">
      <dgm:prSet presAssocID="{BAF58503-9C79-4761-9CFE-E13B34D114A6}" presName="hierChild3" presStyleCnt="0"/>
      <dgm:spPr/>
      <dgm:t>
        <a:bodyPr/>
        <a:lstStyle/>
        <a:p>
          <a:endParaRPr lang="en-US"/>
        </a:p>
      </dgm:t>
    </dgm:pt>
  </dgm:ptLst>
  <dgm:cxnLst>
    <dgm:cxn modelId="{A5486774-F55D-490A-9FE4-AF98755D710C}" type="presOf" srcId="{D4D6692F-09F8-4F30-AF52-865B479D8551}" destId="{D285D9BD-1BB7-4143-A661-395A5118193E}" srcOrd="0" destOrd="0" presId="urn:microsoft.com/office/officeart/2005/8/layout/orgChart1"/>
    <dgm:cxn modelId="{4BE65CFD-9CE7-4A0F-82F0-4EA1AF1E1A55}" type="presOf" srcId="{C0EE3D7F-8DAB-49D8-AD80-48191EFB1A7B}" destId="{2D3EF291-C0E3-469C-83E1-B8B3C14C1747}" srcOrd="1" destOrd="0" presId="urn:microsoft.com/office/officeart/2005/8/layout/orgChart1"/>
    <dgm:cxn modelId="{7375BAA3-2DCC-48E0-931C-4FCFC789558B}" srcId="{BAF58503-9C79-4761-9CFE-E13B34D114A6}" destId="{1FF0DB28-4996-4C51-BA7E-FE49EF9D0D24}" srcOrd="0" destOrd="0" parTransId="{93584D4A-F9C4-4485-8D7B-B4693E209624}" sibTransId="{B9990D47-9A8C-4FFC-B1D8-9C02BEB3BD81}"/>
    <dgm:cxn modelId="{47050845-6D53-46E7-8BE9-9845030CD2BE}" type="presOf" srcId="{BAF58503-9C79-4761-9CFE-E13B34D114A6}" destId="{31ED4004-6326-49A9-84A8-5DAF0965C09C}" srcOrd="0" destOrd="0" presId="urn:microsoft.com/office/officeart/2005/8/layout/orgChart1"/>
    <dgm:cxn modelId="{DD911535-2F6A-4416-BBE9-1DF7B81A897A}" type="presOf" srcId="{E9ECFCD6-73B9-4CCE-A927-197EFB48246D}" destId="{D196DAC8-ED58-4A95-9136-BCFA5583445A}" srcOrd="0" destOrd="0" presId="urn:microsoft.com/office/officeart/2005/8/layout/orgChart1"/>
    <dgm:cxn modelId="{2DD1AAFF-95E9-469B-8E1A-30EB84855CDA}" type="presOf" srcId="{93584D4A-F9C4-4485-8D7B-B4693E209624}" destId="{C71518C4-F025-46D6-A079-EE8BE938C9CC}" srcOrd="0" destOrd="0" presId="urn:microsoft.com/office/officeart/2005/8/layout/orgChart1"/>
    <dgm:cxn modelId="{0728E35A-5F04-4BE6-BA37-271CAF26A661}" srcId="{BAF58503-9C79-4761-9CFE-E13B34D114A6}" destId="{D4D6692F-09F8-4F30-AF52-865B479D8551}" srcOrd="4" destOrd="0" parTransId="{E922E2F2-FB23-4C19-8F66-776336C0AE27}" sibTransId="{761F49EF-A77C-4C00-B980-85492D18ED7E}"/>
    <dgm:cxn modelId="{E0198E32-562A-43DE-90CB-345BD94697AF}" type="presOf" srcId="{1FF0DB28-4996-4C51-BA7E-FE49EF9D0D24}" destId="{7446FA0D-C8A2-440A-B7C3-C4890BEB5579}" srcOrd="0" destOrd="0" presId="urn:microsoft.com/office/officeart/2005/8/layout/orgChart1"/>
    <dgm:cxn modelId="{42AD1FF1-6C99-4B57-8738-5DEB7E6D12A5}" type="presOf" srcId="{94A70E18-33F3-4148-857A-43A131AAFDF5}" destId="{642394F5-B417-4565-B1AE-5F3B71808608}" srcOrd="0" destOrd="0" presId="urn:microsoft.com/office/officeart/2005/8/layout/orgChart1"/>
    <dgm:cxn modelId="{E2568E15-466E-43C8-91AA-BC4502649B4E}" type="presOf" srcId="{E9ECFCD6-73B9-4CCE-A927-197EFB48246D}" destId="{E4825C78-8AF3-4322-9E67-213D4ED28934}" srcOrd="1" destOrd="0" presId="urn:microsoft.com/office/officeart/2005/8/layout/orgChart1"/>
    <dgm:cxn modelId="{84E73E65-2555-4A91-85DD-60F5FF616201}" type="presOf" srcId="{54DFA6F0-9731-4F9E-B91F-94CEBFBFF222}" destId="{5CA00EA0-D9B0-43BF-B95F-8D49E123722F}" srcOrd="0" destOrd="0" presId="urn:microsoft.com/office/officeart/2005/8/layout/orgChart1"/>
    <dgm:cxn modelId="{910629DD-61D7-45B5-83CB-563C9E4FE226}" type="presOf" srcId="{D4D6692F-09F8-4F30-AF52-865B479D8551}" destId="{CCE895D0-FA49-47C9-9568-1BF20CFE38A9}" srcOrd="1" destOrd="0" presId="urn:microsoft.com/office/officeart/2005/8/layout/orgChart1"/>
    <dgm:cxn modelId="{FF7A8104-FE56-4ABF-A312-01A8EEC5A315}" type="presOf" srcId="{E922E2F2-FB23-4C19-8F66-776336C0AE27}" destId="{5FA9824A-ED62-4B58-A92D-201ED7370500}" srcOrd="0" destOrd="0" presId="urn:microsoft.com/office/officeart/2005/8/layout/orgChart1"/>
    <dgm:cxn modelId="{D18826E4-7D4E-447C-8707-89E9E0F49200}" srcId="{BAF58503-9C79-4761-9CFE-E13B34D114A6}" destId="{C0EE3D7F-8DAB-49D8-AD80-48191EFB1A7B}" srcOrd="1" destOrd="0" parTransId="{C165A7ED-645A-4C70-9175-B0AF43C0CABE}" sibTransId="{48C51B33-185A-49EA-BE96-88C512364E17}"/>
    <dgm:cxn modelId="{50398EEF-8D86-4AAD-B048-A13979147A26}" type="presOf" srcId="{C0EE3D7F-8DAB-49D8-AD80-48191EFB1A7B}" destId="{FBAE12F2-A062-48CF-9491-CBD4962B79E8}" srcOrd="0" destOrd="0" presId="urn:microsoft.com/office/officeart/2005/8/layout/orgChart1"/>
    <dgm:cxn modelId="{F18DB8CE-6840-4B54-835A-2B5A403FA78E}" type="presOf" srcId="{1FF0DB28-4996-4C51-BA7E-FE49EF9D0D24}" destId="{FF62BD92-B860-41E8-AE84-3DCBACAC7301}" srcOrd="1" destOrd="0" presId="urn:microsoft.com/office/officeart/2005/8/layout/orgChart1"/>
    <dgm:cxn modelId="{CF124CD0-10D2-493B-90E3-0786EBE5DA8C}" type="presOf" srcId="{B8D8D411-5047-4BF4-BF25-59A9FF41760F}" destId="{8BE576D0-5667-4A5E-A53C-7BBDA49D7191}" srcOrd="1" destOrd="0" presId="urn:microsoft.com/office/officeart/2005/8/layout/orgChart1"/>
    <dgm:cxn modelId="{038A88D7-B812-4319-A915-9CBD0D679BFF}" type="presOf" srcId="{BAF58503-9C79-4761-9CFE-E13B34D114A6}" destId="{CDD52C10-133E-4201-B620-053725A419D5}" srcOrd="1" destOrd="0" presId="urn:microsoft.com/office/officeart/2005/8/layout/orgChart1"/>
    <dgm:cxn modelId="{B4B377E1-22D2-467B-B63B-2CB21FDFA960}" type="presOf" srcId="{17CDAAA2-B650-46C5-9080-FB42A7D45A68}" destId="{E27673AB-0EE4-4514-B307-82C758846896}" srcOrd="0" destOrd="0" presId="urn:microsoft.com/office/officeart/2005/8/layout/orgChart1"/>
    <dgm:cxn modelId="{B322CEBF-7FD3-4FDE-ADF6-F713B64DB545}" srcId="{BAF58503-9C79-4761-9CFE-E13B34D114A6}" destId="{B8D8D411-5047-4BF4-BF25-59A9FF41760F}" srcOrd="2" destOrd="0" parTransId="{94A70E18-33F3-4148-857A-43A131AAFDF5}" sibTransId="{AA53B502-9C8A-4589-A4A0-2B348F24CCC9}"/>
    <dgm:cxn modelId="{B9D0FBDA-F7AA-4F70-A211-E21A6849D309}" type="presOf" srcId="{C165A7ED-645A-4C70-9175-B0AF43C0CABE}" destId="{5773CDBA-4938-4188-AEEC-83475F08C255}" srcOrd="0" destOrd="0" presId="urn:microsoft.com/office/officeart/2005/8/layout/orgChart1"/>
    <dgm:cxn modelId="{DB438FA5-DA47-4252-ABA3-8A30F6E69087}" srcId="{54DFA6F0-9731-4F9E-B91F-94CEBFBFF222}" destId="{BAF58503-9C79-4761-9CFE-E13B34D114A6}" srcOrd="0" destOrd="0" parTransId="{CAF0ACDA-FE4B-4CFA-9EB9-097429D0C0BF}" sibTransId="{0AEB2BB7-8BBF-4CC9-A122-A25559F5D5DE}"/>
    <dgm:cxn modelId="{CD30D268-EE11-407C-BDCE-4A96F9C3EE56}" type="presOf" srcId="{B8D8D411-5047-4BF4-BF25-59A9FF41760F}" destId="{148D328B-B32C-48DE-957C-260621995AD9}" srcOrd="0" destOrd="0" presId="urn:microsoft.com/office/officeart/2005/8/layout/orgChart1"/>
    <dgm:cxn modelId="{255BEB04-93A0-4E13-A5BB-C0FE26369A00}" srcId="{BAF58503-9C79-4761-9CFE-E13B34D114A6}" destId="{E9ECFCD6-73B9-4CCE-A927-197EFB48246D}" srcOrd="3" destOrd="0" parTransId="{17CDAAA2-B650-46C5-9080-FB42A7D45A68}" sibTransId="{F1327C77-F203-4C29-A8AC-969DBC25A1C1}"/>
    <dgm:cxn modelId="{5DBF45E2-D53B-492D-8AD1-9046A83BAEA4}" type="presParOf" srcId="{5CA00EA0-D9B0-43BF-B95F-8D49E123722F}" destId="{B54946E7-9045-4E4B-BD5F-E36B76A50482}" srcOrd="0" destOrd="0" presId="urn:microsoft.com/office/officeart/2005/8/layout/orgChart1"/>
    <dgm:cxn modelId="{8963E63C-4640-4FC7-BED2-C2EC4BC30D7A}" type="presParOf" srcId="{B54946E7-9045-4E4B-BD5F-E36B76A50482}" destId="{7F4471F1-A990-471A-8754-2C1428175095}" srcOrd="0" destOrd="0" presId="urn:microsoft.com/office/officeart/2005/8/layout/orgChart1"/>
    <dgm:cxn modelId="{31EA3879-4780-4A85-9AEF-5BA5EDDDEBD3}" type="presParOf" srcId="{7F4471F1-A990-471A-8754-2C1428175095}" destId="{31ED4004-6326-49A9-84A8-5DAF0965C09C}" srcOrd="0" destOrd="0" presId="urn:microsoft.com/office/officeart/2005/8/layout/orgChart1"/>
    <dgm:cxn modelId="{1BEEC8F6-DB7D-4BDA-BFDB-3D2D198B308B}" type="presParOf" srcId="{7F4471F1-A990-471A-8754-2C1428175095}" destId="{CDD52C10-133E-4201-B620-053725A419D5}" srcOrd="1" destOrd="0" presId="urn:microsoft.com/office/officeart/2005/8/layout/orgChart1"/>
    <dgm:cxn modelId="{B4638C6B-1C54-41E7-9A87-BA7B5D035F3E}" type="presParOf" srcId="{B54946E7-9045-4E4B-BD5F-E36B76A50482}" destId="{B0DBEEC0-C68A-4A20-ADE8-97F50EA7F8EB}" srcOrd="1" destOrd="0" presId="urn:microsoft.com/office/officeart/2005/8/layout/orgChart1"/>
    <dgm:cxn modelId="{A7D4BFDD-BCD3-4492-A421-597D79B0B7D4}" type="presParOf" srcId="{B0DBEEC0-C68A-4A20-ADE8-97F50EA7F8EB}" destId="{C71518C4-F025-46D6-A079-EE8BE938C9CC}" srcOrd="0" destOrd="0" presId="urn:microsoft.com/office/officeart/2005/8/layout/orgChart1"/>
    <dgm:cxn modelId="{D374791A-D25B-47A6-B3E3-4EC37D4CFFA3}" type="presParOf" srcId="{B0DBEEC0-C68A-4A20-ADE8-97F50EA7F8EB}" destId="{E10382C6-D98A-464B-BBA1-9B0A13D78DAD}" srcOrd="1" destOrd="0" presId="urn:microsoft.com/office/officeart/2005/8/layout/orgChart1"/>
    <dgm:cxn modelId="{91F52C5E-68F9-465F-9BE2-A23F89ADAD9A}" type="presParOf" srcId="{E10382C6-D98A-464B-BBA1-9B0A13D78DAD}" destId="{F492CB56-FA01-4F18-9A96-A6CA4D759684}" srcOrd="0" destOrd="0" presId="urn:microsoft.com/office/officeart/2005/8/layout/orgChart1"/>
    <dgm:cxn modelId="{09E1A393-B024-424F-967D-A2858CA3CD09}" type="presParOf" srcId="{F492CB56-FA01-4F18-9A96-A6CA4D759684}" destId="{7446FA0D-C8A2-440A-B7C3-C4890BEB5579}" srcOrd="0" destOrd="0" presId="urn:microsoft.com/office/officeart/2005/8/layout/orgChart1"/>
    <dgm:cxn modelId="{8B35191F-5E0D-4FEA-9570-589E9DD68B35}" type="presParOf" srcId="{F492CB56-FA01-4F18-9A96-A6CA4D759684}" destId="{FF62BD92-B860-41E8-AE84-3DCBACAC7301}" srcOrd="1" destOrd="0" presId="urn:microsoft.com/office/officeart/2005/8/layout/orgChart1"/>
    <dgm:cxn modelId="{6CD72A65-7DD1-4B5C-8EF9-A5D61BA84CA5}" type="presParOf" srcId="{E10382C6-D98A-464B-BBA1-9B0A13D78DAD}" destId="{9D501A52-F4E4-4168-A01E-C507C8964E56}" srcOrd="1" destOrd="0" presId="urn:microsoft.com/office/officeart/2005/8/layout/orgChart1"/>
    <dgm:cxn modelId="{A19D71B8-243C-45A5-9C66-4F0AAD20B478}" type="presParOf" srcId="{E10382C6-D98A-464B-BBA1-9B0A13D78DAD}" destId="{A6D92A63-33E2-42C9-9C46-69CAEB30ED7C}" srcOrd="2" destOrd="0" presId="urn:microsoft.com/office/officeart/2005/8/layout/orgChart1"/>
    <dgm:cxn modelId="{44B4BDF0-B2AC-4079-A3FC-281B715EF4E4}" type="presParOf" srcId="{B0DBEEC0-C68A-4A20-ADE8-97F50EA7F8EB}" destId="{5773CDBA-4938-4188-AEEC-83475F08C255}" srcOrd="2" destOrd="0" presId="urn:microsoft.com/office/officeart/2005/8/layout/orgChart1"/>
    <dgm:cxn modelId="{18D98BAA-6609-456B-B360-96C012C063FF}" type="presParOf" srcId="{B0DBEEC0-C68A-4A20-ADE8-97F50EA7F8EB}" destId="{566BC36A-A7FF-4E3A-8B41-780FDD44BA4B}" srcOrd="3" destOrd="0" presId="urn:microsoft.com/office/officeart/2005/8/layout/orgChart1"/>
    <dgm:cxn modelId="{E0910E56-1940-4260-9408-EBD795041F1A}" type="presParOf" srcId="{566BC36A-A7FF-4E3A-8B41-780FDD44BA4B}" destId="{C679F71C-0CB9-4AE1-92DA-00AF1E8A3268}" srcOrd="0" destOrd="0" presId="urn:microsoft.com/office/officeart/2005/8/layout/orgChart1"/>
    <dgm:cxn modelId="{F9E31127-C868-43CB-ABFD-296D26B82009}" type="presParOf" srcId="{C679F71C-0CB9-4AE1-92DA-00AF1E8A3268}" destId="{FBAE12F2-A062-48CF-9491-CBD4962B79E8}" srcOrd="0" destOrd="0" presId="urn:microsoft.com/office/officeart/2005/8/layout/orgChart1"/>
    <dgm:cxn modelId="{6DFC7800-DF80-461A-9FAE-392987442176}" type="presParOf" srcId="{C679F71C-0CB9-4AE1-92DA-00AF1E8A3268}" destId="{2D3EF291-C0E3-469C-83E1-B8B3C14C1747}" srcOrd="1" destOrd="0" presId="urn:microsoft.com/office/officeart/2005/8/layout/orgChart1"/>
    <dgm:cxn modelId="{29CEC1E1-A675-4942-9AA6-516855B361B7}" type="presParOf" srcId="{566BC36A-A7FF-4E3A-8B41-780FDD44BA4B}" destId="{E6A8E931-177F-4F79-AC3A-B7B78503A91E}" srcOrd="1" destOrd="0" presId="urn:microsoft.com/office/officeart/2005/8/layout/orgChart1"/>
    <dgm:cxn modelId="{F7B0305A-91C5-4134-89D4-5DA5702D9EBC}" type="presParOf" srcId="{566BC36A-A7FF-4E3A-8B41-780FDD44BA4B}" destId="{0E6BA787-EB2B-4A06-A59E-271432340F8C}" srcOrd="2" destOrd="0" presId="urn:microsoft.com/office/officeart/2005/8/layout/orgChart1"/>
    <dgm:cxn modelId="{E4B984FB-492C-4081-9D88-B5F4C0579AF8}" type="presParOf" srcId="{B0DBEEC0-C68A-4A20-ADE8-97F50EA7F8EB}" destId="{642394F5-B417-4565-B1AE-5F3B71808608}" srcOrd="4" destOrd="0" presId="urn:microsoft.com/office/officeart/2005/8/layout/orgChart1"/>
    <dgm:cxn modelId="{9D41358C-69B4-46AE-B4E6-D0E2D2A887AF}" type="presParOf" srcId="{B0DBEEC0-C68A-4A20-ADE8-97F50EA7F8EB}" destId="{C29ADFE9-9F24-4C12-B09F-77C32B29DDDA}" srcOrd="5" destOrd="0" presId="urn:microsoft.com/office/officeart/2005/8/layout/orgChart1"/>
    <dgm:cxn modelId="{4A688855-0AB7-45C0-A242-69CE7C68F02A}" type="presParOf" srcId="{C29ADFE9-9F24-4C12-B09F-77C32B29DDDA}" destId="{46F5DA38-0689-4E74-A151-9B2AF27C2F8A}" srcOrd="0" destOrd="0" presId="urn:microsoft.com/office/officeart/2005/8/layout/orgChart1"/>
    <dgm:cxn modelId="{3FC2A92F-241A-487D-87A0-E16231CB854B}" type="presParOf" srcId="{46F5DA38-0689-4E74-A151-9B2AF27C2F8A}" destId="{148D328B-B32C-48DE-957C-260621995AD9}" srcOrd="0" destOrd="0" presId="urn:microsoft.com/office/officeart/2005/8/layout/orgChart1"/>
    <dgm:cxn modelId="{11A54D73-5F95-49CD-8E8E-BAF3D5D302A7}" type="presParOf" srcId="{46F5DA38-0689-4E74-A151-9B2AF27C2F8A}" destId="{8BE576D0-5667-4A5E-A53C-7BBDA49D7191}" srcOrd="1" destOrd="0" presId="urn:microsoft.com/office/officeart/2005/8/layout/orgChart1"/>
    <dgm:cxn modelId="{C5C620F8-0234-46CE-ABE3-E92F87037702}" type="presParOf" srcId="{C29ADFE9-9F24-4C12-B09F-77C32B29DDDA}" destId="{83B03EBC-C559-4EF4-B482-47F1F890107B}" srcOrd="1" destOrd="0" presId="urn:microsoft.com/office/officeart/2005/8/layout/orgChart1"/>
    <dgm:cxn modelId="{D8A4B5A4-A0CC-4CA6-9E7F-22D63ABF7967}" type="presParOf" srcId="{C29ADFE9-9F24-4C12-B09F-77C32B29DDDA}" destId="{C399910B-0DC1-4919-B0C7-FD31BCE3679D}" srcOrd="2" destOrd="0" presId="urn:microsoft.com/office/officeart/2005/8/layout/orgChart1"/>
    <dgm:cxn modelId="{7D09AF88-6674-463E-A3C7-208B5611E288}" type="presParOf" srcId="{B0DBEEC0-C68A-4A20-ADE8-97F50EA7F8EB}" destId="{E27673AB-0EE4-4514-B307-82C758846896}" srcOrd="6" destOrd="0" presId="urn:microsoft.com/office/officeart/2005/8/layout/orgChart1"/>
    <dgm:cxn modelId="{A3465041-325E-4A4B-A966-F15313666765}" type="presParOf" srcId="{B0DBEEC0-C68A-4A20-ADE8-97F50EA7F8EB}" destId="{38F05507-E947-42C5-B5BA-1E9DBB809B63}" srcOrd="7" destOrd="0" presId="urn:microsoft.com/office/officeart/2005/8/layout/orgChart1"/>
    <dgm:cxn modelId="{42DE735C-7EC2-4B80-8BD8-599BD3CB4F94}" type="presParOf" srcId="{38F05507-E947-42C5-B5BA-1E9DBB809B63}" destId="{21AACA54-60A2-497C-A4CD-3E9C4E142018}" srcOrd="0" destOrd="0" presId="urn:microsoft.com/office/officeart/2005/8/layout/orgChart1"/>
    <dgm:cxn modelId="{07C77C2F-3AC3-4BE8-A76F-8D4EFBE6597B}" type="presParOf" srcId="{21AACA54-60A2-497C-A4CD-3E9C4E142018}" destId="{D196DAC8-ED58-4A95-9136-BCFA5583445A}" srcOrd="0" destOrd="0" presId="urn:microsoft.com/office/officeart/2005/8/layout/orgChart1"/>
    <dgm:cxn modelId="{04C25D3C-844E-4F77-B40C-0640012D9EC2}" type="presParOf" srcId="{21AACA54-60A2-497C-A4CD-3E9C4E142018}" destId="{E4825C78-8AF3-4322-9E67-213D4ED28934}" srcOrd="1" destOrd="0" presId="urn:microsoft.com/office/officeart/2005/8/layout/orgChart1"/>
    <dgm:cxn modelId="{EAC71DBF-8277-4169-A350-23219119D4B1}" type="presParOf" srcId="{38F05507-E947-42C5-B5BA-1E9DBB809B63}" destId="{15AB190C-793D-46AC-8F19-919CA0DB520F}" srcOrd="1" destOrd="0" presId="urn:microsoft.com/office/officeart/2005/8/layout/orgChart1"/>
    <dgm:cxn modelId="{6A690752-77E6-4ABF-91CA-99E2781E27FD}" type="presParOf" srcId="{38F05507-E947-42C5-B5BA-1E9DBB809B63}" destId="{1C47DFC0-69B6-4056-86BF-B408DEE7D904}" srcOrd="2" destOrd="0" presId="urn:microsoft.com/office/officeart/2005/8/layout/orgChart1"/>
    <dgm:cxn modelId="{8B51AFB5-7B7F-4DDA-BF78-AB527B6F9815}" type="presParOf" srcId="{B0DBEEC0-C68A-4A20-ADE8-97F50EA7F8EB}" destId="{5FA9824A-ED62-4B58-A92D-201ED7370500}" srcOrd="8" destOrd="0" presId="urn:microsoft.com/office/officeart/2005/8/layout/orgChart1"/>
    <dgm:cxn modelId="{462302FB-758B-49D9-88F2-97754F9CFE90}" type="presParOf" srcId="{B0DBEEC0-C68A-4A20-ADE8-97F50EA7F8EB}" destId="{26DB4E82-37D3-4B8E-8E62-A5D650A5D356}" srcOrd="9" destOrd="0" presId="urn:microsoft.com/office/officeart/2005/8/layout/orgChart1"/>
    <dgm:cxn modelId="{1680CD2C-C360-49CD-9BB6-5F96083EB6E0}" type="presParOf" srcId="{26DB4E82-37D3-4B8E-8E62-A5D650A5D356}" destId="{1D7E9C92-B43E-4FB4-B2E4-680606AED42A}" srcOrd="0" destOrd="0" presId="urn:microsoft.com/office/officeart/2005/8/layout/orgChart1"/>
    <dgm:cxn modelId="{CAC97595-1B28-48E9-A0B8-1E5D07F5C7F6}" type="presParOf" srcId="{1D7E9C92-B43E-4FB4-B2E4-680606AED42A}" destId="{D285D9BD-1BB7-4143-A661-395A5118193E}" srcOrd="0" destOrd="0" presId="urn:microsoft.com/office/officeart/2005/8/layout/orgChart1"/>
    <dgm:cxn modelId="{3D17D0C6-74C9-42E3-A7FC-44BA8D726C5D}" type="presParOf" srcId="{1D7E9C92-B43E-4FB4-B2E4-680606AED42A}" destId="{CCE895D0-FA49-47C9-9568-1BF20CFE38A9}" srcOrd="1" destOrd="0" presId="urn:microsoft.com/office/officeart/2005/8/layout/orgChart1"/>
    <dgm:cxn modelId="{FB5C6C57-85E0-4B09-8C3D-B4033475B278}" type="presParOf" srcId="{26DB4E82-37D3-4B8E-8E62-A5D650A5D356}" destId="{2D5AE003-FEF9-4CEF-9282-E3B77C97B192}" srcOrd="1" destOrd="0" presId="urn:microsoft.com/office/officeart/2005/8/layout/orgChart1"/>
    <dgm:cxn modelId="{49D2AE91-3F33-46DA-B05D-4226918C6216}" type="presParOf" srcId="{26DB4E82-37D3-4B8E-8E62-A5D650A5D356}" destId="{12F6AAAB-8115-435E-A762-CEE1D5CCE7D0}" srcOrd="2" destOrd="0" presId="urn:microsoft.com/office/officeart/2005/8/layout/orgChart1"/>
    <dgm:cxn modelId="{059EC215-D705-40C1-AD9B-47F76B4CEA0B}" type="presParOf" srcId="{B54946E7-9045-4E4B-BD5F-E36B76A50482}" destId="{2B45EF22-AA23-4E68-9C2F-6CF5904E59D0}" srcOrd="2" destOrd="0" presId="urn:microsoft.com/office/officeart/2005/8/layout/orgChart1"/>
  </dgm:cxnLst>
  <dgm:bg>
    <a:solidFill>
      <a:schemeClr val="bg2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A9824A-ED62-4B58-A92D-201ED7370500}">
      <dsp:nvSpPr>
        <dsp:cNvPr id="0" name=""/>
        <dsp:cNvSpPr/>
      </dsp:nvSpPr>
      <dsp:spPr>
        <a:xfrm>
          <a:off x="3865029" y="1003948"/>
          <a:ext cx="4520660" cy="970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1001"/>
              </a:lnTo>
              <a:lnTo>
                <a:pt x="4520660" y="831001"/>
              </a:lnTo>
              <a:lnTo>
                <a:pt x="4520660" y="97032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673AB-0EE4-4514-B307-82C758846896}">
      <dsp:nvSpPr>
        <dsp:cNvPr id="0" name=""/>
        <dsp:cNvSpPr/>
      </dsp:nvSpPr>
      <dsp:spPr>
        <a:xfrm>
          <a:off x="3865029" y="1003948"/>
          <a:ext cx="2671631" cy="1100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674"/>
              </a:lnTo>
              <a:lnTo>
                <a:pt x="2671631" y="961674"/>
              </a:lnTo>
              <a:lnTo>
                <a:pt x="2671631" y="110099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394F5-B417-4565-B1AE-5F3B71808608}">
      <dsp:nvSpPr>
        <dsp:cNvPr id="0" name=""/>
        <dsp:cNvSpPr/>
      </dsp:nvSpPr>
      <dsp:spPr>
        <a:xfrm>
          <a:off x="3865029" y="1003948"/>
          <a:ext cx="989419" cy="1122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3402"/>
              </a:lnTo>
              <a:lnTo>
                <a:pt x="989419" y="983402"/>
              </a:lnTo>
              <a:lnTo>
                <a:pt x="989419" y="112272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3CDBA-4938-4188-AEEC-83475F08C255}">
      <dsp:nvSpPr>
        <dsp:cNvPr id="0" name=""/>
        <dsp:cNvSpPr/>
      </dsp:nvSpPr>
      <dsp:spPr>
        <a:xfrm>
          <a:off x="2905425" y="1003948"/>
          <a:ext cx="959604" cy="1181116"/>
        </a:xfrm>
        <a:custGeom>
          <a:avLst/>
          <a:gdLst/>
          <a:ahLst/>
          <a:cxnLst/>
          <a:rect l="0" t="0" r="0" b="0"/>
          <a:pathLst>
            <a:path>
              <a:moveTo>
                <a:pt x="959604" y="0"/>
              </a:moveTo>
              <a:lnTo>
                <a:pt x="959604" y="1041792"/>
              </a:lnTo>
              <a:lnTo>
                <a:pt x="0" y="1041792"/>
              </a:lnTo>
              <a:lnTo>
                <a:pt x="0" y="118111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518C4-F025-46D6-A079-EE8BE938C9CC}">
      <dsp:nvSpPr>
        <dsp:cNvPr id="0" name=""/>
        <dsp:cNvSpPr/>
      </dsp:nvSpPr>
      <dsp:spPr>
        <a:xfrm>
          <a:off x="825800" y="1003948"/>
          <a:ext cx="3039229" cy="1181116"/>
        </a:xfrm>
        <a:custGeom>
          <a:avLst/>
          <a:gdLst/>
          <a:ahLst/>
          <a:cxnLst/>
          <a:rect l="0" t="0" r="0" b="0"/>
          <a:pathLst>
            <a:path>
              <a:moveTo>
                <a:pt x="3039229" y="0"/>
              </a:moveTo>
              <a:lnTo>
                <a:pt x="3039229" y="1041792"/>
              </a:lnTo>
              <a:lnTo>
                <a:pt x="0" y="1041792"/>
              </a:lnTo>
              <a:lnTo>
                <a:pt x="0" y="118111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D4004-6326-49A9-84A8-5DAF0965C09C}">
      <dsp:nvSpPr>
        <dsp:cNvPr id="0" name=""/>
        <dsp:cNvSpPr/>
      </dsp:nvSpPr>
      <dsp:spPr>
        <a:xfrm>
          <a:off x="314077" y="18489"/>
          <a:ext cx="7101904" cy="98545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Weaknesses of the Articles of Confederation</a:t>
          </a:r>
          <a:endParaRPr lang="en-US" sz="3200" kern="1200" dirty="0"/>
        </a:p>
      </dsp:txBody>
      <dsp:txXfrm>
        <a:off x="314077" y="18489"/>
        <a:ext cx="7101904" cy="985458"/>
      </dsp:txXfrm>
    </dsp:sp>
    <dsp:sp modelId="{7446FA0D-C8A2-440A-B7C3-C4890BEB5579}">
      <dsp:nvSpPr>
        <dsp:cNvPr id="0" name=""/>
        <dsp:cNvSpPr/>
      </dsp:nvSpPr>
      <dsp:spPr>
        <a:xfrm>
          <a:off x="0" y="2185065"/>
          <a:ext cx="1651600" cy="36817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 weak national government</a:t>
          </a:r>
          <a:endParaRPr lang="en-US" sz="1800" kern="1200" dirty="0"/>
        </a:p>
      </dsp:txBody>
      <dsp:txXfrm>
        <a:off x="0" y="2185065"/>
        <a:ext cx="1651600" cy="3681764"/>
      </dsp:txXfrm>
    </dsp:sp>
    <dsp:sp modelId="{FBAE12F2-A062-48CF-9491-CBD4962B79E8}">
      <dsp:nvSpPr>
        <dsp:cNvPr id="0" name=""/>
        <dsp:cNvSpPr/>
      </dsp:nvSpPr>
      <dsp:spPr>
        <a:xfrm>
          <a:off x="1950352" y="2185065"/>
          <a:ext cx="1910146" cy="37598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Congress could not tax or regulate commerce among states</a:t>
          </a:r>
          <a:endParaRPr lang="en-US" sz="1600" kern="1200" dirty="0"/>
        </a:p>
      </dsp:txBody>
      <dsp:txXfrm>
        <a:off x="1950352" y="2185065"/>
        <a:ext cx="1910146" cy="3759812"/>
      </dsp:txXfrm>
    </dsp:sp>
    <dsp:sp modelId="{148D328B-B32C-48DE-957C-260621995AD9}">
      <dsp:nvSpPr>
        <dsp:cNvPr id="0" name=""/>
        <dsp:cNvSpPr/>
      </dsp:nvSpPr>
      <dsp:spPr>
        <a:xfrm>
          <a:off x="4191001" y="2126675"/>
          <a:ext cx="1326895" cy="37190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 common currency</a:t>
          </a:r>
          <a:endParaRPr lang="en-US" sz="1800" kern="1200" dirty="0"/>
        </a:p>
      </dsp:txBody>
      <dsp:txXfrm>
        <a:off x="4191001" y="2126675"/>
        <a:ext cx="1326895" cy="3719030"/>
      </dsp:txXfrm>
    </dsp:sp>
    <dsp:sp modelId="{D196DAC8-ED58-4A95-9136-BCFA5583445A}">
      <dsp:nvSpPr>
        <dsp:cNvPr id="0" name=""/>
        <dsp:cNvSpPr/>
      </dsp:nvSpPr>
      <dsp:spPr>
        <a:xfrm>
          <a:off x="5726339" y="2104947"/>
          <a:ext cx="1620643" cy="37512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Just one vote per state, size didn’t matter</a:t>
          </a:r>
          <a:endParaRPr lang="en-US" sz="1800" kern="1200" dirty="0"/>
        </a:p>
      </dsp:txBody>
      <dsp:txXfrm>
        <a:off x="5726339" y="2104947"/>
        <a:ext cx="1620643" cy="3751240"/>
      </dsp:txXfrm>
    </dsp:sp>
    <dsp:sp modelId="{D285D9BD-1BB7-4143-A661-395A5118193E}">
      <dsp:nvSpPr>
        <dsp:cNvPr id="0" name=""/>
        <dsp:cNvSpPr/>
      </dsp:nvSpPr>
      <dsp:spPr>
        <a:xfrm>
          <a:off x="7627383" y="1974274"/>
          <a:ext cx="1516615" cy="39122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 executive or judicial branch</a:t>
          </a:r>
          <a:endParaRPr lang="en-US" sz="1800" kern="1200" dirty="0"/>
        </a:p>
      </dsp:txBody>
      <dsp:txXfrm>
        <a:off x="7627383" y="1974274"/>
        <a:ext cx="1516615" cy="3912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EE57-40C6-4194-8148-9FA8CA13E177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30C8-5C3E-4F16-9D1E-3A83D372E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EE57-40C6-4194-8148-9FA8CA13E177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30C8-5C3E-4F16-9D1E-3A83D372E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501A0-76A4-46CE-94F4-18212BCF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81352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E8BB1-2DCE-4E19-9241-E1C7170A94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32645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85801-C268-45B9-8EE6-6FF7C408C8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5642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08BA9-1C0E-481B-9B88-E243B5558B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2727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9447F-005D-40A1-AB38-F2569EC988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60888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AFD1-52ED-4E18-BAFA-17A6B9652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35906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F9EBE-4027-4633-8D3F-BB7CFF1C8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73906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CA729-6620-40B5-9179-6F271212F2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92641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72687-AED8-4352-B9B9-77B51730A2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27032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D2638-32EB-4BE9-8174-BCAE628B0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127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EE57-40C6-4194-8148-9FA8CA13E177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30C8-5C3E-4F16-9D1E-3A83D372E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95D5-6B58-4F82-8103-C889569F6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1867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111DE-20DC-49FC-A6DA-5D891AB2C9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98950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77AA6-3FCA-498C-950A-C8379BD591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1611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99B2-E4AC-42E1-A93C-41D7BEB335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2826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25BC-2E05-4D8C-B747-B9AA51C331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79536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501A0-76A4-46CE-94F4-18212BCF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18239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E8BB1-2DCE-4E19-9241-E1C7170A94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1796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85801-C268-45B9-8EE6-6FF7C408C8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63220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08BA9-1C0E-481B-9B88-E243B5558B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03825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9447F-005D-40A1-AB38-F2569EC988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384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85801-C268-45B9-8EE6-6FF7C408C8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3866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AFD1-52ED-4E18-BAFA-17A6B9652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05817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F9EBE-4027-4633-8D3F-BB7CFF1C8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046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CA729-6620-40B5-9179-6F271212F2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53141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72687-AED8-4352-B9B9-77B51730A2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864272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D2638-32EB-4BE9-8174-BCAE628B0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6470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95D5-6B58-4F82-8103-C889569F6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13025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111DE-20DC-49FC-A6DA-5D891AB2C9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29584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77AA6-3FCA-498C-950A-C8379BD591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93125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99B2-E4AC-42E1-A93C-41D7BEB335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685003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25BC-2E05-4D8C-B747-B9AA51C331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7688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08BA9-1C0E-481B-9B88-E243B5558B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622539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501A0-76A4-46CE-94F4-18212BCF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884832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E8BB1-2DCE-4E19-9241-E1C7170A94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421009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85801-C268-45B9-8EE6-6FF7C408C8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764594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08BA9-1C0E-481B-9B88-E243B5558B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61825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9447F-005D-40A1-AB38-F2569EC988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828332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AFD1-52ED-4E18-BAFA-17A6B9652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90577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F9EBE-4027-4633-8D3F-BB7CFF1C8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16504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CA729-6620-40B5-9179-6F271212F2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3199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72687-AED8-4352-B9B9-77B51730A2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69752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D2638-32EB-4BE9-8174-BCAE628B0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7439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9447F-005D-40A1-AB38-F2569EC988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890794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95D5-6B58-4F82-8103-C889569F6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89818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111DE-20DC-49FC-A6DA-5D891AB2C9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600352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77AA6-3FCA-498C-950A-C8379BD591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804795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99B2-E4AC-42E1-A93C-41D7BEB335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89581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25BC-2E05-4D8C-B747-B9AA51C331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139906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501A0-76A4-46CE-94F4-18212BCF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59026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E8BB1-2DCE-4E19-9241-E1C7170A94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86777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85801-C268-45B9-8EE6-6FF7C408C8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426421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08BA9-1C0E-481B-9B88-E243B5558B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08445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9447F-005D-40A1-AB38-F2569EC988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048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AFD1-52ED-4E18-BAFA-17A6B9652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7472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AFD1-52ED-4E18-BAFA-17A6B9652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357185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F9EBE-4027-4633-8D3F-BB7CFF1C8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87416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CA729-6620-40B5-9179-6F271212F2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935865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72687-AED8-4352-B9B9-77B51730A2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17117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D2638-32EB-4BE9-8174-BCAE628B0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063146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95D5-6B58-4F82-8103-C889569F6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6057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111DE-20DC-49FC-A6DA-5D891AB2C9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156041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77AA6-3FCA-498C-950A-C8379BD591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818607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99B2-E4AC-42E1-A93C-41D7BEB335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77261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25BC-2E05-4D8C-B747-B9AA51C331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9477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F9EBE-4027-4633-8D3F-BB7CFF1C8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08415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501A0-76A4-46CE-94F4-18212BCF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100562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E8BB1-2DCE-4E19-9241-E1C7170A94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850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C7F0-E2A5-4D07-8E4D-727708ACC0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5BEC-159C-4575-9CA2-1E7F07D49F9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5779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C7F0-E2A5-4D07-8E4D-727708ACC0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5BEC-159C-4575-9CA2-1E7F07D49F9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270716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C7F0-E2A5-4D07-8E4D-727708ACC0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5BEC-159C-4575-9CA2-1E7F07D49F9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212896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C7F0-E2A5-4D07-8E4D-727708ACC0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5BEC-159C-4575-9CA2-1E7F07D49F9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447991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C7F0-E2A5-4D07-8E4D-727708ACC0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5BEC-159C-4575-9CA2-1E7F07D49F9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43942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C7F0-E2A5-4D07-8E4D-727708ACC0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5BEC-159C-4575-9CA2-1E7F07D49F9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40109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C7F0-E2A5-4D07-8E4D-727708ACC0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5BEC-159C-4575-9CA2-1E7F07D49F9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526352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C7F0-E2A5-4D07-8E4D-727708ACC0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5BEC-159C-4575-9CA2-1E7F07D49F9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1566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CA729-6620-40B5-9179-6F271212F2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497916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C7F0-E2A5-4D07-8E4D-727708ACC0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5BEC-159C-4575-9CA2-1E7F07D49F9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68853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C7F0-E2A5-4D07-8E4D-727708ACC0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5BEC-159C-4575-9CA2-1E7F07D49F9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8387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C7F0-E2A5-4D07-8E4D-727708ACC0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5BEC-159C-4575-9CA2-1E7F07D49F9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628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72687-AED8-4352-B9B9-77B51730A2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220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D2638-32EB-4BE9-8174-BCAE628B0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246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EE57-40C6-4194-8148-9FA8CA13E177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30C8-5C3E-4F16-9D1E-3A83D372E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95D5-6B58-4F82-8103-C889569F6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6169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111DE-20DC-49FC-A6DA-5D891AB2C9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5101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77AA6-3FCA-498C-950A-C8379BD591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9903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99B2-E4AC-42E1-A93C-41D7BEB335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7162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25BC-2E05-4D8C-B747-B9AA51C331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4568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501A0-76A4-46CE-94F4-18212BCF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6207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E8BB1-2DCE-4E19-9241-E1C7170A94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498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85801-C268-45B9-8EE6-6FF7C408C8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4839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08BA9-1C0E-481B-9B88-E243B5558B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5131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9447F-005D-40A1-AB38-F2569EC988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27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EE57-40C6-4194-8148-9FA8CA13E177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30C8-5C3E-4F16-9D1E-3A83D372E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AFD1-52ED-4E18-BAFA-17A6B9652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0930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F9EBE-4027-4633-8D3F-BB7CFF1C8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5629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CA729-6620-40B5-9179-6F271212F2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3367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72687-AED8-4352-B9B9-77B51730A2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255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D2638-32EB-4BE9-8174-BCAE628B0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9524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95D5-6B58-4F82-8103-C889569F6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0783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111DE-20DC-49FC-A6DA-5D891AB2C9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37857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77AA6-3FCA-498C-950A-C8379BD591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8191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99B2-E4AC-42E1-A93C-41D7BEB335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06962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25BC-2E05-4D8C-B747-B9AA51C331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099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EE57-40C6-4194-8148-9FA8CA13E177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30C8-5C3E-4F16-9D1E-3A83D372E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501A0-76A4-46CE-94F4-18212BCF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4123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E8BB1-2DCE-4E19-9241-E1C7170A94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5472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85801-C268-45B9-8EE6-6FF7C408C8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80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08BA9-1C0E-481B-9B88-E243B5558B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324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9447F-005D-40A1-AB38-F2569EC988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9539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AFD1-52ED-4E18-BAFA-17A6B9652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67526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F9EBE-4027-4633-8D3F-BB7CFF1C8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3785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CA729-6620-40B5-9179-6F271212F2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42299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72687-AED8-4352-B9B9-77B51730A2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027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D2638-32EB-4BE9-8174-BCAE628B0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576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EE57-40C6-4194-8148-9FA8CA13E177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30C8-5C3E-4F16-9D1E-3A83D372E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95D5-6B58-4F82-8103-C889569F6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45199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111DE-20DC-49FC-A6DA-5D891AB2C9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4952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77AA6-3FCA-498C-950A-C8379BD591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7590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99B2-E4AC-42E1-A93C-41D7BEB335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01938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25BC-2E05-4D8C-B747-B9AA51C331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97237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501A0-76A4-46CE-94F4-18212BCF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2837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E8BB1-2DCE-4E19-9241-E1C7170A94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7490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85801-C268-45B9-8EE6-6FF7C408C8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33093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08BA9-1C0E-481B-9B88-E243B5558B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86243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9447F-005D-40A1-AB38-F2569EC988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15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EE57-40C6-4194-8148-9FA8CA13E177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30C8-5C3E-4F16-9D1E-3A83D372E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AFD1-52ED-4E18-BAFA-17A6B9652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9656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F9EBE-4027-4633-8D3F-BB7CFF1C8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91199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CA729-6620-40B5-9179-6F271212F2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29094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72687-AED8-4352-B9B9-77B51730A2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74222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D2638-32EB-4BE9-8174-BCAE628B0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2810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95D5-6B58-4F82-8103-C889569F6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24098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111DE-20DC-49FC-A6DA-5D891AB2C9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80194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77AA6-3FCA-498C-950A-C8379BD591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70245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99B2-E4AC-42E1-A93C-41D7BEB335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8868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25BC-2E05-4D8C-B747-B9AA51C331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660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EE57-40C6-4194-8148-9FA8CA13E177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30C8-5C3E-4F16-9D1E-3A83D372E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501A0-76A4-46CE-94F4-18212BCF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9158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E8BB1-2DCE-4E19-9241-E1C7170A94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46570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85801-C268-45B9-8EE6-6FF7C408C8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66569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08BA9-1C0E-481B-9B88-E243B5558B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02613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9447F-005D-40A1-AB38-F2569EC988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78463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AFD1-52ED-4E18-BAFA-17A6B9652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55927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F9EBE-4027-4633-8D3F-BB7CFF1C8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89708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CA729-6620-40B5-9179-6F271212F2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69313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72687-AED8-4352-B9B9-77B51730A2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96691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D2638-32EB-4BE9-8174-BCAE628B0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436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EE57-40C6-4194-8148-9FA8CA13E177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30C8-5C3E-4F16-9D1E-3A83D372E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95D5-6B58-4F82-8103-C889569F6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90799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111DE-20DC-49FC-A6DA-5D891AB2C9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29671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77AA6-3FCA-498C-950A-C8379BD591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0679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99B2-E4AC-42E1-A93C-41D7BEB335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7155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25BC-2E05-4D8C-B747-B9AA51C331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30980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501A0-76A4-46CE-94F4-18212BCF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68081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E8BB1-2DCE-4E19-9241-E1C7170A94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42721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85801-C268-45B9-8EE6-6FF7C408C8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59184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08BA9-1C0E-481B-9B88-E243B5558B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85769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9447F-005D-40A1-AB38-F2569EC988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353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EE57-40C6-4194-8148-9FA8CA13E177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30C8-5C3E-4F16-9D1E-3A83D372E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AFD1-52ED-4E18-BAFA-17A6B9652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02660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F9EBE-4027-4633-8D3F-BB7CFF1C8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53409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CA729-6620-40B5-9179-6F271212F2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04207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72687-AED8-4352-B9B9-77B51730A2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78232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D2638-32EB-4BE9-8174-BCAE628B0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0303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95D5-6B58-4F82-8103-C889569F6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2824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111DE-20DC-49FC-A6DA-5D891AB2C9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5223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77AA6-3FCA-498C-950A-C8379BD591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60697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99B2-E4AC-42E1-A93C-41D7BEB335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8767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25BC-2E05-4D8C-B747-B9AA51C331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853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AEE57-40C6-4194-8148-9FA8CA13E177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730C8-5C3E-4F16-9D1E-3A83D372E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D7DCC6-B36A-44F3-BC29-082A6B13FF0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281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D7DCC6-B36A-44F3-BC29-082A6B13FF0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56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3C7F0-E2A5-4D07-8E4D-727708ACC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35BEC-159C-4575-9CA2-1E7F07D49F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33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D7DCC6-B36A-44F3-BC29-082A6B13FF0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565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D7DCC6-B36A-44F3-BC29-082A6B13FF0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858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D7DCC6-B36A-44F3-BC29-082A6B13FF0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537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D7DCC6-B36A-44F3-BC29-082A6B13FF0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230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D7DCC6-B36A-44F3-BC29-082A6B13FF0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600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D7DCC6-B36A-44F3-BC29-082A6B13FF0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571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D7DCC6-B36A-44F3-BC29-082A6B13FF0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278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D7DCC6-B36A-44F3-BC29-082A6B13FF0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694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z.about.com/d/webclipart/1/0/g/N/4/manwo6.gif&amp;imgrefurl=http://webclipart.about.com/library/apeople/blmanwo4.htm&amp;usg=__tyTkLjwrG1wnVf2LDpT8SjlSjFY=&amp;h=197&amp;w=285&amp;sz=23&amp;hl=en&amp;start=60&amp;sig2=sqEKMFsGJzPo8r8-5Wljvg&amp;itbs=1&amp;tbnid=jjBPSgk3tG19IM:&amp;tbnh=79&amp;tbnw=115&amp;prev=/images?q=people+clipart&amp;start=54&amp;hl=en&amp;safe=active&amp;sa=N&amp;gbv=2&amp;ndsp=18&amp;tbs=isch:1&amp;ei=iDcRTOHLFZPRcMX_rNcH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com/imgres?imgurl=http://1.bp.blogspot.com/_rJtUG54tTO8/SNa-7DDYvhI/AAAAAAAAAPs/YM9DDAvNaVw/s320/02SealSenate02.gif&amp;imgrefurl=http://ave-imperator.blogspot.com/&amp;usg=__PYp2TNPBbaeuCeJE11W8xb39z8c=&amp;h=297&amp;w=320&amp;sz=179&amp;hl=en&amp;start=3&amp;sig2=5YJKToc_lEEJ_6dLUNVFiw&amp;itbs=1&amp;tbnid=6Fg8-K9ILW1XhM:&amp;tbnh=110&amp;tbnw=118&amp;prev=/images?q=senate+seal&amp;hl=en&amp;safe=active&amp;gbv=2&amp;tbs=isch:1&amp;ei=kDQRTJuyK4Gclgf26tnLBw" TargetMode="External"/><Relationship Id="rId1" Type="http://schemas.openxmlformats.org/officeDocument/2006/relationships/slideLayout" Target="../slideLayouts/slideLayout55.xml"/><Relationship Id="rId6" Type="http://schemas.openxmlformats.org/officeDocument/2006/relationships/hyperlink" Target="http://www.google.com/imgres?imgurl=http://dclips.fundraw.com/400dir/user_lambda_jean_victor_.gif&amp;imgrefurl=http://www.fundraw.com/clipart/clip-art/2601/Person/&amp;usg=__rK9r9hUkjNH6UNRDFq9HqRZXsbo=&amp;h=400&amp;w=400&amp;sz=32&amp;hl=en&amp;start=34&amp;sig2=rOwnCfRpzMvlZAwGK5knFQ&amp;itbs=1&amp;tbnid=UBSk-bkJzz6D2M:&amp;tbnh=124&amp;tbnw=124&amp;prev=/images?q=person+clipart&amp;start=18&amp;hl=en&amp;safe=active&amp;sa=N&amp;gbv=2&amp;ndsp=18&amp;tbs=isch:1&amp;ei=NjYRTMLuE8Hflgfo7_TTBw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imgres?imgurl=http://www.wingsacrossamerica.us/bill/images/600px-Seal_of_the_House_of_Representatives.svg.png&amp;imgrefurl=http://www.wingsacrossamerica.us/bill/images/&amp;usg=__lfQYF7XWKzc09-EPTdDbxFupiFo=&amp;h=600&amp;w=600&amp;sz=288&amp;hl=en&amp;start=1&amp;sig2=3XYQX0oIVGOXsg-AzP12gw&amp;itbs=1&amp;tbnid=paHkoBWvlXrA1M:&amp;tbnh=135&amp;tbnw=135&amp;prev=/images?q=house+of+representative+seal&amp;hl=en&amp;safe=active&amp;sa=G&amp;gbv=2&amp;tbs=isch:1&amp;ei=uDQRTMGjC4bGlQf8h_nLBw" TargetMode="Externa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imgres?imgurl=http://cghs.dade.k12.fl.us/slavery/antebellum_slavery/interstate_slave_trade/chained_slaves.jpg&amp;imgrefurl=http://stevegilliard.blogspot.com/2004/11/slave-to-job.html&amp;usg=__UQUG1csOAJLO-ajDmrhI4hd0Y_I=&amp;h=249&amp;w=450&amp;sz=56&amp;hl=en&amp;start=43&amp;sig2=QeIuYE_ebrZpXCVlYAPxHg&amp;itbs=1&amp;tbnid=WpCihXHp58VvOM:&amp;tbnh=70&amp;tbnw=127&amp;prev=/images?q=slaves+at+work&amp;start=36&amp;hl=en&amp;safe=active&amp;sa=N&amp;gbv=2&amp;ndsp=18&amp;tbs=isch:1&amp;ei=eDgRTJHTHJPRcMX_rNcH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/imgres?imgurl=http://www.uta.fi/FAST/US2/REF/MAPS/images/pre-civ.jpg&amp;imgrefurl=http://www.uta.fi/FAST/US2/REF/MAPS/popmaps.html&amp;usg=__Sf0elJ8VnhVHmAvFvcKZTDREo-o=&amp;h=324&amp;w=385&amp;sz=35&amp;hl=en&amp;start=39&amp;sig2=MkXqJq9p130wnaF1EJ6gPA&amp;itbs=1&amp;tbnid=pbmXoXOQPYl9AM:&amp;tbnh=104&amp;tbnw=123&amp;prev=/images?q=slave+states+map&amp;start=36&amp;hl=en&amp;safe=active&amp;sa=N&amp;gbv=2&amp;ndsp=18&amp;tbs=isch:1&amp;ei=5DgRTPa5C9b9cJDsldoH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ruuf.org/Religious_Freedom_Resources_files/Jefferson%20collage.jpg&amp;imgrefurl=http://www.ruuf.org/Religious_Freedom_Resources.html&amp;usg=___PLys0dwuw8QhBxbYYLSG4_-N04=&amp;h=225&amp;w=300&amp;sz=42&amp;hl=en&amp;start=8&amp;sig2=KLQDhA7JLh20kwc12N2t8A&amp;itbs=1&amp;tbnid=_piY9FoY-dvErM:&amp;tbnh=87&amp;tbnw=116&amp;prev=/images?q=virginia+statute+for+religious+freedom&amp;hl=en&amp;safe=active&amp;gbv=2&amp;tbs=isch:1&amp;ei=SWgSTJC4A6GoM4Wz-J4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22.jpeg"/><Relationship Id="rId5" Type="http://schemas.openxmlformats.org/officeDocument/2006/relationships/hyperlink" Target="http://www.google.com/imgres?imgurl=http://www.houstonkelley.com/img/george_mason.jpg&amp;imgrefurl=http://www.houstonkelley.com/thomas_jefferson.html&amp;usg=__uWlrmLeBtyYc23FV61qPkUmw91U=&amp;h=438&amp;w=592&amp;sz=61&amp;hl=en&amp;start=14&amp;sig2=LtSKyvit9UPk7ERzUHFySg&amp;itbs=1&amp;tbnid=1I6Ar0lBGXgFGM:&amp;tbnh=100&amp;tbnw=135&amp;prev=/images?q=george+mason&amp;hl=en&amp;safe=active&amp;gbv=2&amp;tbs=isch:1&amp;ei=5mgSTNjKFJKeM5OEtbEL" TargetMode="Externa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imgres?imgurl=http://etc.usf.edu/clipart/4700/4782/king_16_lg.gif&amp;imgrefurl=http://etc.usf.edu/clipart/4700/4782/king_16.htm&amp;usg=__TrJHfGgcLjcbfkMA2cWO4Ni4EJ0=&amp;h=700&amp;w=666&amp;sz=28&amp;hl=en&amp;start=3&amp;sig2=sqhoPP93EucZz-0Ciuk0mw&amp;itbs=1&amp;tbnid=xvMDe24fqjEApM:&amp;tbnh=140&amp;tbnw=133&amp;prev=/images?q=king+clipart&amp;hl=en&amp;safe=active&amp;gbv=2&amp;tbs=isch:1&amp;ei=Kg0RTJq4IIOglAf_x7HgBw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/imgres?imgurl=http://www.templateblocks.com/template/assets/images/clipart-3d_blocks.png&amp;imgrefurl=http://picsdigger.com/keyword/lego%20clipart/&amp;usg=__d-G3HO0Apl4MRbrD6_98w0WN6nQ=&amp;h=350&amp;w=400&amp;sz=95&amp;hl=en&amp;start=42&amp;sig2=g1ZjlRqz8Tlbq6-NPD64tg&amp;um=1&amp;itbs=1&amp;tbnid=9ZdPxmsBW5WLxM:&amp;tbnh=109&amp;tbnw=124&amp;prev=/images?q=building+blocks+clipart&amp;start=36&amp;um=1&amp;hl=en&amp;safe=active&amp;sa=N&amp;gbv=2&amp;ndsp=18&amp;tbs=isch:1&amp;ei=_XkSTLT2KI2SMdOXxaUL" TargetMode="External"/><Relationship Id="rId1" Type="http://schemas.openxmlformats.org/officeDocument/2006/relationships/slideLayout" Target="../slideLayouts/slideLayout14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iqd2.com/wp/wp-content/uploads/2008/10/teeter-totter.jpg&amp;imgrefurl=http://www.iqd2.com/wp/?p=83&amp;usg=__0wMLyNm4SlsvWlOJ75Fr0u6amq8=&amp;h=240&amp;w=235&amp;sz=25&amp;hl=en&amp;start=23&amp;sig2=h3Smbj4noLR-Q3sQ4m5qWQ&amp;itbs=1&amp;tbnid=24rc8Nxewz0ZGM:&amp;tbnh=110&amp;tbnw=108&amp;prev=/images?q=teeter+totter+balanced&amp;start=18&amp;hl=en&amp;safe=active&amp;sa=N&amp;gbv=2&amp;ndsp=18&amp;tbs=isch:1&amp;ei=2CwRTJ3jKcHflgfr7_TTBw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/>
              <a:t>SOL VUS 5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The New Government – The Constitution of the United States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defTabSz="912813" eaLnBrk="1" hangingPunct="1"/>
            <a:r>
              <a:rPr lang="en-US" smtClean="0"/>
              <a:t>Key Issues </a:t>
            </a:r>
            <a:r>
              <a:rPr lang="en-US" smtClean="0">
                <a:sym typeface="Wingdings" pitchFamily="2" charset="2"/>
              </a:rPr>
              <a:t> Resolution</a:t>
            </a:r>
          </a:p>
        </p:txBody>
      </p:sp>
      <p:pic>
        <p:nvPicPr>
          <p:cNvPr id="10243" name="Picture 5" descr="02SealSenate02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037" y="4176712"/>
            <a:ext cx="2057400" cy="1917700"/>
          </a:xfrm>
        </p:spPr>
      </p:pic>
      <p:pic>
        <p:nvPicPr>
          <p:cNvPr id="10244" name="Picture 8" descr="600px-Seal_of_the_House_of_Representatives">
            <a:hlinkClick r:id="rId4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248525" y="1676400"/>
            <a:ext cx="1666875" cy="1666875"/>
          </a:xfrm>
        </p:spPr>
      </p:pic>
      <p:pic>
        <p:nvPicPr>
          <p:cNvPr id="10245" name="Picture 12" descr="user_lambda_jean_victor_">
            <a:hlinkClick r:id="rId6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181600" y="5181526"/>
            <a:ext cx="1181100" cy="1181100"/>
          </a:xfrm>
        </p:spPr>
      </p:pic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762000" y="1676400"/>
            <a:ext cx="6553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FF0000"/>
                </a:solidFill>
              </a:rPr>
              <a:t>Power</a:t>
            </a:r>
            <a:r>
              <a:rPr lang="en-US" sz="2800" dirty="0">
                <a:solidFill>
                  <a:srgbClr val="000000"/>
                </a:solidFill>
              </a:rPr>
              <a:t> was </a:t>
            </a:r>
            <a:r>
              <a:rPr lang="en-US" sz="2800" b="1" u="sng" dirty="0">
                <a:solidFill>
                  <a:srgbClr val="FF3300"/>
                </a:solidFill>
              </a:rPr>
              <a:t>balanced</a:t>
            </a:r>
            <a:r>
              <a:rPr lang="en-US" sz="2800" dirty="0">
                <a:solidFill>
                  <a:srgbClr val="000000"/>
                </a:solidFill>
              </a:rPr>
              <a:t> between</a:t>
            </a:r>
            <a:r>
              <a:rPr lang="en-US" sz="2800" b="1" u="sng" dirty="0">
                <a:solidFill>
                  <a:srgbClr val="FF0000"/>
                </a:solidFill>
              </a:rPr>
              <a:t> large </a:t>
            </a:r>
            <a:r>
              <a:rPr lang="en-US" sz="2800" dirty="0"/>
              <a:t>and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b="1" u="sng" dirty="0">
                <a:solidFill>
                  <a:srgbClr val="FF0000"/>
                </a:solidFill>
              </a:rPr>
              <a:t>small</a:t>
            </a:r>
            <a:r>
              <a:rPr lang="en-US" sz="2800" dirty="0">
                <a:solidFill>
                  <a:srgbClr val="000000"/>
                </a:solidFill>
              </a:rPr>
              <a:t> states by creating a </a:t>
            </a:r>
            <a:r>
              <a:rPr lang="en-US" sz="2800" b="1" u="sng" dirty="0">
                <a:solidFill>
                  <a:srgbClr val="FF3300"/>
                </a:solidFill>
              </a:rPr>
              <a:t>Senate</a:t>
            </a:r>
            <a:r>
              <a:rPr lang="en-US" sz="2800" dirty="0">
                <a:solidFill>
                  <a:srgbClr val="000000"/>
                </a:solidFill>
              </a:rPr>
              <a:t> with </a:t>
            </a:r>
            <a:r>
              <a:rPr lang="en-US" sz="2800" b="1" u="sng" dirty="0">
                <a:solidFill>
                  <a:srgbClr val="FF0000"/>
                </a:solidFill>
              </a:rPr>
              <a:t>equal </a:t>
            </a:r>
            <a:r>
              <a:rPr lang="en-US" sz="2800" dirty="0">
                <a:solidFill>
                  <a:srgbClr val="000000"/>
                </a:solidFill>
              </a:rPr>
              <a:t>representation and a </a:t>
            </a:r>
            <a:r>
              <a:rPr lang="en-US" sz="2800" b="1" u="sng" dirty="0">
                <a:solidFill>
                  <a:srgbClr val="FF0000"/>
                </a:solidFill>
              </a:rPr>
              <a:t>House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/>
              <a:t>of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b="1" u="sng" dirty="0">
                <a:solidFill>
                  <a:srgbClr val="FF0000"/>
                </a:solidFill>
              </a:rPr>
              <a:t>Representatives</a:t>
            </a:r>
            <a:r>
              <a:rPr lang="en-US" sz="2800" dirty="0">
                <a:solidFill>
                  <a:srgbClr val="000000"/>
                </a:solidFill>
              </a:rPr>
              <a:t> with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members based on</a:t>
            </a:r>
            <a:r>
              <a:rPr lang="en-US" sz="2800" b="1" u="sng" dirty="0">
                <a:solidFill>
                  <a:srgbClr val="FF0000"/>
                </a:solidFill>
              </a:rPr>
              <a:t> population</a:t>
            </a:r>
          </a:p>
        </p:txBody>
      </p:sp>
      <p:pic>
        <p:nvPicPr>
          <p:cNvPr id="10247" name="Picture 14" descr="user_lambda_jean_victor_">
            <a:hlinkClick r:id="rId6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4171950" y="5215196"/>
            <a:ext cx="1181100" cy="1181100"/>
          </a:xfrm>
        </p:spPr>
      </p:pic>
      <p:sp>
        <p:nvSpPr>
          <p:cNvPr id="10248" name="Text Box 16"/>
          <p:cNvSpPr txBox="1">
            <a:spLocks noChangeArrowheads="1"/>
          </p:cNvSpPr>
          <p:nvPr/>
        </p:nvSpPr>
        <p:spPr bwMode="auto">
          <a:xfrm>
            <a:off x="4737691" y="4556125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3300"/>
                </a:solidFill>
              </a:rPr>
              <a:t>Each state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3300"/>
                </a:solidFill>
              </a:rPr>
              <a:t>has 2 Senators</a:t>
            </a:r>
          </a:p>
        </p:txBody>
      </p:sp>
      <p:pic>
        <p:nvPicPr>
          <p:cNvPr id="10249" name="Picture 18" descr="manwo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4876800"/>
            <a:ext cx="1600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Text Box 19"/>
          <p:cNvSpPr txBox="1">
            <a:spLocks noChangeArrowheads="1"/>
          </p:cNvSpPr>
          <p:nvPr/>
        </p:nvSpPr>
        <p:spPr bwMode="auto">
          <a:xfrm>
            <a:off x="7010400" y="3581400"/>
            <a:ext cx="1905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3300"/>
                </a:solidFill>
              </a:rPr>
              <a:t>There can be </a:t>
            </a:r>
            <a:r>
              <a:rPr lang="en-US" i="1">
                <a:solidFill>
                  <a:srgbClr val="FF3300"/>
                </a:solidFill>
              </a:rPr>
              <a:t>several </a:t>
            </a:r>
            <a:r>
              <a:rPr lang="en-US">
                <a:solidFill>
                  <a:srgbClr val="FF3300"/>
                </a:solidFill>
              </a:rPr>
              <a:t>Representatives from large state</a:t>
            </a:r>
          </a:p>
        </p:txBody>
      </p:sp>
    </p:spTree>
    <p:extLst>
      <p:ext uri="{BB962C8B-B14F-4D97-AF65-F5344CB8AC3E}">
        <p14:creationId xmlns="" xmlns:p14="http://schemas.microsoft.com/office/powerpoint/2010/main" val="1471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dirty="0" smtClean="0">
                <a:sym typeface="Wingdings" pitchFamily="2" charset="2"/>
              </a:rPr>
              <a:t>Do Slaves Count in the “Population”?</a:t>
            </a:r>
          </a:p>
        </p:txBody>
      </p:sp>
      <p:pic>
        <p:nvPicPr>
          <p:cNvPr id="11267" name="Picture 6" descr="chained_slaves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71663" y="3529013"/>
            <a:ext cx="3081337" cy="1698625"/>
          </a:xfrm>
        </p:spPr>
      </p:pic>
      <p:pic>
        <p:nvPicPr>
          <p:cNvPr id="11268" name="Picture 9" descr="pre-civ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38200" y="1430338"/>
            <a:ext cx="2362200" cy="1997075"/>
          </a:xfrm>
        </p:spPr>
      </p:pic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3886200" y="1676400"/>
            <a:ext cx="4724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To please Southern slave-holding states, </a:t>
            </a:r>
            <a:r>
              <a:rPr lang="en-US" sz="3200" dirty="0">
                <a:solidFill>
                  <a:srgbClr val="FF3300"/>
                </a:solidFill>
              </a:rPr>
              <a:t>3/5 of slaves</a:t>
            </a:r>
            <a:r>
              <a:rPr lang="en-US" sz="3200" dirty="0">
                <a:solidFill>
                  <a:srgbClr val="000000"/>
                </a:solidFill>
              </a:rPr>
              <a:t> were able to be</a:t>
            </a:r>
          </a:p>
        </p:txBody>
      </p:sp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5241925" y="3084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71" name="Text Box 13"/>
          <p:cNvSpPr txBox="1">
            <a:spLocks noChangeArrowheads="1"/>
          </p:cNvSpPr>
          <p:nvPr/>
        </p:nvSpPr>
        <p:spPr bwMode="auto">
          <a:xfrm>
            <a:off x="5257800" y="3124200"/>
            <a:ext cx="3581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3300"/>
                </a:solidFill>
              </a:rPr>
              <a:t>counted</a:t>
            </a:r>
            <a:r>
              <a:rPr lang="en-US" sz="3200" dirty="0">
                <a:solidFill>
                  <a:srgbClr val="000000"/>
                </a:solidFill>
              </a:rPr>
              <a:t> when determining the number of Representatives.</a:t>
            </a:r>
          </a:p>
        </p:txBody>
      </p:sp>
      <p:sp>
        <p:nvSpPr>
          <p:cNvPr id="11272" name="Text Box 14"/>
          <p:cNvSpPr txBox="1">
            <a:spLocks noChangeArrowheads="1"/>
          </p:cNvSpPr>
          <p:nvPr/>
        </p:nvSpPr>
        <p:spPr bwMode="auto">
          <a:xfrm>
            <a:off x="1600200" y="5638800"/>
            <a:ext cx="594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FF3300"/>
                </a:solidFill>
              </a:rPr>
              <a:t>= The Three-fifths Compromise</a:t>
            </a:r>
          </a:p>
        </p:txBody>
      </p:sp>
    </p:spTree>
    <p:extLst>
      <p:ext uri="{BB962C8B-B14F-4D97-AF65-F5344CB8AC3E}">
        <p14:creationId xmlns="" xmlns:p14="http://schemas.microsoft.com/office/powerpoint/2010/main" val="11205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U.S. Constitution</a:t>
            </a:r>
          </a:p>
        </p:txBody>
      </p:sp>
      <p:pic>
        <p:nvPicPr>
          <p:cNvPr id="64515" name="Picture 4" descr="representation_house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81200"/>
            <a:ext cx="3810000" cy="4114800"/>
          </a:xfrm>
          <a:noFill/>
        </p:spPr>
      </p:pic>
      <p:sp>
        <p:nvSpPr>
          <p:cNvPr id="6451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7" name="Picture 7" descr="representation_sen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780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Checks &amp; Balances</a:t>
            </a:r>
          </a:p>
        </p:txBody>
      </p:sp>
      <p:pic>
        <p:nvPicPr>
          <p:cNvPr id="68611" name="Picture 4" descr="branch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371600"/>
            <a:ext cx="7848600" cy="4724400"/>
          </a:xfrm>
          <a:noFill/>
        </p:spPr>
      </p:pic>
    </p:spTree>
    <p:extLst>
      <p:ext uri="{BB962C8B-B14F-4D97-AF65-F5344CB8AC3E}">
        <p14:creationId xmlns="" xmlns:p14="http://schemas.microsoft.com/office/powerpoint/2010/main" val="30187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Making of the Constitution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715000"/>
          </a:xfrm>
        </p:spPr>
        <p:txBody>
          <a:bodyPr>
            <a:normAutofit/>
          </a:bodyPr>
          <a:lstStyle/>
          <a:p>
            <a:r>
              <a:rPr lang="en-US" b="1" dirty="0"/>
              <a:t>Key leaders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George Washington</a:t>
            </a:r>
            <a:r>
              <a:rPr lang="en-US" dirty="0" smtClean="0"/>
              <a:t>,                                                                a Virginian, was                                                                    </a:t>
            </a:r>
            <a:r>
              <a:rPr lang="en-US" b="1" u="sng" dirty="0" smtClean="0">
                <a:solidFill>
                  <a:srgbClr val="FF0000"/>
                </a:solidFill>
              </a:rPr>
              <a:t>president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the                                                                 </a:t>
            </a:r>
            <a:r>
              <a:rPr lang="en-US" b="1" u="sng" dirty="0" smtClean="0">
                <a:solidFill>
                  <a:srgbClr val="FF0000"/>
                </a:solidFill>
              </a:rPr>
              <a:t>Convention</a:t>
            </a:r>
          </a:p>
          <a:p>
            <a:pPr marL="0" indent="0">
              <a:buNone/>
            </a:pPr>
            <a:r>
              <a:rPr lang="en-US" dirty="0" smtClean="0"/>
              <a:t>  He </a:t>
            </a:r>
            <a:r>
              <a:rPr lang="en-US" b="1" u="sng" dirty="0" smtClean="0">
                <a:solidFill>
                  <a:srgbClr val="FF0000"/>
                </a:solidFill>
              </a:rPr>
              <a:t>presided</a:t>
            </a:r>
            <a:r>
              <a:rPr lang="en-US" dirty="0" smtClean="0"/>
              <a:t> at the Convention, and                                                                              although </a:t>
            </a:r>
            <a:r>
              <a:rPr lang="en-US" b="1" u="sng" dirty="0" smtClean="0">
                <a:solidFill>
                  <a:srgbClr val="FF0000"/>
                </a:solidFill>
              </a:rPr>
              <a:t>seldom</a:t>
            </a:r>
            <a:r>
              <a:rPr lang="en-US" dirty="0" smtClean="0"/>
              <a:t> participating in the </a:t>
            </a:r>
            <a:r>
              <a:rPr lang="en-US" b="1" u="sng" dirty="0" smtClean="0">
                <a:solidFill>
                  <a:srgbClr val="FF0000"/>
                </a:solidFill>
              </a:rPr>
              <a:t>debates</a:t>
            </a:r>
            <a:r>
              <a:rPr lang="en-US" dirty="0" smtClean="0"/>
              <a:t>, </a:t>
            </a:r>
            <a:r>
              <a:rPr lang="en-US" b="1" u="sng" dirty="0" smtClean="0">
                <a:solidFill>
                  <a:srgbClr val="FF0000"/>
                </a:solidFill>
              </a:rPr>
              <a:t>lent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his</a:t>
            </a:r>
            <a:r>
              <a:rPr lang="en-US" dirty="0" smtClean="0"/>
              <a:t> enormous </a:t>
            </a:r>
            <a:r>
              <a:rPr lang="en-US" b="1" u="sng" dirty="0" smtClean="0">
                <a:solidFill>
                  <a:srgbClr val="FF0000"/>
                </a:solidFill>
              </a:rPr>
              <a:t>prestige</a:t>
            </a:r>
            <a:r>
              <a:rPr lang="en-US" dirty="0" smtClean="0"/>
              <a:t> to the proceedings.</a:t>
            </a:r>
            <a:endParaRPr lang="en-US" dirty="0"/>
          </a:p>
        </p:txBody>
      </p:sp>
      <p:pic>
        <p:nvPicPr>
          <p:cNvPr id="4102" name="Picture 6" descr="http://wethepeoplencgaston.com/images/washington_as_statesman_at_the_constitutional_convention_by_junius_brutus_stear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914400"/>
            <a:ext cx="44196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Making of the Constitution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>
            <a:normAutofit/>
          </a:bodyPr>
          <a:lstStyle/>
          <a:p>
            <a:r>
              <a:rPr lang="en-US" b="1" dirty="0"/>
              <a:t>Key leaders</a:t>
            </a:r>
          </a:p>
          <a:p>
            <a:r>
              <a:rPr lang="en-US" dirty="0" smtClean="0"/>
              <a:t>James </a:t>
            </a:r>
            <a:r>
              <a:rPr lang="en-US" b="1" u="sng" dirty="0">
                <a:solidFill>
                  <a:srgbClr val="FF0000"/>
                </a:solidFill>
              </a:rPr>
              <a:t>Madison</a:t>
            </a:r>
            <a:r>
              <a:rPr lang="en-US" dirty="0"/>
              <a:t>, “</a:t>
            </a:r>
            <a:r>
              <a:rPr lang="en-US" b="1" i="1" u="sng" dirty="0">
                <a:solidFill>
                  <a:srgbClr val="FF0000"/>
                </a:solidFill>
              </a:rPr>
              <a:t>Father</a:t>
            </a:r>
            <a:r>
              <a:rPr lang="en-US" b="1" i="1" dirty="0"/>
              <a:t> of </a:t>
            </a:r>
            <a:r>
              <a:rPr lang="en-US" b="1" i="1" dirty="0" smtClean="0"/>
              <a:t>                                          the </a:t>
            </a:r>
            <a:r>
              <a:rPr lang="en-US" b="1" i="1" u="sng" dirty="0">
                <a:solidFill>
                  <a:srgbClr val="FF0000"/>
                </a:solidFill>
              </a:rPr>
              <a:t>Constitution</a:t>
            </a:r>
            <a:r>
              <a:rPr lang="en-US" dirty="0"/>
              <a:t>”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Madison</a:t>
            </a:r>
            <a:r>
              <a:rPr lang="en-US" dirty="0"/>
              <a:t>, a Virginian and </a:t>
            </a:r>
            <a:r>
              <a:rPr lang="en-US" dirty="0" smtClean="0"/>
              <a:t> the                                                          writer of the “ </a:t>
            </a:r>
            <a:r>
              <a:rPr lang="en-US" b="1" u="sng" dirty="0" smtClean="0">
                <a:solidFill>
                  <a:srgbClr val="FF0000"/>
                </a:solidFill>
              </a:rPr>
              <a:t>Virginia Plan</a:t>
            </a:r>
            <a:r>
              <a:rPr lang="en-US" dirty="0" smtClean="0"/>
              <a:t>,”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kept </a:t>
            </a:r>
            <a:r>
              <a:rPr lang="en-US" b="1" u="sng" dirty="0">
                <a:solidFill>
                  <a:srgbClr val="FF0000"/>
                </a:solidFill>
              </a:rPr>
              <a:t>copious notes </a:t>
            </a:r>
            <a:r>
              <a:rPr lang="en-US" dirty="0"/>
              <a:t>of the </a:t>
            </a:r>
            <a:r>
              <a:rPr lang="en-US" dirty="0" smtClean="0"/>
              <a:t>                                                     proceedings.</a:t>
            </a:r>
          </a:p>
          <a:p>
            <a:pPr marL="0" indent="0">
              <a:buNone/>
            </a:pPr>
            <a:r>
              <a:rPr lang="en-US" dirty="0" smtClean="0"/>
              <a:t>He wrote the </a:t>
            </a:r>
            <a:r>
              <a:rPr lang="en-US" b="1" u="sng" dirty="0" smtClean="0">
                <a:solidFill>
                  <a:srgbClr val="FF0000"/>
                </a:solidFill>
              </a:rPr>
              <a:t>Bill</a:t>
            </a:r>
            <a:r>
              <a:rPr lang="en-US" dirty="0" smtClean="0"/>
              <a:t> of </a:t>
            </a:r>
            <a:r>
              <a:rPr lang="en-US" b="1" u="sng" dirty="0" smtClean="0">
                <a:solidFill>
                  <a:srgbClr val="FF0000"/>
                </a:solidFill>
              </a:rPr>
              <a:t>Rights</a:t>
            </a:r>
            <a:r>
              <a:rPr lang="en-US" dirty="0" smtClean="0"/>
              <a:t>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25602" name="Picture 2" descr="http://www.montpelier.org/store/images/T/t-17550.jpg"/>
          <p:cNvPicPr>
            <a:picLocks noChangeAspect="1" noChangeArrowheads="1"/>
          </p:cNvPicPr>
          <p:nvPr/>
        </p:nvPicPr>
        <p:blipFill>
          <a:blip r:embed="rId2" cstate="print"/>
          <a:srcRect t="13873" b="15222"/>
          <a:stretch>
            <a:fillRect/>
          </a:stretch>
        </p:blipFill>
        <p:spPr bwMode="auto">
          <a:xfrm>
            <a:off x="5457825" y="762000"/>
            <a:ext cx="3686175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sz="4000" smtClean="0"/>
              <a:t>Bill of Rights—Virginia’s Contributions</a:t>
            </a:r>
          </a:p>
        </p:txBody>
      </p:sp>
      <p:pic>
        <p:nvPicPr>
          <p:cNvPr id="14339" name="Picture 9" descr="420px-Mason-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0" y="1295400"/>
            <a:ext cx="2533650" cy="2895600"/>
          </a:xfrm>
          <a:noFill/>
        </p:spPr>
      </p:pic>
      <p:pic>
        <p:nvPicPr>
          <p:cNvPr id="14340" name="Picture 22" descr="Jefferson%2520collage">
            <a:hlinkClick r:id="rId3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4495800"/>
            <a:ext cx="2057400" cy="1638300"/>
          </a:xfrm>
        </p:spPr>
      </p:pic>
      <p:sp>
        <p:nvSpPr>
          <p:cNvPr id="14341" name="Text Box 15"/>
          <p:cNvSpPr txBox="1">
            <a:spLocks noChangeArrowheads="1"/>
          </p:cNvSpPr>
          <p:nvPr/>
        </p:nvSpPr>
        <p:spPr bwMode="auto">
          <a:xfrm>
            <a:off x="457200" y="1600200"/>
            <a:ext cx="51816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3300"/>
                </a:solidFill>
              </a:rPr>
              <a:t>George Mason</a:t>
            </a:r>
            <a:r>
              <a:rPr lang="en-US" sz="2800" dirty="0">
                <a:solidFill>
                  <a:srgbClr val="000000"/>
                </a:solidFill>
              </a:rPr>
              <a:t> wrote the </a:t>
            </a:r>
            <a:r>
              <a:rPr lang="en-US" sz="2800" dirty="0">
                <a:solidFill>
                  <a:srgbClr val="FF3300"/>
                </a:solidFill>
              </a:rPr>
              <a:t>Virginia Declaration of Rights</a:t>
            </a:r>
            <a:r>
              <a:rPr lang="en-US" sz="2800" dirty="0">
                <a:solidFill>
                  <a:srgbClr val="000000"/>
                </a:solidFill>
              </a:rPr>
              <a:t>. It held the basic idea that human rights should not be violated by government.</a:t>
            </a:r>
          </a:p>
        </p:txBody>
      </p:sp>
      <p:sp>
        <p:nvSpPr>
          <p:cNvPr id="14342" name="Text Box 16"/>
          <p:cNvSpPr txBox="1">
            <a:spLocks noChangeArrowheads="1"/>
          </p:cNvSpPr>
          <p:nvPr/>
        </p:nvSpPr>
        <p:spPr bwMode="auto">
          <a:xfrm>
            <a:off x="2220912" y="4114800"/>
            <a:ext cx="68357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3300"/>
                </a:solidFill>
              </a:rPr>
              <a:t>Thomas Jefferson</a:t>
            </a:r>
            <a:r>
              <a:rPr lang="en-US" sz="2800" dirty="0">
                <a:solidFill>
                  <a:srgbClr val="000000"/>
                </a:solidFill>
              </a:rPr>
              <a:t> wrote the </a:t>
            </a:r>
            <a:r>
              <a:rPr lang="en-US" sz="2800" dirty="0">
                <a:solidFill>
                  <a:srgbClr val="FF3300"/>
                </a:solidFill>
              </a:rPr>
              <a:t>Virginia Statute for Religious Freedom</a:t>
            </a:r>
            <a:r>
              <a:rPr lang="en-US" sz="2800" dirty="0">
                <a:solidFill>
                  <a:srgbClr val="000000"/>
                </a:solidFill>
              </a:rPr>
              <a:t>. It outlawed the “</a:t>
            </a:r>
            <a:r>
              <a:rPr lang="en-US" sz="2800" b="1" u="sng" dirty="0">
                <a:solidFill>
                  <a:srgbClr val="FF0000"/>
                </a:solidFill>
              </a:rPr>
              <a:t>established</a:t>
            </a:r>
            <a:r>
              <a:rPr lang="en-US" sz="2800" dirty="0">
                <a:solidFill>
                  <a:srgbClr val="000000"/>
                </a:solidFill>
              </a:rPr>
              <a:t> church” or the support of government for one favored church.</a:t>
            </a:r>
          </a:p>
        </p:txBody>
      </p:sp>
      <p:pic>
        <p:nvPicPr>
          <p:cNvPr id="14343" name="Picture 26" descr="george_mason">
            <a:hlinkClick r:id="rId5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791200" y="2057400"/>
            <a:ext cx="1752600" cy="1298575"/>
          </a:xfrm>
        </p:spPr>
      </p:pic>
    </p:spTree>
    <p:extLst>
      <p:ext uri="{BB962C8B-B14F-4D97-AF65-F5344CB8AC3E}">
        <p14:creationId xmlns="" xmlns:p14="http://schemas.microsoft.com/office/powerpoint/2010/main" val="15956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Virginia Statute of Religious Freedom</a:t>
            </a:r>
          </a:p>
        </p:txBody>
      </p:sp>
      <p:pic>
        <p:nvPicPr>
          <p:cNvPr id="89091" name="Picture 4" descr="church%20&amp;%20stat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752600"/>
            <a:ext cx="7696200" cy="4343400"/>
          </a:xfrm>
          <a:noFill/>
        </p:spPr>
      </p:pic>
    </p:spTree>
    <p:extLst>
      <p:ext uri="{BB962C8B-B14F-4D97-AF65-F5344CB8AC3E}">
        <p14:creationId xmlns="" xmlns:p14="http://schemas.microsoft.com/office/powerpoint/2010/main" val="18038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Principles of the Bill of Rights was based on…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major principles of the Bill of Rights of the Constitution were based on earlier </a:t>
            </a:r>
            <a:r>
              <a:rPr lang="en-US" b="1" i="1" dirty="0"/>
              <a:t>Virginia</a:t>
            </a:r>
            <a:r>
              <a:rPr lang="en-US" dirty="0"/>
              <a:t> statutes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b="1" u="sng" dirty="0"/>
              <a:t>Virginia Declaration of Rights </a:t>
            </a:r>
            <a:r>
              <a:rPr lang="en-US" b="1" dirty="0"/>
              <a:t>(</a:t>
            </a:r>
            <a:r>
              <a:rPr lang="en-US" b="1" u="sng" dirty="0"/>
              <a:t>George </a:t>
            </a:r>
            <a:r>
              <a:rPr lang="en-US" b="1" u="sng" dirty="0" smtClean="0"/>
              <a:t>Mason</a:t>
            </a:r>
            <a:r>
              <a:rPr lang="en-US" b="1" dirty="0" smtClean="0"/>
              <a:t>)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Reiterated </a:t>
            </a:r>
            <a:r>
              <a:rPr lang="en-US" b="1" dirty="0">
                <a:solidFill>
                  <a:srgbClr val="00B050"/>
                </a:solidFill>
              </a:rPr>
              <a:t>the notion that basic human rights should not be violated by </a:t>
            </a:r>
            <a:r>
              <a:rPr lang="en-US" b="1" dirty="0" smtClean="0">
                <a:solidFill>
                  <a:srgbClr val="00B050"/>
                </a:solidFill>
              </a:rPr>
              <a:t>governments</a:t>
            </a:r>
            <a:endParaRPr lang="en-US" b="1" dirty="0">
              <a:solidFill>
                <a:srgbClr val="00B050"/>
              </a:solidFill>
            </a:endParaRPr>
          </a:p>
          <a:p>
            <a:pPr lvl="1"/>
            <a:r>
              <a:rPr lang="en-US" b="1" u="sng" dirty="0"/>
              <a:t>Virginia Statute for Religious Freedom (Thomas Jefferson)</a:t>
            </a:r>
          </a:p>
          <a:p>
            <a:pPr lvl="1">
              <a:buNone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rgbClr val="00B050"/>
                </a:solidFill>
              </a:rPr>
              <a:t>Outlawed </a:t>
            </a:r>
            <a:r>
              <a:rPr lang="en-US" b="1" dirty="0">
                <a:solidFill>
                  <a:srgbClr val="00B050"/>
                </a:solidFill>
              </a:rPr>
              <a:t>the established church—that is, the practice of government support for one favored </a:t>
            </a:r>
            <a:r>
              <a:rPr lang="en-US" b="1" dirty="0" smtClean="0">
                <a:solidFill>
                  <a:srgbClr val="00B050"/>
                </a:solidFill>
              </a:rPr>
              <a:t>church</a:t>
            </a:r>
            <a:endParaRPr lang="en-US" b="1" dirty="0">
              <a:solidFill>
                <a:srgbClr val="00B050"/>
              </a:solidFill>
            </a:endParaRPr>
          </a:p>
          <a:p>
            <a:pPr lvl="1"/>
            <a:r>
              <a:rPr lang="en-US" b="1" dirty="0" smtClean="0"/>
              <a:t>Sum It Up</a:t>
            </a:r>
          </a:p>
          <a:p>
            <a:pPr lvl="1"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b="1" u="sng" dirty="0" smtClean="0">
                <a:solidFill>
                  <a:srgbClr val="7030A0"/>
                </a:solidFill>
              </a:rPr>
              <a:t>James </a:t>
            </a:r>
            <a:r>
              <a:rPr lang="en-US" b="1" u="sng" dirty="0">
                <a:solidFill>
                  <a:srgbClr val="7030A0"/>
                </a:solidFill>
              </a:rPr>
              <a:t>Madison </a:t>
            </a:r>
            <a:r>
              <a:rPr lang="en-US" dirty="0">
                <a:solidFill>
                  <a:srgbClr val="7030A0"/>
                </a:solidFill>
              </a:rPr>
              <a:t>consulted the </a:t>
            </a:r>
            <a:r>
              <a:rPr lang="en-US" b="1" u="sng" dirty="0">
                <a:solidFill>
                  <a:srgbClr val="7030A0"/>
                </a:solidFill>
              </a:rPr>
              <a:t>Virginia Declaration </a:t>
            </a:r>
            <a:r>
              <a:rPr lang="en-US" dirty="0">
                <a:solidFill>
                  <a:srgbClr val="7030A0"/>
                </a:solidFill>
              </a:rPr>
              <a:t>of </a:t>
            </a:r>
            <a:r>
              <a:rPr lang="en-US" b="1" u="sng" dirty="0">
                <a:solidFill>
                  <a:srgbClr val="7030A0"/>
                </a:solidFill>
              </a:rPr>
              <a:t>Rights</a:t>
            </a:r>
            <a:r>
              <a:rPr lang="en-US" dirty="0">
                <a:solidFill>
                  <a:srgbClr val="7030A0"/>
                </a:solidFill>
              </a:rPr>
              <a:t> and the </a:t>
            </a:r>
            <a:r>
              <a:rPr lang="en-US" b="1" u="sng" dirty="0">
                <a:solidFill>
                  <a:srgbClr val="7030A0"/>
                </a:solidFill>
              </a:rPr>
              <a:t>Virginia Statute for Religious Freedom </a:t>
            </a:r>
            <a:r>
              <a:rPr lang="en-US" dirty="0">
                <a:solidFill>
                  <a:srgbClr val="7030A0"/>
                </a:solidFill>
              </a:rPr>
              <a:t>when drafting the amendments that eventually became the United States </a:t>
            </a:r>
            <a:r>
              <a:rPr lang="en-US" b="1" u="sng" dirty="0">
                <a:solidFill>
                  <a:srgbClr val="7030A0"/>
                </a:solidFill>
              </a:rPr>
              <a:t>Bill of Rights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4543647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Constitution was a “bundle of compromises” among the framers who held a variety of political beliefs</a:t>
            </a:r>
          </a:p>
          <a:p>
            <a:r>
              <a:rPr lang="en-US" dirty="0" smtClean="0"/>
              <a:t>Two “sides” emerged from the Convention, those who </a:t>
            </a:r>
            <a:r>
              <a:rPr lang="en-US" b="1" u="sng" dirty="0" smtClean="0">
                <a:solidFill>
                  <a:srgbClr val="FF0000"/>
                </a:solidFill>
              </a:rPr>
              <a:t>supported ratification </a:t>
            </a:r>
            <a:r>
              <a:rPr lang="en-US" dirty="0" smtClean="0"/>
              <a:t>(</a:t>
            </a:r>
            <a:r>
              <a:rPr lang="en-US" b="1" u="sng" dirty="0" smtClean="0">
                <a:solidFill>
                  <a:srgbClr val="FF0000"/>
                </a:solidFill>
              </a:rPr>
              <a:t>Federalists</a:t>
            </a:r>
            <a:r>
              <a:rPr lang="en-US" dirty="0" smtClean="0"/>
              <a:t>) and those </a:t>
            </a:r>
            <a:r>
              <a:rPr lang="en-US" b="1" u="sng" dirty="0" smtClean="0">
                <a:solidFill>
                  <a:srgbClr val="FF0000"/>
                </a:solidFill>
              </a:rPr>
              <a:t>opposed (Anti-Federalists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Elements </a:t>
            </a:r>
            <a:r>
              <a:rPr lang="en-US" dirty="0"/>
              <a:t>of Federalist and </a:t>
            </a:r>
            <a:r>
              <a:rPr lang="en-US" dirty="0" smtClean="0"/>
              <a:t>                                                      Anti-Federalist </a:t>
            </a:r>
            <a:r>
              <a:rPr lang="en-US" dirty="0"/>
              <a:t>thought are </a:t>
            </a:r>
            <a:r>
              <a:rPr lang="en-US" dirty="0" smtClean="0"/>
              <a:t>                                                 reflected </a:t>
            </a:r>
            <a:r>
              <a:rPr lang="en-US" dirty="0"/>
              <a:t>in </a:t>
            </a:r>
            <a:r>
              <a:rPr lang="en-US" b="1" u="sng" dirty="0">
                <a:solidFill>
                  <a:srgbClr val="FF0000"/>
                </a:solidFill>
              </a:rPr>
              <a:t>contemporary </a:t>
            </a:r>
            <a:r>
              <a:rPr lang="en-US" b="1" u="sng" dirty="0" smtClean="0">
                <a:solidFill>
                  <a:srgbClr val="FF0000"/>
                </a:solidFill>
              </a:rPr>
              <a:t>   </a:t>
            </a:r>
            <a:r>
              <a:rPr lang="en-US" dirty="0" smtClean="0"/>
              <a:t>                                             political </a:t>
            </a:r>
            <a:r>
              <a:rPr lang="en-US" dirty="0"/>
              <a:t>debate on </a:t>
            </a:r>
            <a:r>
              <a:rPr lang="en-US" dirty="0" smtClean="0"/>
              <a:t>issues                                                                 </a:t>
            </a:r>
            <a:r>
              <a:rPr lang="en-US" dirty="0"/>
              <a:t>such as the </a:t>
            </a:r>
            <a:r>
              <a:rPr lang="en-US" b="1" u="sng" dirty="0">
                <a:solidFill>
                  <a:srgbClr val="FF0000"/>
                </a:solidFill>
              </a:rPr>
              <a:t>size </a:t>
            </a:r>
            <a:r>
              <a:rPr lang="en-US" dirty="0"/>
              <a:t>and </a:t>
            </a:r>
            <a:r>
              <a:rPr lang="en-US" b="1" u="sng" dirty="0">
                <a:solidFill>
                  <a:srgbClr val="FF0000"/>
                </a:solidFill>
              </a:rPr>
              <a:t>role</a:t>
            </a:r>
            <a:r>
              <a:rPr lang="en-US" dirty="0"/>
              <a:t> of </a:t>
            </a:r>
            <a:r>
              <a:rPr lang="en-US" dirty="0" smtClean="0"/>
              <a:t>                                                 government</a:t>
            </a:r>
            <a:r>
              <a:rPr lang="en-US" dirty="0"/>
              <a:t>, </a:t>
            </a:r>
            <a:r>
              <a:rPr lang="en-US" b="1" u="sng" dirty="0">
                <a:solidFill>
                  <a:srgbClr val="FF0000"/>
                </a:solidFill>
              </a:rPr>
              <a:t>federalism</a:t>
            </a:r>
            <a:r>
              <a:rPr lang="en-US" dirty="0"/>
              <a:t>, </a:t>
            </a:r>
            <a:r>
              <a:rPr lang="en-US" dirty="0" smtClean="0"/>
              <a:t>                                                          and </a:t>
            </a:r>
            <a:r>
              <a:rPr lang="en-US" dirty="0"/>
              <a:t>the protection of </a:t>
            </a:r>
            <a:r>
              <a:rPr lang="en-US" dirty="0" smtClean="0"/>
              <a:t>                                                          individual </a:t>
            </a:r>
            <a:r>
              <a:rPr lang="en-US" b="1" u="sng" dirty="0">
                <a:solidFill>
                  <a:srgbClr val="FF0000"/>
                </a:solidFill>
              </a:rPr>
              <a:t>rights</a:t>
            </a:r>
            <a:r>
              <a:rPr lang="en-US" dirty="0" smtClean="0"/>
              <a:t>.</a:t>
            </a:r>
          </a:p>
        </p:txBody>
      </p:sp>
      <p:pic>
        <p:nvPicPr>
          <p:cNvPr id="2050" name="Picture 2" descr="http://www.jdwalt.com/wp-content/uploads/2010/11/political-debate-cartoon-prev1219794079wQCz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8946" y="2819400"/>
            <a:ext cx="4255054" cy="3248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udents.historygeek.org/Unit2/articles%20of%20confederation.jpg"/>
          <p:cNvPicPr>
            <a:picLocks noChangeAspect="1" noChangeArrowheads="1"/>
          </p:cNvPicPr>
          <p:nvPr/>
        </p:nvPicPr>
        <p:blipFill>
          <a:blip r:embed="rId2" cstate="print"/>
          <a:srcRect l="5172" r="8621"/>
          <a:stretch>
            <a:fillRect/>
          </a:stretch>
        </p:blipFill>
        <p:spPr bwMode="auto">
          <a:xfrm>
            <a:off x="152400" y="1318437"/>
            <a:ext cx="3122083" cy="44958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7088"/>
            <a:ext cx="8229600" cy="1470025"/>
          </a:xfrm>
          <a:solidFill>
            <a:srgbClr val="FFFF00"/>
          </a:solidFill>
        </p:spPr>
        <p:txBody>
          <a:bodyPr/>
          <a:lstStyle/>
          <a:p>
            <a:pPr defTabSz="912813" eaLnBrk="1" hangingPunct="1"/>
            <a:r>
              <a:rPr lang="en-US" dirty="0" smtClean="0">
                <a:solidFill>
                  <a:schemeClr val="accent2"/>
                </a:solidFill>
              </a:rPr>
              <a:t>Confederation and Constitution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1559442"/>
            <a:ext cx="5869516" cy="4290237"/>
          </a:xfrm>
          <a:solidFill>
            <a:srgbClr val="FFFF00"/>
          </a:solidFill>
        </p:spPr>
        <p:txBody>
          <a:bodyPr/>
          <a:lstStyle/>
          <a:p>
            <a:pPr algn="l" defTabSz="912813" eaLnBrk="1" hangingPunct="1">
              <a:lnSpc>
                <a:spcPct val="90000"/>
              </a:lnSpc>
            </a:pPr>
            <a:r>
              <a:rPr lang="en-US" sz="3600" dirty="0" smtClean="0"/>
              <a:t>The Americans made </a:t>
            </a:r>
            <a:r>
              <a:rPr lang="en-US" sz="3600" b="1" u="sng" dirty="0" smtClean="0">
                <a:solidFill>
                  <a:srgbClr val="FF0000"/>
                </a:solidFill>
              </a:rPr>
              <a:t>two attempts </a:t>
            </a:r>
            <a:r>
              <a:rPr lang="en-US" sz="3600" dirty="0" smtClean="0"/>
              <a:t>to establish a workable government based on republican ideals: </a:t>
            </a:r>
            <a:r>
              <a:rPr lang="en-US" sz="3600" b="1" u="sng" dirty="0" smtClean="0">
                <a:solidFill>
                  <a:srgbClr val="FF0000"/>
                </a:solidFill>
              </a:rPr>
              <a:t>Articles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of </a:t>
            </a:r>
            <a:r>
              <a:rPr lang="en-US" sz="3600" b="1" u="sng" dirty="0" smtClean="0">
                <a:solidFill>
                  <a:srgbClr val="FF0000"/>
                </a:solidFill>
              </a:rPr>
              <a:t>Confederation</a:t>
            </a:r>
            <a:r>
              <a:rPr lang="en-US" sz="3600" dirty="0" smtClean="0"/>
              <a:t> and the </a:t>
            </a:r>
            <a:r>
              <a:rPr lang="en-US" sz="3600" b="1" u="sng" dirty="0" smtClean="0">
                <a:solidFill>
                  <a:srgbClr val="FF0000"/>
                </a:solidFill>
              </a:rPr>
              <a:t>Constitution</a:t>
            </a:r>
            <a:r>
              <a:rPr lang="en-US" sz="36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6136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Federalists</a:t>
            </a:r>
            <a:r>
              <a:rPr lang="en-US" sz="3600" dirty="0" smtClean="0"/>
              <a:t> </a:t>
            </a:r>
            <a:r>
              <a:rPr lang="en-US" sz="3600" dirty="0">
                <a:solidFill>
                  <a:srgbClr val="FF0000"/>
                </a:solidFill>
              </a:rPr>
              <a:t>advocated</a:t>
            </a:r>
            <a:r>
              <a:rPr lang="en-US" sz="3600" dirty="0"/>
              <a:t> the importance of a </a:t>
            </a:r>
            <a:r>
              <a:rPr lang="en-US" sz="3600" dirty="0">
                <a:solidFill>
                  <a:srgbClr val="FF0000"/>
                </a:solidFill>
              </a:rPr>
              <a:t>strong central government</a:t>
            </a:r>
            <a:r>
              <a:rPr lang="en-US" sz="3600" dirty="0"/>
              <a:t>, especially to promote economic development and public improvements. </a:t>
            </a:r>
            <a:endParaRPr lang="en-US" sz="3600" dirty="0" smtClean="0"/>
          </a:p>
          <a:p>
            <a:r>
              <a:rPr lang="en-US" sz="3600" dirty="0" smtClean="0"/>
              <a:t>Today</a:t>
            </a:r>
            <a:r>
              <a:rPr lang="en-US" sz="3600" dirty="0"/>
              <a:t>, those who </a:t>
            </a:r>
            <a:r>
              <a:rPr lang="en-US" sz="3600" dirty="0" smtClean="0"/>
              <a:t>see                                                             </a:t>
            </a:r>
            <a:r>
              <a:rPr lang="en-US" sz="3600" dirty="0"/>
              <a:t>a </a:t>
            </a:r>
            <a:r>
              <a:rPr lang="en-US" sz="3600" dirty="0" smtClean="0"/>
              <a:t>primary </a:t>
            </a:r>
            <a:r>
              <a:rPr lang="en-US" sz="3600" dirty="0"/>
              <a:t>role for </a:t>
            </a:r>
            <a:r>
              <a:rPr lang="en-US" sz="3600" dirty="0" smtClean="0"/>
              <a:t>the                                                                                                                       </a:t>
            </a:r>
            <a:r>
              <a:rPr lang="en-US" sz="3600" dirty="0"/>
              <a:t>federal government </a:t>
            </a:r>
            <a:r>
              <a:rPr lang="en-US" sz="3600" dirty="0" smtClean="0"/>
              <a:t>                                                             in solving </a:t>
            </a:r>
            <a:r>
              <a:rPr lang="en-US" sz="3600" dirty="0"/>
              <a:t>national </a:t>
            </a:r>
            <a:r>
              <a:rPr lang="en-US" sz="3600" dirty="0" smtClean="0"/>
              <a:t>                                                                  problems </a:t>
            </a:r>
            <a:r>
              <a:rPr lang="en-US" sz="3600" dirty="0"/>
              <a:t>are heirs </a:t>
            </a:r>
            <a:r>
              <a:rPr lang="en-US" sz="3600" dirty="0" smtClean="0"/>
              <a:t>                                                                            to </a:t>
            </a:r>
            <a:r>
              <a:rPr lang="en-US" sz="3600" dirty="0"/>
              <a:t>this tradition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28674" name="Picture 2" descr="http://withfriendship.com/images/i/40850/Federalist-wallpap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8097" y="1905000"/>
            <a:ext cx="4027303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400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Anti-Federalists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feared</a:t>
            </a:r>
            <a:r>
              <a:rPr lang="en-US" dirty="0"/>
              <a:t> an overly </a:t>
            </a:r>
            <a:r>
              <a:rPr lang="en-US" dirty="0">
                <a:solidFill>
                  <a:srgbClr val="FF0000"/>
                </a:solidFill>
              </a:rPr>
              <a:t>powerful central government</a:t>
            </a:r>
            <a:r>
              <a:rPr lang="en-US" dirty="0"/>
              <a:t> destructive of the rights of individuals and the prerogatives of the </a:t>
            </a:r>
            <a:r>
              <a:rPr lang="en-US" dirty="0" smtClean="0"/>
              <a:t>states.</a:t>
            </a:r>
          </a:p>
          <a:p>
            <a:r>
              <a:rPr lang="en-US" dirty="0" smtClean="0"/>
              <a:t>Today</a:t>
            </a:r>
            <a:r>
              <a:rPr lang="en-US" dirty="0"/>
              <a:t>, the more conservative thinkers echo these concerns and champion liberty, individual initiative, and free markets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7650" name="Picture 2" descr="http://westernfrontamerica.com/wp-content/uploads/2010/09/federalistvantifedera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41221"/>
            <a:ext cx="5486400" cy="3616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915400" cy="66294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leading Virginia </a:t>
            </a:r>
            <a:r>
              <a:rPr lang="en-US" b="1" dirty="0">
                <a:solidFill>
                  <a:srgbClr val="FF0000"/>
                </a:solidFill>
              </a:rPr>
              <a:t>opponents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ratification</a:t>
            </a:r>
            <a:r>
              <a:rPr lang="en-US" dirty="0"/>
              <a:t> were </a:t>
            </a:r>
            <a:r>
              <a:rPr lang="en-US" dirty="0">
                <a:solidFill>
                  <a:srgbClr val="FF0000"/>
                </a:solidFill>
              </a:rPr>
              <a:t>Patrick </a:t>
            </a:r>
            <a:r>
              <a:rPr lang="en-US" dirty="0" smtClean="0">
                <a:solidFill>
                  <a:srgbClr val="FF0000"/>
                </a:solidFill>
              </a:rPr>
              <a:t>Henry </a:t>
            </a:r>
            <a:r>
              <a:rPr lang="en-US" sz="2800" b="1" i="1" dirty="0" smtClean="0"/>
              <a:t>(“Give me Liberty or Give me Death”</a:t>
            </a:r>
            <a:r>
              <a:rPr lang="en-US" sz="2800" dirty="0" smtClean="0"/>
              <a:t>)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George </a:t>
            </a:r>
            <a:r>
              <a:rPr lang="en-US" dirty="0" smtClean="0">
                <a:solidFill>
                  <a:srgbClr val="FF0000"/>
                </a:solidFill>
              </a:rPr>
              <a:t>Mason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900" dirty="0" smtClean="0"/>
          </a:p>
          <a:p>
            <a:r>
              <a:rPr lang="en-US" dirty="0" smtClean="0"/>
              <a:t>The </a:t>
            </a:r>
            <a:r>
              <a:rPr lang="en-US" dirty="0"/>
              <a:t>leading Virginia </a:t>
            </a:r>
            <a:r>
              <a:rPr lang="en-US" b="1" dirty="0">
                <a:solidFill>
                  <a:srgbClr val="FF0000"/>
                </a:solidFill>
              </a:rPr>
              <a:t>proponents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ratification </a:t>
            </a:r>
            <a:r>
              <a:rPr lang="en-US" dirty="0"/>
              <a:t>were </a:t>
            </a:r>
            <a:r>
              <a:rPr lang="en-US" dirty="0">
                <a:solidFill>
                  <a:srgbClr val="FF0000"/>
                </a:solidFill>
              </a:rPr>
              <a:t>George Washington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James Madison</a:t>
            </a:r>
            <a:r>
              <a:rPr lang="en-US" dirty="0"/>
              <a:t>.</a:t>
            </a:r>
          </a:p>
        </p:txBody>
      </p:sp>
      <p:pic>
        <p:nvPicPr>
          <p:cNvPr id="29698" name="Picture 2" descr="http://www.economicnoise.com/wp-content/uploads/2010/07/patrick-henry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76400"/>
            <a:ext cx="1707676" cy="1981200"/>
          </a:xfrm>
          <a:prstGeom prst="rect">
            <a:avLst/>
          </a:prstGeom>
          <a:noFill/>
        </p:spPr>
      </p:pic>
      <p:pic>
        <p:nvPicPr>
          <p:cNvPr id="29700" name="Picture 4" descr="http://research.history.org/pf/images/people/georgeMason.jpg"/>
          <p:cNvPicPr>
            <a:picLocks noChangeAspect="1" noChangeArrowheads="1"/>
          </p:cNvPicPr>
          <p:nvPr/>
        </p:nvPicPr>
        <p:blipFill>
          <a:blip r:embed="rId3" cstate="print"/>
          <a:srcRect b="4460"/>
          <a:stretch>
            <a:fillRect/>
          </a:stretch>
        </p:blipFill>
        <p:spPr bwMode="auto">
          <a:xfrm>
            <a:off x="4724400" y="1676400"/>
            <a:ext cx="1943228" cy="2049097"/>
          </a:xfrm>
          <a:prstGeom prst="rect">
            <a:avLst/>
          </a:prstGeom>
          <a:noFill/>
        </p:spPr>
      </p:pic>
      <p:pic>
        <p:nvPicPr>
          <p:cNvPr id="29702" name="Picture 6" descr="http://www.earstohear.net/images/GeorgeWashing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707361"/>
            <a:ext cx="1757628" cy="2150639"/>
          </a:xfrm>
          <a:prstGeom prst="rect">
            <a:avLst/>
          </a:prstGeom>
          <a:noFill/>
        </p:spPr>
      </p:pic>
      <p:pic>
        <p:nvPicPr>
          <p:cNvPr id="29704" name="Picture 8" descr="http://thebsreport.files.wordpress.com/2010/04/jmadiso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692508"/>
            <a:ext cx="1743075" cy="2165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smtClean="0"/>
              <a:t>Ratification</a:t>
            </a:r>
          </a:p>
        </p:txBody>
      </p:sp>
      <p:pic>
        <p:nvPicPr>
          <p:cNvPr id="17411" name="Picture 6" descr="feds_antifeds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94291" y="1567293"/>
            <a:ext cx="5487966" cy="4887579"/>
          </a:xfrm>
          <a:noFill/>
        </p:spPr>
      </p:pic>
      <p:sp>
        <p:nvSpPr>
          <p:cNvPr id="17412" name="Text Box 8"/>
          <p:cNvSpPr txBox="1">
            <a:spLocks noChangeArrowheads="1"/>
          </p:cNvSpPr>
          <p:nvPr/>
        </p:nvSpPr>
        <p:spPr bwMode="auto">
          <a:xfrm rot="-922681">
            <a:off x="479425" y="1744663"/>
            <a:ext cx="14255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George Washington</a:t>
            </a:r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 rot="-915307">
            <a:off x="685800" y="2743200"/>
            <a:ext cx="11430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James Madison</a:t>
            </a: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6934200" y="140811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 rot="726803">
            <a:off x="7543800" y="2514600"/>
            <a:ext cx="9683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George Mason</a:t>
            </a:r>
          </a:p>
        </p:txBody>
      </p:sp>
      <p:sp>
        <p:nvSpPr>
          <p:cNvPr id="17416" name="Text Box 12"/>
          <p:cNvSpPr txBox="1">
            <a:spLocks noChangeArrowheads="1"/>
          </p:cNvSpPr>
          <p:nvPr/>
        </p:nvSpPr>
        <p:spPr bwMode="auto">
          <a:xfrm rot="663175">
            <a:off x="7391400" y="3429000"/>
            <a:ext cx="15652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Patrick Henry</a:t>
            </a:r>
          </a:p>
        </p:txBody>
      </p:sp>
    </p:spTree>
    <p:extLst>
      <p:ext uri="{BB962C8B-B14F-4D97-AF65-F5344CB8AC3E}">
        <p14:creationId xmlns="" xmlns:p14="http://schemas.microsoft.com/office/powerpoint/2010/main" val="2558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147896"/>
            <a:ext cx="4427198" cy="35618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6323" y="1467147"/>
            <a:ext cx="11307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100" dirty="0" smtClean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</a:rPr>
              <a:t>V.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54176" y="3709728"/>
            <a:ext cx="3886200" cy="2950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 rot="20656744">
            <a:off x="73150" y="3993918"/>
            <a:ext cx="2391397" cy="238697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rot="1146449">
            <a:off x="6807683" y="4133522"/>
            <a:ext cx="2069478" cy="2592491"/>
          </a:xfrm>
          <a:prstGeom prst="curvedLeftArrow">
            <a:avLst>
              <a:gd name="adj1" fmla="val 25000"/>
              <a:gd name="adj2" fmla="val 50000"/>
              <a:gd name="adj3" fmla="val 305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95275"/>
            <a:ext cx="4084864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48040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6553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Important legal precedents </a:t>
            </a:r>
            <a:r>
              <a:rPr lang="en-US" dirty="0" smtClean="0"/>
              <a:t>                                               established </a:t>
            </a:r>
            <a:r>
              <a:rPr lang="en-US" dirty="0"/>
              <a:t>by the </a:t>
            </a:r>
            <a:r>
              <a:rPr lang="en-US" b="1" dirty="0" smtClean="0"/>
              <a:t>Marshall </a:t>
            </a:r>
            <a:r>
              <a:rPr lang="en-US" b="1" dirty="0"/>
              <a:t>Court </a:t>
            </a:r>
            <a:r>
              <a:rPr lang="en-US" b="1" dirty="0" smtClean="0"/>
              <a:t>                         </a:t>
            </a:r>
            <a:r>
              <a:rPr lang="en-US" dirty="0" smtClean="0"/>
              <a:t>strengthened  the </a:t>
            </a:r>
            <a:r>
              <a:rPr lang="en-US" dirty="0"/>
              <a:t>United States </a:t>
            </a:r>
            <a:r>
              <a:rPr lang="en-US" dirty="0" smtClean="0"/>
              <a:t>                                                     Supreme </a:t>
            </a:r>
            <a:r>
              <a:rPr lang="en-US" dirty="0"/>
              <a:t>Court as an equal </a:t>
            </a:r>
            <a:r>
              <a:rPr lang="en-US" dirty="0" smtClean="0"/>
              <a:t>                                                              branch </a:t>
            </a:r>
            <a:r>
              <a:rPr lang="en-US" dirty="0"/>
              <a:t>of the national </a:t>
            </a:r>
            <a:r>
              <a:rPr lang="en-US" dirty="0" smtClean="0"/>
              <a:t>                                                    government.</a:t>
            </a:r>
          </a:p>
          <a:p>
            <a:pPr lvl="1"/>
            <a:r>
              <a:rPr lang="en-US" dirty="0"/>
              <a:t>The doctrine of </a:t>
            </a:r>
            <a:r>
              <a:rPr lang="en-US" b="1" i="1" dirty="0"/>
              <a:t>judicial review </a:t>
            </a:r>
            <a:r>
              <a:rPr lang="en-US" dirty="0"/>
              <a:t>set </a:t>
            </a:r>
            <a:r>
              <a:rPr lang="en-US" dirty="0" smtClean="0"/>
              <a:t>                                                            forth </a:t>
            </a:r>
            <a:r>
              <a:rPr lang="en-US" dirty="0"/>
              <a:t>in 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Marbury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 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Madison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doctrine of </a:t>
            </a:r>
            <a:r>
              <a:rPr lang="en-US" b="1" i="1" dirty="0"/>
              <a:t>implied powers </a:t>
            </a:r>
            <a:r>
              <a:rPr lang="en-US" dirty="0"/>
              <a:t>set forth in 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McCulloch v. 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Maryland</a:t>
            </a:r>
          </a:p>
          <a:p>
            <a:pPr lvl="1"/>
            <a:r>
              <a:rPr lang="en-US" dirty="0" smtClean="0"/>
              <a:t>A broadly </a:t>
            </a:r>
            <a:r>
              <a:rPr lang="en-US" dirty="0"/>
              <a:t>national view of </a:t>
            </a:r>
            <a:r>
              <a:rPr lang="en-US" b="1" i="1" dirty="0"/>
              <a:t>economic affairs </a:t>
            </a:r>
            <a:r>
              <a:rPr lang="en-US" b="1" i="1" dirty="0" smtClean="0"/>
              <a:t>and interstate commerce </a:t>
            </a:r>
            <a:r>
              <a:rPr lang="en-US" dirty="0" smtClean="0"/>
              <a:t>set </a:t>
            </a:r>
            <a:r>
              <a:rPr lang="en-US" dirty="0"/>
              <a:t>forth in </a:t>
            </a:r>
            <a:r>
              <a:rPr lang="en-US" b="1" i="1" dirty="0">
                <a:solidFill>
                  <a:srgbClr val="FF0000"/>
                </a:solidFill>
              </a:rPr>
              <a:t>Gibbons v. </a:t>
            </a:r>
            <a:r>
              <a:rPr lang="en-US" b="1" i="1" dirty="0" smtClean="0">
                <a:solidFill>
                  <a:srgbClr val="FF0000"/>
                </a:solidFill>
              </a:rPr>
              <a:t>Ogden</a:t>
            </a:r>
          </a:p>
          <a:p>
            <a:r>
              <a:rPr lang="en-US" dirty="0" smtClean="0"/>
              <a:t>All are </a:t>
            </a:r>
            <a:r>
              <a:rPr lang="en-US" dirty="0"/>
              <a:t>the foundation blocks of the Supreme Court’s authority to mediate disagreements between branches of governments, levels of government, and competing business interests.</a:t>
            </a:r>
          </a:p>
        </p:txBody>
      </p:sp>
      <p:pic>
        <p:nvPicPr>
          <p:cNvPr id="1026" name="Picture 2" descr="http://niahd.wm.edu/attachments/30782.jpg"/>
          <p:cNvPicPr>
            <a:picLocks noChangeAspect="1" noChangeArrowheads="1"/>
          </p:cNvPicPr>
          <p:nvPr/>
        </p:nvPicPr>
        <p:blipFill>
          <a:blip r:embed="rId2" cstate="print"/>
          <a:srcRect t="9117"/>
          <a:stretch>
            <a:fillRect/>
          </a:stretch>
        </p:blipFill>
        <p:spPr bwMode="auto">
          <a:xfrm>
            <a:off x="6019800" y="0"/>
            <a:ext cx="2632479" cy="32251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72200" y="19812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John Marshall </a:t>
            </a:r>
            <a:r>
              <a:rPr lang="en-US" sz="2000" b="1" i="1" dirty="0" smtClean="0">
                <a:solidFill>
                  <a:schemeClr val="bg1"/>
                </a:solidFill>
              </a:rPr>
              <a:t>Chief Justice of the Supreme Court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following:</a:t>
            </a:r>
            <a:endParaRPr lang="en-US" dirty="0"/>
          </a:p>
        </p:txBody>
      </p:sp>
      <p:pic>
        <p:nvPicPr>
          <p:cNvPr id="4098" name="Picture 2" descr="http://dmshistory8.weebly.com/uploads/8/5/5/4/8554984/1874810_orig.png?8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" y="1295400"/>
            <a:ext cx="9115647" cy="4947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7249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FFCC"/>
                </a:solidFill>
                <a:latin typeface="Chaucer"/>
              </a:rPr>
              <a:t>I. Marbury v Madison 1803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29600" cy="4724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smtClean="0">
                <a:solidFill>
                  <a:srgbClr val="FF0000"/>
                </a:solidFill>
                <a:latin typeface="Comic Sans MS" pitchFamily="66" charset="0"/>
              </a:rPr>
              <a:t>A. </a:t>
            </a:r>
            <a:r>
              <a:rPr lang="en-US" sz="2800" b="1" u="sng" smtClean="0">
                <a:solidFill>
                  <a:srgbClr val="FF0000"/>
                </a:solidFill>
                <a:latin typeface="Comic Sans MS" pitchFamily="66" charset="0"/>
              </a:rPr>
              <a:t>Prior to Adams leaving office</a:t>
            </a:r>
            <a:r>
              <a:rPr lang="en-US" sz="2800" b="1" smtClean="0">
                <a:solidFill>
                  <a:schemeClr val="folHlink"/>
                </a:solidFill>
                <a:latin typeface="Comic Sans MS" pitchFamily="66" charset="0"/>
              </a:rPr>
              <a:t> Congress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smtClean="0">
                <a:solidFill>
                  <a:schemeClr val="folHlink"/>
                </a:solidFill>
                <a:latin typeface="Comic Sans MS" pitchFamily="66" charset="0"/>
              </a:rPr>
              <a:t>   (Federalist dominated) tried to assert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smtClean="0">
                <a:solidFill>
                  <a:schemeClr val="folHlink"/>
                </a:solidFill>
                <a:latin typeface="Comic Sans MS" pitchFamily="66" charset="0"/>
              </a:rPr>
              <a:t>    power over the Judicial Branch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smtClean="0">
                <a:solidFill>
                  <a:srgbClr val="FF0000"/>
                </a:solidFill>
                <a:latin typeface="Comic Sans MS" pitchFamily="66" charset="0"/>
              </a:rPr>
              <a:t>B. </a:t>
            </a:r>
            <a:r>
              <a:rPr lang="en-US" sz="2800" b="1" u="sng" smtClean="0">
                <a:solidFill>
                  <a:srgbClr val="FF0000"/>
                </a:solidFill>
                <a:latin typeface="Comic Sans MS" pitchFamily="66" charset="0"/>
              </a:rPr>
              <a:t>Judiciary Act of 1801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smtClean="0">
                <a:solidFill>
                  <a:schemeClr val="folHlink"/>
                </a:solidFill>
                <a:latin typeface="Comic Sans MS" pitchFamily="66" charset="0"/>
              </a:rPr>
              <a:t>1. Created </a:t>
            </a:r>
            <a:r>
              <a:rPr lang="en-US" b="1" u="sng" smtClean="0">
                <a:solidFill>
                  <a:srgbClr val="FF0000"/>
                </a:solidFill>
                <a:latin typeface="Comic Sans MS" pitchFamily="66" charset="0"/>
              </a:rPr>
              <a:t>16 new federal judgeships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smtClean="0">
                <a:solidFill>
                  <a:schemeClr val="folHlink"/>
                </a:solidFill>
                <a:latin typeface="Comic Sans MS" pitchFamily="66" charset="0"/>
              </a:rPr>
              <a:t>2. Adams approves appointments during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smtClean="0">
                <a:solidFill>
                  <a:schemeClr val="folHlink"/>
                </a:solidFill>
                <a:latin typeface="Comic Sans MS" pitchFamily="66" charset="0"/>
              </a:rPr>
              <a:t>    last days as president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smtClean="0">
                <a:solidFill>
                  <a:schemeClr val="folHlink"/>
                </a:solidFill>
                <a:latin typeface="Comic Sans MS" pitchFamily="66" charset="0"/>
              </a:rPr>
              <a:t>3. Became known as the “</a:t>
            </a:r>
            <a:r>
              <a:rPr lang="en-US" b="1" u="sng" smtClean="0">
                <a:solidFill>
                  <a:srgbClr val="FF0000"/>
                </a:solidFill>
                <a:latin typeface="Comic Sans MS" pitchFamily="66" charset="0"/>
              </a:rPr>
              <a:t>Midnight Judges</a:t>
            </a:r>
            <a:r>
              <a:rPr lang="en-US" b="1" smtClean="0">
                <a:solidFill>
                  <a:schemeClr val="folHlink"/>
                </a:solidFill>
                <a:latin typeface="Comic Sans MS" pitchFamily="66" charset="0"/>
              </a:rPr>
              <a:t>”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smtClean="0">
                <a:solidFill>
                  <a:schemeClr val="folHlink"/>
                </a:solidFill>
                <a:latin typeface="Comic Sans MS" pitchFamily="66" charset="0"/>
              </a:rPr>
              <a:t>4. Way Adams (Federalists) could protect</a:t>
            </a:r>
            <a:r>
              <a:rPr lang="en-US" sz="2000" b="1" smtClean="0">
                <a:solidFill>
                  <a:schemeClr val="folHlink"/>
                </a:solidFill>
                <a:latin typeface="Comic Sans MS" pitchFamily="66" charset="0"/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b="1" smtClean="0">
                <a:solidFill>
                  <a:schemeClr val="folHlink"/>
                </a:solidFill>
                <a:latin typeface="Comic Sans MS" pitchFamily="66" charset="0"/>
              </a:rPr>
              <a:t>     </a:t>
            </a:r>
            <a:r>
              <a:rPr lang="en-US" b="1" smtClean="0">
                <a:solidFill>
                  <a:schemeClr val="folHlink"/>
                </a:solidFill>
                <a:latin typeface="Comic Sans MS" pitchFamily="66" charset="0"/>
              </a:rPr>
              <a:t>country against Jefferson’s ideals</a:t>
            </a:r>
          </a:p>
        </p:txBody>
      </p:sp>
    </p:spTree>
    <p:extLst>
      <p:ext uri="{BB962C8B-B14F-4D97-AF65-F5344CB8AC3E}">
        <p14:creationId xmlns="" xmlns:p14="http://schemas.microsoft.com/office/powerpoint/2010/main" val="290850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I. </a:t>
            </a:r>
            <a:r>
              <a:rPr lang="en-US" smtClean="0">
                <a:solidFill>
                  <a:srgbClr val="CCFFCC"/>
                </a:solidFill>
                <a:latin typeface="Chaucer"/>
              </a:rPr>
              <a:t>Marbury v Madison 1803 cont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4724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="1" smtClean="0">
              <a:solidFill>
                <a:schemeClr val="folHlink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chemeClr val="folHlink"/>
                </a:solidFill>
                <a:latin typeface="Comic Sans MS" pitchFamily="66" charset="0"/>
              </a:rPr>
              <a:t>C.</a:t>
            </a:r>
            <a:r>
              <a:rPr lang="en-US" sz="28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b="1" u="sng" smtClean="0">
                <a:solidFill>
                  <a:srgbClr val="FF0000"/>
                </a:solidFill>
                <a:latin typeface="Comic Sans MS" pitchFamily="66" charset="0"/>
              </a:rPr>
              <a:t>William Marbury (“midnight judge</a:t>
            </a:r>
            <a:r>
              <a:rPr lang="en-US" sz="2800" b="1" smtClean="0">
                <a:solidFill>
                  <a:schemeClr val="folHlink"/>
                </a:solidFill>
                <a:latin typeface="Comic Sans MS" pitchFamily="66" charset="0"/>
              </a:rPr>
              <a:t>”)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chemeClr val="folHlink"/>
                </a:solidFill>
                <a:latin typeface="Comic Sans MS" pitchFamily="66" charset="0"/>
              </a:rPr>
              <a:t>D. Appointed by Adams to serve in  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chemeClr val="folHlink"/>
                </a:solidFill>
                <a:latin typeface="Comic Sans MS" pitchFamily="66" charset="0"/>
              </a:rPr>
              <a:t>    Washington, D.C.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chemeClr val="folHlink"/>
                </a:solidFill>
                <a:latin typeface="Comic Sans MS" pitchFamily="66" charset="0"/>
              </a:rPr>
              <a:t>E.</a:t>
            </a:r>
            <a:r>
              <a:rPr lang="en-US" sz="28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b="1" u="sng" smtClean="0">
                <a:solidFill>
                  <a:srgbClr val="FF0000"/>
                </a:solidFill>
                <a:latin typeface="Comic Sans MS" pitchFamily="66" charset="0"/>
              </a:rPr>
              <a:t>James Madison the Secretary of 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en-US" sz="2800" b="1" u="sng" smtClean="0">
                <a:solidFill>
                  <a:srgbClr val="FF0000"/>
                </a:solidFill>
                <a:latin typeface="Comic Sans MS" pitchFamily="66" charset="0"/>
              </a:rPr>
              <a:t>State</a:t>
            </a:r>
          </a:p>
          <a:p>
            <a:pPr lvl="1" eaLnBrk="1" hangingPunct="1">
              <a:buFontTx/>
              <a:buNone/>
            </a:pPr>
            <a:r>
              <a:rPr lang="en-US" b="1" smtClean="0">
                <a:solidFill>
                  <a:schemeClr val="folHlink"/>
                </a:solidFill>
                <a:latin typeface="Comic Sans MS" pitchFamily="66" charset="0"/>
              </a:rPr>
              <a:t>1.</a:t>
            </a:r>
            <a:r>
              <a:rPr lang="en-US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u="sng" smtClean="0">
                <a:solidFill>
                  <a:srgbClr val="FF0000"/>
                </a:solidFill>
                <a:latin typeface="Comic Sans MS" pitchFamily="66" charset="0"/>
              </a:rPr>
              <a:t>Refuses to allow Marbury his bench</a:t>
            </a:r>
          </a:p>
          <a:p>
            <a:pPr lvl="1" eaLnBrk="1" hangingPunct="1">
              <a:buFontTx/>
              <a:buNone/>
            </a:pPr>
            <a:r>
              <a:rPr lang="en-US" b="1" smtClean="0">
                <a:solidFill>
                  <a:schemeClr val="folHlink"/>
                </a:solidFill>
                <a:latin typeface="Comic Sans MS" pitchFamily="66" charset="0"/>
              </a:rPr>
              <a:t>2.</a:t>
            </a:r>
            <a:r>
              <a:rPr lang="en-US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u="sng" smtClean="0">
                <a:solidFill>
                  <a:srgbClr val="FF0000"/>
                </a:solidFill>
                <a:latin typeface="Comic Sans MS" pitchFamily="66" charset="0"/>
              </a:rPr>
              <a:t>Marbury refuses to step down</a:t>
            </a:r>
          </a:p>
          <a:p>
            <a:pPr lvl="1" eaLnBrk="1" hangingPunct="1">
              <a:buFontTx/>
              <a:buNone/>
            </a:pPr>
            <a:r>
              <a:rPr lang="en-US" b="1" smtClean="0">
                <a:solidFill>
                  <a:schemeClr val="folHlink"/>
                </a:solidFill>
                <a:latin typeface="Comic Sans MS" pitchFamily="66" charset="0"/>
              </a:rPr>
              <a:t>3. Madison asks Supreme Court to step in</a:t>
            </a:r>
          </a:p>
          <a:p>
            <a:pPr eaLnBrk="1" hangingPunct="1">
              <a:buFontTx/>
              <a:buNone/>
            </a:pPr>
            <a:endParaRPr lang="en-US" sz="2800" b="1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865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I. </a:t>
            </a:r>
            <a:r>
              <a:rPr lang="en-US" smtClean="0">
                <a:solidFill>
                  <a:srgbClr val="CCFFCC"/>
                </a:solidFill>
                <a:latin typeface="Chaucer"/>
              </a:rPr>
              <a:t>Marbury v Madison 1803 cont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chemeClr val="folHlink"/>
                </a:solidFill>
                <a:latin typeface="Comic Sans MS" pitchFamily="66" charset="0"/>
              </a:rPr>
              <a:t>F.</a:t>
            </a:r>
            <a:r>
              <a:rPr lang="en-US" sz="28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b="1" u="sng" smtClean="0">
                <a:solidFill>
                  <a:srgbClr val="FF0000"/>
                </a:solidFill>
                <a:latin typeface="Comic Sans MS" pitchFamily="66" charset="0"/>
              </a:rPr>
              <a:t>John Marshall-Chief Justice</a:t>
            </a:r>
            <a:r>
              <a:rPr lang="en-US" sz="2800" b="1" smtClean="0">
                <a:solidFill>
                  <a:schemeClr val="folHlink"/>
                </a:solidFill>
                <a:latin typeface="Comic Sans MS" pitchFamily="66" charset="0"/>
              </a:rPr>
              <a:t> (appointed by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chemeClr val="folHlink"/>
                </a:solidFill>
                <a:latin typeface="Comic Sans MS" pitchFamily="66" charset="0"/>
              </a:rPr>
              <a:t>   Adams)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chemeClr val="folHlink"/>
                </a:solidFill>
                <a:latin typeface="Comic Sans MS" pitchFamily="66" charset="0"/>
              </a:rPr>
              <a:t>1. Federalist from VA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chemeClr val="folHlink"/>
                </a:solidFill>
                <a:latin typeface="Comic Sans MS" pitchFamily="66" charset="0"/>
              </a:rPr>
              <a:t>2. Acted on over 500 cases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chemeClr val="folHlink"/>
                </a:solidFill>
                <a:latin typeface="Comic Sans MS" pitchFamily="66" charset="0"/>
              </a:rPr>
              <a:t>G.</a:t>
            </a:r>
            <a:r>
              <a:rPr lang="en-US" sz="28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b="1" u="sng" smtClean="0">
                <a:solidFill>
                  <a:srgbClr val="FF0000"/>
                </a:solidFill>
                <a:latin typeface="Comic Sans MS" pitchFamily="66" charset="0"/>
              </a:rPr>
              <a:t>Marbury v Madison ruling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chemeClr val="folHlink"/>
                </a:solidFill>
                <a:latin typeface="Comic Sans MS" pitchFamily="66" charset="0"/>
              </a:rPr>
              <a:t>   1. Marbury had right to judge position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chemeClr val="folHlink"/>
                </a:solidFill>
                <a:latin typeface="Comic Sans MS" pitchFamily="66" charset="0"/>
              </a:rPr>
              <a:t>   2. </a:t>
            </a:r>
            <a:r>
              <a:rPr lang="en-US" sz="2800" b="1" u="sng" smtClean="0">
                <a:solidFill>
                  <a:srgbClr val="FF0000"/>
                </a:solidFill>
                <a:latin typeface="Comic Sans MS" pitchFamily="66" charset="0"/>
              </a:rPr>
              <a:t>Supreme Court could only hear cases 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chemeClr val="folHlink"/>
                </a:solidFill>
                <a:latin typeface="Comic Sans MS" pitchFamily="66" charset="0"/>
              </a:rPr>
              <a:t>       </a:t>
            </a:r>
            <a:r>
              <a:rPr lang="en-US" sz="2800" b="1" u="sng" smtClean="0">
                <a:solidFill>
                  <a:srgbClr val="FF0000"/>
                </a:solidFill>
                <a:latin typeface="Comic Sans MS" pitchFamily="66" charset="0"/>
              </a:rPr>
              <a:t>appeal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chemeClr val="folHlink"/>
                </a:solidFill>
                <a:latin typeface="Comic Sans MS" pitchFamily="66" charset="0"/>
              </a:rPr>
              <a:t>   3. Declare part of Judiciary Act of 1789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chemeClr val="folHlink"/>
                </a:solidFill>
                <a:latin typeface="Comic Sans MS" pitchFamily="66" charset="0"/>
              </a:rPr>
              <a:t>      unconstitutional</a:t>
            </a:r>
          </a:p>
        </p:txBody>
      </p:sp>
    </p:spTree>
    <p:extLst>
      <p:ext uri="{BB962C8B-B14F-4D97-AF65-F5344CB8AC3E}">
        <p14:creationId xmlns="" xmlns:p14="http://schemas.microsoft.com/office/powerpoint/2010/main" val="69136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65804" cy="664535"/>
          </a:xfrm>
          <a:solidFill>
            <a:srgbClr val="99FF66"/>
          </a:solidFill>
        </p:spPr>
        <p:txBody>
          <a:bodyPr>
            <a:noAutofit/>
          </a:bodyPr>
          <a:lstStyle/>
          <a:p>
            <a:r>
              <a:rPr lang="en-US" sz="4000" b="1" dirty="0" smtClean="0"/>
              <a:t>Attempts at a New Government</a:t>
            </a:r>
            <a:endParaRPr lang="en-US" sz="4000" b="1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38200" y="1430685"/>
            <a:ext cx="3962400" cy="35394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>
                <a:solidFill>
                  <a:srgbClr val="FF3300"/>
                </a:solidFill>
                <a:latin typeface="Arial" charset="0"/>
              </a:rPr>
              <a:t>Fearful </a:t>
            </a:r>
            <a:r>
              <a:rPr lang="en-US" sz="3200" dirty="0">
                <a:latin typeface="Arial" charset="0"/>
              </a:rPr>
              <a:t>of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a powerful </a:t>
            </a:r>
            <a:r>
              <a:rPr lang="en-US" sz="3200" b="1" u="sng" dirty="0">
                <a:solidFill>
                  <a:srgbClr val="FF3300"/>
                </a:solidFill>
                <a:latin typeface="Arial" charset="0"/>
              </a:rPr>
              <a:t>central</a:t>
            </a:r>
            <a:r>
              <a:rPr lang="en-US" sz="32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Arial" charset="0"/>
              </a:rPr>
              <a:t>government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like England’s, America’s political leaders created the </a:t>
            </a:r>
            <a:r>
              <a:rPr lang="en-US" sz="3200" b="1" u="sng" dirty="0">
                <a:solidFill>
                  <a:srgbClr val="FF3300"/>
                </a:solidFill>
                <a:latin typeface="Arial" charset="0"/>
              </a:rPr>
              <a:t>Articles of Confederation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pic>
        <p:nvPicPr>
          <p:cNvPr id="7" name="Picture 6" descr="king_16_l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399" y="1102764"/>
            <a:ext cx="3478213" cy="366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835293" y="838200"/>
            <a:ext cx="3213894" cy="3141314"/>
          </a:xfrm>
          <a:custGeom>
            <a:avLst/>
            <a:gdLst>
              <a:gd name="T0" fmla="*/ 1301102667 w 21600"/>
              <a:gd name="T1" fmla="*/ 0 h 21600"/>
              <a:gd name="T2" fmla="*/ 381054243 w 21600"/>
              <a:gd name="T3" fmla="*/ 381054243 h 21600"/>
              <a:gd name="T4" fmla="*/ 0 w 21600"/>
              <a:gd name="T5" fmla="*/ 1301102667 h 21600"/>
              <a:gd name="T6" fmla="*/ 381054243 w 21600"/>
              <a:gd name="T7" fmla="*/ 2147483647 h 21600"/>
              <a:gd name="T8" fmla="*/ 130110266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1301102667 h 21600"/>
              <a:gd name="T14" fmla="*/ 2147483647 w 21600"/>
              <a:gd name="T15" fmla="*/ 38105424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FFCC"/>
                </a:solidFill>
                <a:latin typeface="Chaucer"/>
              </a:rPr>
              <a:t>I. Marbury v Madison 1803 cont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chemeClr val="folHlink"/>
                </a:solidFill>
                <a:latin typeface="Comic Sans MS" pitchFamily="66" charset="0"/>
              </a:rPr>
              <a:t>H.</a:t>
            </a:r>
            <a:r>
              <a:rPr lang="en-US" smtClean="0"/>
              <a:t> </a:t>
            </a:r>
            <a:r>
              <a:rPr lang="en-US" b="1" smtClean="0">
                <a:solidFill>
                  <a:schemeClr val="folHlink"/>
                </a:solidFill>
                <a:latin typeface="Comic Sans MS" pitchFamily="66" charset="0"/>
              </a:rPr>
              <a:t>Established the principal of </a:t>
            </a:r>
            <a:r>
              <a:rPr lang="en-US" b="1" u="sng" smtClean="0">
                <a:solidFill>
                  <a:srgbClr val="FF0000"/>
                </a:solidFill>
                <a:latin typeface="Comic Sans MS" pitchFamily="66" charset="0"/>
              </a:rPr>
              <a:t>judicial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chemeClr val="folHlink"/>
                </a:solidFill>
                <a:latin typeface="Comic Sans MS" pitchFamily="66" charset="0"/>
              </a:rPr>
              <a:t>   </a:t>
            </a:r>
            <a:r>
              <a:rPr lang="en-US" b="1" u="sng" smtClean="0">
                <a:solidFill>
                  <a:srgbClr val="FF0000"/>
                </a:solidFill>
                <a:latin typeface="Comic Sans MS" pitchFamily="66" charset="0"/>
              </a:rPr>
              <a:t>review-federal courts have the 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en-US" b="1" u="sng" smtClean="0">
                <a:solidFill>
                  <a:srgbClr val="FF0000"/>
                </a:solidFill>
                <a:latin typeface="Comic Sans MS" pitchFamily="66" charset="0"/>
              </a:rPr>
              <a:t>power to declare laws unconstitutional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9307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1625"/>
            <a:ext cx="7845425" cy="841375"/>
          </a:xfrm>
        </p:spPr>
        <p:txBody>
          <a:bodyPr/>
          <a:lstStyle/>
          <a:p>
            <a:pPr eaLnBrk="1" hangingPunct="1"/>
            <a:r>
              <a:rPr lang="en-US" b="1" dirty="0" smtClean="0"/>
              <a:t>II. McCulloch v Maryland 1816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3058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dirty="0" smtClean="0"/>
              <a:t>A.  </a:t>
            </a:r>
            <a:r>
              <a:rPr lang="en-US" sz="2800" b="1" u="sng" dirty="0" smtClean="0">
                <a:solidFill>
                  <a:srgbClr val="FF0000"/>
                </a:solidFill>
              </a:rPr>
              <a:t>Court case over the Second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/>
              <a:t>     </a:t>
            </a:r>
            <a:r>
              <a:rPr lang="en-US" sz="2800" b="1" u="sng" dirty="0" smtClean="0">
                <a:solidFill>
                  <a:srgbClr val="FF0000"/>
                </a:solidFill>
              </a:rPr>
              <a:t>National Bank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/>
              <a:t>     1. </a:t>
            </a:r>
            <a:r>
              <a:rPr lang="en-US" sz="2800" b="1" u="sng" dirty="0" smtClean="0">
                <a:solidFill>
                  <a:srgbClr val="FF0000"/>
                </a:solidFill>
              </a:rPr>
              <a:t>Maryland tried to destroy the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/>
              <a:t>          </a:t>
            </a:r>
            <a:r>
              <a:rPr lang="en-US" sz="2800" b="1" u="sng" dirty="0" smtClean="0">
                <a:solidFill>
                  <a:srgbClr val="FF0000"/>
                </a:solidFill>
              </a:rPr>
              <a:t>National Bank by taxing the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/>
              <a:t>          </a:t>
            </a:r>
            <a:r>
              <a:rPr lang="en-US" sz="2800" b="1" u="sng" dirty="0" smtClean="0">
                <a:solidFill>
                  <a:srgbClr val="FF0000"/>
                </a:solidFill>
              </a:rPr>
              <a:t>National Bank to protect its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/>
              <a:t>          </a:t>
            </a:r>
            <a:r>
              <a:rPr lang="en-US" sz="2800" b="1" u="sng" dirty="0" smtClean="0">
                <a:solidFill>
                  <a:srgbClr val="FF0000"/>
                </a:solidFill>
              </a:rPr>
              <a:t>states banks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/>
              <a:t>B.  </a:t>
            </a:r>
            <a:r>
              <a:rPr lang="en-US" sz="2800" b="1" u="sng" dirty="0" smtClean="0">
                <a:solidFill>
                  <a:srgbClr val="FF0000"/>
                </a:solidFill>
              </a:rPr>
              <a:t>National Bank refused to pay taxes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/>
              <a:t>     and sued the state of Maryland</a:t>
            </a:r>
          </a:p>
          <a:p>
            <a:pPr eaLnBrk="1" hangingPunct="1"/>
            <a:endParaRPr lang="en-US" sz="2800" b="1" dirty="0" smtClean="0"/>
          </a:p>
          <a:p>
            <a:pPr eaLnBrk="1" hangingPunct="1"/>
            <a:endParaRPr lang="en-US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29539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1625"/>
            <a:ext cx="8305800" cy="688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II. McCulloch v Maryland 1816 (cont)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8229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/>
              <a:t>C.  Supreme Court Issues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     1.  </a:t>
            </a:r>
            <a:r>
              <a:rPr lang="en-US" sz="2400" b="1" u="sng" smtClean="0">
                <a:solidFill>
                  <a:srgbClr val="FF0000"/>
                </a:solidFill>
              </a:rPr>
              <a:t>Was the Bank constitutional?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 2.  </a:t>
            </a:r>
            <a:r>
              <a:rPr lang="en-US" sz="2400" b="1" u="sng" smtClean="0">
                <a:solidFill>
                  <a:srgbClr val="FF0000"/>
                </a:solidFill>
              </a:rPr>
              <a:t>Did Maryland have right to tax National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       </a:t>
            </a:r>
            <a:r>
              <a:rPr lang="en-US" sz="2400" b="1" u="sng" smtClean="0">
                <a:solidFill>
                  <a:srgbClr val="FF0000"/>
                </a:solidFill>
              </a:rPr>
              <a:t>Bank?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/>
              <a:t>D.  Court ruling (Chief Justice Marshall)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 1.  </a:t>
            </a:r>
            <a:r>
              <a:rPr lang="en-US" sz="2400" b="1" u="sng" smtClean="0">
                <a:solidFill>
                  <a:srgbClr val="FF0000"/>
                </a:solidFill>
              </a:rPr>
              <a:t>Bank was constitutional</a:t>
            </a:r>
            <a:r>
              <a:rPr lang="en-US" sz="2400" b="1" smtClean="0"/>
              <a:t> (falls under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      “</a:t>
            </a:r>
            <a:r>
              <a:rPr lang="en-US" sz="2400" b="1" u="sng" smtClean="0">
                <a:solidFill>
                  <a:srgbClr val="FF0000"/>
                </a:solidFill>
              </a:rPr>
              <a:t>necessary and proper” clause</a:t>
            </a:r>
            <a:r>
              <a:rPr lang="en-US" sz="2400" b="1" smtClean="0"/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 2.  Maryland (</a:t>
            </a:r>
            <a:r>
              <a:rPr lang="en-US" sz="2400" b="1" u="sng" smtClean="0">
                <a:solidFill>
                  <a:srgbClr val="FF0000"/>
                </a:solidFill>
              </a:rPr>
              <a:t>states</a:t>
            </a:r>
            <a:r>
              <a:rPr lang="en-US" sz="2400" b="1" smtClean="0"/>
              <a:t>) </a:t>
            </a:r>
            <a:r>
              <a:rPr lang="en-US" sz="2400" b="1" u="sng" smtClean="0">
                <a:solidFill>
                  <a:srgbClr val="FF0000"/>
                </a:solidFill>
              </a:rPr>
              <a:t>could NOT tax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      </a:t>
            </a:r>
            <a:r>
              <a:rPr lang="en-US" sz="2400" b="1" u="sng" smtClean="0">
                <a:solidFill>
                  <a:srgbClr val="FF0000"/>
                </a:solidFill>
              </a:rPr>
              <a:t>National Bank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  a.  “Power to tax is the power to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        destroy”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  b.  </a:t>
            </a:r>
            <a:r>
              <a:rPr lang="en-US" b="1" u="sng" smtClean="0">
                <a:solidFill>
                  <a:srgbClr val="FF0000"/>
                </a:solidFill>
              </a:rPr>
              <a:t>States could not take away national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       </a:t>
            </a:r>
            <a:r>
              <a:rPr lang="en-US" b="1" u="sng" smtClean="0">
                <a:solidFill>
                  <a:srgbClr val="FF0000"/>
                </a:solidFill>
              </a:rPr>
              <a:t>powers</a:t>
            </a:r>
          </a:p>
        </p:txBody>
      </p:sp>
    </p:spTree>
    <p:extLst>
      <p:ext uri="{BB962C8B-B14F-4D97-AF65-F5344CB8AC3E}">
        <p14:creationId xmlns="" xmlns:p14="http://schemas.microsoft.com/office/powerpoint/2010/main" val="2116098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“Doctrine of Implied Powers” = “Necessary and Proper” Clause</a:t>
            </a:r>
          </a:p>
        </p:txBody>
      </p:sp>
    </p:spTree>
    <p:extLst>
      <p:ext uri="{BB962C8B-B14F-4D97-AF65-F5344CB8AC3E}">
        <p14:creationId xmlns="" xmlns:p14="http://schemas.microsoft.com/office/powerpoint/2010/main" val="42355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Gibbons v. Ogden, 1824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Called the “Steamboat Case”, this Supreme Court Case was over the state of New York attempting to give a monopoly of water-borne commerce between New York and New Jersey.</a:t>
            </a:r>
          </a:p>
          <a:p>
            <a:r>
              <a:rPr lang="en-US" sz="2800" dirty="0" smtClean="0"/>
              <a:t>Marshall ruled that only Congress and the Federal Government can govern interstate commerce.  </a:t>
            </a:r>
          </a:p>
          <a:p>
            <a:r>
              <a:rPr lang="en-US" sz="2800" dirty="0" smtClean="0"/>
              <a:t>This weakened states’ rights and strengthened the powers/rights of the federal government.</a:t>
            </a:r>
          </a:p>
        </p:txBody>
      </p:sp>
    </p:spTree>
    <p:extLst>
      <p:ext uri="{BB962C8B-B14F-4D97-AF65-F5344CB8AC3E}">
        <p14:creationId xmlns="" xmlns:p14="http://schemas.microsoft.com/office/powerpoint/2010/main" val="18169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smtClean="0"/>
              <a:t>Case Foundations Today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371600" y="2438400"/>
            <a:ext cx="70104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The above three cases laid the foundation for the Court’s authority to mediate disagreements between 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 --branches of government,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 --levels of government and 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 --competing business interests.</a:t>
            </a:r>
          </a:p>
        </p:txBody>
      </p:sp>
      <p:pic>
        <p:nvPicPr>
          <p:cNvPr id="20484" name="Picture 11" descr="clipart-3d_blocks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86600" y="4114800"/>
            <a:ext cx="1676400" cy="1473200"/>
          </a:xfrm>
        </p:spPr>
      </p:pic>
      <p:sp>
        <p:nvSpPr>
          <p:cNvPr id="20485" name="Text Box 13"/>
          <p:cNvSpPr txBox="1">
            <a:spLocks noChangeArrowheads="1"/>
          </p:cNvSpPr>
          <p:nvPr/>
        </p:nvSpPr>
        <p:spPr bwMode="auto">
          <a:xfrm>
            <a:off x="838200" y="16764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3300"/>
                </a:solidFill>
              </a:rPr>
              <a:t>Marbury v. Madison</a:t>
            </a:r>
          </a:p>
        </p:txBody>
      </p:sp>
      <p:sp>
        <p:nvSpPr>
          <p:cNvPr id="20486" name="Text Box 14"/>
          <p:cNvSpPr txBox="1">
            <a:spLocks noChangeArrowheads="1"/>
          </p:cNvSpPr>
          <p:nvPr/>
        </p:nvSpPr>
        <p:spPr bwMode="auto">
          <a:xfrm>
            <a:off x="3810000" y="1371600"/>
            <a:ext cx="1425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3300"/>
                </a:solidFill>
              </a:rPr>
              <a:t>Gibbons v. Ogden</a:t>
            </a:r>
          </a:p>
        </p:txBody>
      </p:sp>
      <p:sp>
        <p:nvSpPr>
          <p:cNvPr id="20487" name="Text Box 15"/>
          <p:cNvSpPr txBox="1">
            <a:spLocks noChangeArrowheads="1"/>
          </p:cNvSpPr>
          <p:nvPr/>
        </p:nvSpPr>
        <p:spPr bwMode="auto">
          <a:xfrm>
            <a:off x="5791200" y="1574800"/>
            <a:ext cx="275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3300"/>
                </a:solidFill>
              </a:rPr>
              <a:t>McCulloch v. Maryland</a:t>
            </a:r>
          </a:p>
        </p:txBody>
      </p:sp>
    </p:spTree>
    <p:extLst>
      <p:ext uri="{BB962C8B-B14F-4D97-AF65-F5344CB8AC3E}">
        <p14:creationId xmlns="" xmlns:p14="http://schemas.microsoft.com/office/powerpoint/2010/main" val="35478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1800" dirty="0" smtClean="0"/>
              <a:t>How did America’s pre-Revolutionary relationship with England influence the structure of the first national government?</a:t>
            </a:r>
          </a:p>
          <a:p>
            <a:pPr marL="514350" indent="-514350">
              <a:buAutoNum type="arabicPeriod"/>
            </a:pPr>
            <a:r>
              <a:rPr lang="en-US" sz="1800" dirty="0" smtClean="0"/>
              <a:t>What weaknesses in the Articles of Confederation led to the effort to draft a new constitution?</a:t>
            </a:r>
          </a:p>
          <a:p>
            <a:pPr marL="514350" indent="-514350">
              <a:buAutoNum type="arabicPeriod"/>
            </a:pPr>
            <a:r>
              <a:rPr lang="en-US" sz="1800" dirty="0" smtClean="0"/>
              <a:t>How did the delegates to the Constitutional Convention balance competing interests?</a:t>
            </a:r>
          </a:p>
          <a:p>
            <a:pPr marL="514350" indent="-514350">
              <a:buAutoNum type="arabicPeriod"/>
            </a:pPr>
            <a:r>
              <a:rPr lang="en-US" sz="1800" dirty="0" smtClean="0"/>
              <a:t>What were the compromises from the Constitutional Convention?</a:t>
            </a:r>
          </a:p>
          <a:p>
            <a:pPr marL="514350" indent="-514350">
              <a:buAutoNum type="arabicPeriod"/>
            </a:pPr>
            <a:r>
              <a:rPr lang="en-US" sz="1800" dirty="0" smtClean="0"/>
              <a:t>How was the Bill of Rights influenced by the VA Declaration of Rights and the VA Statute for Religious Freedom?</a:t>
            </a:r>
          </a:p>
          <a:p>
            <a:pPr marL="514350" indent="-514350">
              <a:buAutoNum type="arabicPeriod"/>
            </a:pPr>
            <a:r>
              <a:rPr lang="en-US" sz="1800" dirty="0" smtClean="0"/>
              <a:t>What were the major arguments for and against the Constitution of 1787 in leading Federalist and Anti-Federalist writings and in the ratification debates?</a:t>
            </a:r>
          </a:p>
          <a:p>
            <a:pPr marL="514350" indent="-514350">
              <a:buAutoNum type="arabicPeriod"/>
            </a:pPr>
            <a:r>
              <a:rPr lang="en-US" sz="1800" dirty="0" smtClean="0"/>
              <a:t>Who were the leading Federalists and Anti-Federalists in the pivotal ratification debate in Virginia?</a:t>
            </a:r>
          </a:p>
          <a:p>
            <a:pPr marL="514350" indent="-514350">
              <a:buAutoNum type="arabicPeriod"/>
            </a:pPr>
            <a:r>
              <a:rPr lang="en-US" sz="1800" dirty="0" smtClean="0"/>
              <a:t>How did Chief Justice John Marshall, a Virginian, contribute to the growth of the US Supreme Court’s importance in relation to other branches of the </a:t>
            </a:r>
            <a:r>
              <a:rPr lang="en-US" sz="1800" smtClean="0"/>
              <a:t>national government?</a:t>
            </a:r>
            <a:endParaRPr lang="en-US" sz="1800" dirty="0" smtClean="0"/>
          </a:p>
          <a:p>
            <a:pPr marL="514350" indent="-514350"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236711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Articles of Confederation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334000"/>
          </a:xfrm>
          <a:solidFill>
            <a:srgbClr val="FFFF00">
              <a:alpha val="70000"/>
            </a:srgbClr>
          </a:solidFill>
        </p:spPr>
        <p:txBody>
          <a:bodyPr>
            <a:normAutofit lnSpcReduction="10000"/>
          </a:bodyPr>
          <a:lstStyle/>
          <a:p>
            <a:r>
              <a:rPr lang="en-US" sz="3600" dirty="0"/>
              <a:t>Provided for a </a:t>
            </a:r>
            <a:r>
              <a:rPr lang="en-US" sz="3600" b="1" u="sng" dirty="0">
                <a:solidFill>
                  <a:srgbClr val="FF0000"/>
                </a:solidFill>
              </a:rPr>
              <a:t>weak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national government</a:t>
            </a:r>
          </a:p>
          <a:p>
            <a:r>
              <a:rPr lang="en-US" sz="3600" dirty="0"/>
              <a:t>Gave Congress </a:t>
            </a:r>
            <a:r>
              <a:rPr lang="en-US" sz="3600" b="1" u="sng" dirty="0">
                <a:solidFill>
                  <a:srgbClr val="FF0000"/>
                </a:solidFill>
              </a:rPr>
              <a:t>no power </a:t>
            </a:r>
            <a:r>
              <a:rPr lang="en-US" sz="3600" dirty="0"/>
              <a:t>to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b="1" u="sng" dirty="0">
                <a:solidFill>
                  <a:srgbClr val="FF0000"/>
                </a:solidFill>
              </a:rPr>
              <a:t>tax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or</a:t>
            </a:r>
            <a:r>
              <a:rPr lang="en-US" sz="3600" dirty="0" smtClean="0">
                <a:solidFill>
                  <a:srgbClr val="FF0000"/>
                </a:solidFill>
              </a:rPr>
              <a:t>      </a:t>
            </a:r>
            <a:r>
              <a:rPr lang="en-US" sz="3600" dirty="0"/>
              <a:t>regulate </a:t>
            </a:r>
            <a:r>
              <a:rPr lang="en-US" sz="3600" b="1" u="sng" dirty="0">
                <a:solidFill>
                  <a:srgbClr val="FF0000"/>
                </a:solidFill>
              </a:rPr>
              <a:t>commerce</a:t>
            </a:r>
            <a:r>
              <a:rPr lang="en-US" sz="3600" dirty="0"/>
              <a:t> </a:t>
            </a:r>
            <a:r>
              <a:rPr lang="en-US" sz="3600" dirty="0" smtClean="0"/>
              <a:t> (trade) among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the  states</a:t>
            </a:r>
            <a:endParaRPr lang="en-US" sz="3600" dirty="0"/>
          </a:p>
          <a:p>
            <a:r>
              <a:rPr lang="en-US" sz="3600" dirty="0"/>
              <a:t>Provided for </a:t>
            </a:r>
            <a:r>
              <a:rPr lang="en-US" sz="3600" b="1" u="sng" dirty="0">
                <a:solidFill>
                  <a:srgbClr val="FF0000"/>
                </a:solidFill>
              </a:rPr>
              <a:t>no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b="1" u="sng" dirty="0">
                <a:solidFill>
                  <a:srgbClr val="FF0000"/>
                </a:solidFill>
              </a:rPr>
              <a:t>common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b="1" u="sng" dirty="0">
                <a:solidFill>
                  <a:srgbClr val="FF0000"/>
                </a:solidFill>
              </a:rPr>
              <a:t>currency</a:t>
            </a:r>
          </a:p>
          <a:p>
            <a:r>
              <a:rPr lang="en-US" sz="3600" dirty="0"/>
              <a:t>Gave each state </a:t>
            </a:r>
            <a:r>
              <a:rPr lang="en-US" sz="3600" b="1" u="sng" dirty="0">
                <a:solidFill>
                  <a:srgbClr val="FF0000"/>
                </a:solidFill>
              </a:rPr>
              <a:t>one vote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                                          </a:t>
            </a:r>
            <a:r>
              <a:rPr lang="en-US" sz="3600" dirty="0" smtClean="0"/>
              <a:t>regardless </a:t>
            </a:r>
            <a:r>
              <a:rPr lang="en-US" sz="3600" dirty="0"/>
              <a:t>of size</a:t>
            </a:r>
          </a:p>
          <a:p>
            <a:r>
              <a:rPr lang="en-US" sz="3600" dirty="0"/>
              <a:t>Provided for no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b="1" u="sng" dirty="0">
                <a:solidFill>
                  <a:srgbClr val="FF0000"/>
                </a:solidFill>
              </a:rPr>
              <a:t>executive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or  </a:t>
            </a:r>
            <a:r>
              <a:rPr lang="en-US" sz="3600" b="1" u="sng" dirty="0" smtClean="0">
                <a:solidFill>
                  <a:srgbClr val="FF0000"/>
                </a:solidFill>
              </a:rPr>
              <a:t>judicial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/>
              <a:t>branch</a:t>
            </a:r>
          </a:p>
        </p:txBody>
      </p:sp>
      <p:pic>
        <p:nvPicPr>
          <p:cNvPr id="6146" name="Picture 2" descr="http://thebsreport.files.wordpress.com/2010/04/uncle_sam_tax_payer_shake_down_lg_clr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187302"/>
            <a:ext cx="2558141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0" y="6927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1450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Making of the Constitution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  <a:solidFill>
            <a:srgbClr val="FFFF00">
              <a:alpha val="63000"/>
            </a:srgbClr>
          </a:solidFill>
        </p:spPr>
        <p:txBody>
          <a:bodyPr>
            <a:normAutofit lnSpcReduction="10000"/>
          </a:bodyPr>
          <a:lstStyle/>
          <a:p>
            <a:r>
              <a:rPr lang="en-US" sz="3600" dirty="0"/>
              <a:t>The </a:t>
            </a:r>
            <a:r>
              <a:rPr lang="en-US" sz="3600" b="1" u="sng" dirty="0" smtClean="0">
                <a:solidFill>
                  <a:srgbClr val="FF0000"/>
                </a:solidFill>
              </a:rPr>
              <a:t>second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government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was the </a:t>
            </a:r>
            <a:r>
              <a:rPr lang="en-US" sz="3600" b="1" u="sng" dirty="0" smtClean="0">
                <a:solidFill>
                  <a:srgbClr val="FF0000"/>
                </a:solidFill>
              </a:rPr>
              <a:t>Constitution</a:t>
            </a:r>
            <a:r>
              <a:rPr lang="en-US" sz="3600" dirty="0" smtClean="0"/>
              <a:t> </a:t>
            </a:r>
            <a:r>
              <a:rPr lang="en-US" sz="3600" dirty="0"/>
              <a:t>of the United States </a:t>
            </a:r>
            <a:r>
              <a:rPr lang="en-US" sz="3600" dirty="0" smtClean="0"/>
              <a:t>which established </a:t>
            </a:r>
            <a:r>
              <a:rPr lang="en-US" sz="3600" dirty="0"/>
              <a:t>a government </a:t>
            </a:r>
            <a:r>
              <a:rPr lang="en-US" sz="3600" dirty="0" smtClean="0"/>
              <a:t>that:</a:t>
            </a:r>
          </a:p>
          <a:p>
            <a:pPr lvl="1"/>
            <a:r>
              <a:rPr lang="en-US" sz="3600" b="1" u="sng" dirty="0" smtClean="0">
                <a:solidFill>
                  <a:srgbClr val="FF0000"/>
                </a:solidFill>
              </a:rPr>
              <a:t>Shared </a:t>
            </a:r>
            <a:r>
              <a:rPr lang="en-US" sz="3600" dirty="0"/>
              <a:t>power</a:t>
            </a:r>
            <a:r>
              <a:rPr lang="en-US" sz="3600" b="1" u="sng" dirty="0"/>
              <a:t> </a:t>
            </a:r>
            <a:r>
              <a:rPr lang="en-US" sz="3600" dirty="0"/>
              <a:t>between the </a:t>
            </a:r>
            <a:r>
              <a:rPr lang="en-US" sz="3600" b="1" u="sng" dirty="0">
                <a:solidFill>
                  <a:srgbClr val="FF0000"/>
                </a:solidFill>
              </a:rPr>
              <a:t>national</a:t>
            </a:r>
            <a:r>
              <a:rPr lang="en-US" sz="3600" dirty="0"/>
              <a:t> government and </a:t>
            </a:r>
            <a:r>
              <a:rPr lang="en-US" sz="3600" b="1" u="sng" dirty="0">
                <a:solidFill>
                  <a:srgbClr val="FF0000"/>
                </a:solidFill>
              </a:rPr>
              <a:t>state</a:t>
            </a:r>
            <a:r>
              <a:rPr lang="en-US" sz="3600" dirty="0"/>
              <a:t> </a:t>
            </a:r>
            <a:r>
              <a:rPr lang="en-US" sz="3600" dirty="0" smtClean="0"/>
              <a:t>governments = </a:t>
            </a:r>
            <a:r>
              <a:rPr lang="en-US" sz="3600" b="1" u="sng" dirty="0" smtClean="0">
                <a:solidFill>
                  <a:srgbClr val="FF0000"/>
                </a:solidFill>
              </a:rPr>
              <a:t>federalism</a:t>
            </a:r>
            <a:r>
              <a:rPr lang="en-US" sz="3600" dirty="0" smtClean="0"/>
              <a:t>.</a:t>
            </a:r>
          </a:p>
          <a:p>
            <a:pPr lvl="1"/>
            <a:r>
              <a:rPr lang="en-US" sz="3600" dirty="0" smtClean="0"/>
              <a:t>Protected </a:t>
            </a:r>
            <a:r>
              <a:rPr lang="en-US" sz="3600" dirty="0"/>
              <a:t>the rights of </a:t>
            </a:r>
            <a:r>
              <a:rPr lang="en-US" sz="3600" dirty="0" smtClean="0"/>
              <a:t>states</a:t>
            </a:r>
          </a:p>
          <a:p>
            <a:pPr lvl="1"/>
            <a:r>
              <a:rPr lang="en-US" sz="3600" dirty="0" smtClean="0"/>
              <a:t>Provided </a:t>
            </a:r>
            <a:r>
              <a:rPr lang="en-US" sz="3600" dirty="0"/>
              <a:t>a system for </a:t>
            </a:r>
            <a:r>
              <a:rPr lang="en-US" sz="3600" b="1" u="sng" dirty="0">
                <a:solidFill>
                  <a:srgbClr val="FF0000"/>
                </a:solidFill>
              </a:rPr>
              <a:t>orderly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b="1" u="sng" dirty="0">
                <a:solidFill>
                  <a:srgbClr val="FF0000"/>
                </a:solidFill>
              </a:rPr>
              <a:t>change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through</a:t>
            </a:r>
            <a:r>
              <a:rPr lang="en-US" sz="3600" b="1" u="sng" dirty="0"/>
              <a:t> </a:t>
            </a:r>
            <a:r>
              <a:rPr lang="en-US" sz="3600" b="1" u="sng" dirty="0">
                <a:solidFill>
                  <a:srgbClr val="FF0000"/>
                </a:solidFill>
              </a:rPr>
              <a:t>amendments</a:t>
            </a:r>
            <a:r>
              <a:rPr lang="en-US" sz="3600" b="1" u="sng" dirty="0"/>
              <a:t> </a:t>
            </a:r>
            <a:r>
              <a:rPr lang="en-US" sz="3600" dirty="0"/>
              <a:t>to the Constitution itself</a:t>
            </a:r>
            <a:r>
              <a:rPr lang="en-US" sz="3600" dirty="0" smtClean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Making of the Constitution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Key </a:t>
            </a:r>
            <a:r>
              <a:rPr lang="en-US" b="1" u="sng" dirty="0"/>
              <a:t>issues and their </a:t>
            </a:r>
            <a:r>
              <a:rPr lang="en-US" b="1" u="sng" dirty="0" smtClean="0"/>
              <a:t>resolutions</a:t>
            </a:r>
            <a:endParaRPr lang="en-US" b="1" u="sng" dirty="0"/>
          </a:p>
        </p:txBody>
      </p:sp>
      <p:pic>
        <p:nvPicPr>
          <p:cNvPr id="21506" name="Picture 2" descr="http://www.theodoresworld.net/pcfreezone/wethepeopl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7902" y="808073"/>
            <a:ext cx="2895600" cy="2298383"/>
          </a:xfrm>
          <a:prstGeom prst="rect">
            <a:avLst/>
          </a:prstGeom>
          <a:noFill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33400" y="1598295"/>
            <a:ext cx="5486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>
                <a:solidFill>
                  <a:srgbClr val="FF3300"/>
                </a:solidFill>
                <a:latin typeface="Arial" charset="0"/>
              </a:rPr>
              <a:t>Federal</a:t>
            </a:r>
            <a:r>
              <a:rPr lang="en-US" sz="32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200" b="1" u="sng" dirty="0">
                <a:solidFill>
                  <a:srgbClr val="FF3300"/>
                </a:solidFill>
                <a:latin typeface="Arial" charset="0"/>
              </a:rPr>
              <a:t>laws</a:t>
            </a:r>
            <a:r>
              <a:rPr lang="en-US" sz="32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200" dirty="0">
                <a:latin typeface="Arial" charset="0"/>
              </a:rPr>
              <a:t>are</a:t>
            </a:r>
            <a:r>
              <a:rPr lang="en-US" sz="32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200" b="1" u="sng" dirty="0">
                <a:solidFill>
                  <a:srgbClr val="FF3300"/>
                </a:solidFill>
                <a:latin typeface="Arial" charset="0"/>
              </a:rPr>
              <a:t>supreme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i="1" u="sng" dirty="0">
                <a:solidFill>
                  <a:srgbClr val="000000"/>
                </a:solidFill>
                <a:latin typeface="Arial" charset="0"/>
              </a:rPr>
              <a:t>when constitutional</a:t>
            </a:r>
            <a:r>
              <a:rPr lang="en-US" sz="3200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but the </a:t>
            </a:r>
            <a:r>
              <a:rPr lang="en-US" sz="3200" b="1" u="sng" dirty="0">
                <a:solidFill>
                  <a:srgbClr val="FF3300"/>
                </a:solidFill>
                <a:latin typeface="Arial" charset="0"/>
              </a:rPr>
              <a:t>states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dirty="0">
                <a:latin typeface="Arial" charset="0"/>
              </a:rPr>
              <a:t>have considerable power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to govern themselves.</a:t>
            </a:r>
            <a:endParaRPr lang="en-US" sz="3200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0841" y="3850182"/>
            <a:ext cx="5715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Enumerated, Shared, or Reserved Powers</a:t>
            </a:r>
            <a:endParaRPr lang="en-US" sz="3600" dirty="0"/>
          </a:p>
        </p:txBody>
      </p:sp>
      <p:pic>
        <p:nvPicPr>
          <p:cNvPr id="7" name="Picture 6" descr="teeter-tott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108" y="3822690"/>
            <a:ext cx="1232491" cy="125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952460" y="4507474"/>
            <a:ext cx="2606675" cy="23391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28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The power of Congress was limited to those identified in the Constitution =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 </a:t>
            </a:r>
          </a:p>
          <a:p>
            <a:pPr marL="0" marR="0" lvl="0" indent="0" defTabSz="9128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28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</a:rPr>
              <a:t>Enumerated Powers</a:t>
            </a:r>
          </a:p>
        </p:txBody>
      </p:sp>
      <p:sp>
        <p:nvSpPr>
          <p:cNvPr id="6" name="TextBox 5"/>
          <p:cNvSpPr txBox="1"/>
          <p:nvPr/>
        </p:nvSpPr>
        <p:spPr>
          <a:xfrm rot="21108703">
            <a:off x="197843" y="5205596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Collecting taxes</a:t>
            </a:r>
          </a:p>
          <a:p>
            <a:r>
              <a:rPr lang="en-US" sz="2000" dirty="0" smtClean="0"/>
              <a:t>Regulating commerce</a:t>
            </a:r>
          </a:p>
          <a:p>
            <a:r>
              <a:rPr lang="en-US" sz="2000" dirty="0" smtClean="0"/>
              <a:t>Declare war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923578" y="5215360"/>
            <a:ext cx="26758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maintain Army &amp; Navy</a:t>
            </a:r>
          </a:p>
          <a:p>
            <a:r>
              <a:rPr lang="en-US" sz="2000" dirty="0" smtClean="0"/>
              <a:t>Do what is necessary and proper to carry out duties.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rkash.com/activities/images/federalism.jpg"/>
          <p:cNvPicPr>
            <a:picLocks noChangeAspect="1" noChangeArrowheads="1"/>
          </p:cNvPicPr>
          <p:nvPr/>
        </p:nvPicPr>
        <p:blipFill>
          <a:blip r:embed="rId2" cstate="print"/>
          <a:srcRect l="2281" r="3114"/>
          <a:stretch>
            <a:fillRect/>
          </a:stretch>
        </p:blipFill>
        <p:spPr bwMode="auto">
          <a:xfrm>
            <a:off x="-991" y="0"/>
            <a:ext cx="91736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Checks and Balances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Avoided </a:t>
            </a:r>
            <a:r>
              <a:rPr lang="en-US" dirty="0"/>
              <a:t>a too-powerful </a:t>
            </a:r>
            <a:r>
              <a:rPr lang="en-US" b="1" u="sng" dirty="0">
                <a:solidFill>
                  <a:srgbClr val="FF0000"/>
                </a:solidFill>
              </a:rPr>
              <a:t>central</a:t>
            </a:r>
            <a:r>
              <a:rPr lang="en-US" dirty="0"/>
              <a:t> government by establishing </a:t>
            </a:r>
            <a:r>
              <a:rPr lang="en-US" b="1" u="sng" dirty="0">
                <a:solidFill>
                  <a:srgbClr val="FF0000"/>
                </a:solidFill>
              </a:rPr>
              <a:t>three co-equal </a:t>
            </a:r>
            <a:r>
              <a:rPr lang="en-US" dirty="0"/>
              <a:t>branches—</a:t>
            </a:r>
            <a:r>
              <a:rPr lang="en-US" b="1" u="sng" dirty="0">
                <a:solidFill>
                  <a:srgbClr val="FF0000"/>
                </a:solidFill>
              </a:rPr>
              <a:t>legislative</a:t>
            </a:r>
            <a:r>
              <a:rPr lang="en-US" dirty="0"/>
              <a:t>, </a:t>
            </a:r>
            <a:r>
              <a:rPr lang="en-US" b="1" u="sng" dirty="0">
                <a:solidFill>
                  <a:srgbClr val="FF0000"/>
                </a:solidFill>
              </a:rPr>
              <a:t>executive</a:t>
            </a:r>
            <a:r>
              <a:rPr lang="en-US" dirty="0"/>
              <a:t>, and </a:t>
            </a:r>
            <a:r>
              <a:rPr lang="en-US" b="1" u="sng" dirty="0" smtClean="0">
                <a:solidFill>
                  <a:srgbClr val="FF0000"/>
                </a:solidFill>
              </a:rPr>
              <a:t>judicial</a:t>
            </a:r>
          </a:p>
          <a:p>
            <a:r>
              <a:rPr lang="en-US" dirty="0" smtClean="0"/>
              <a:t>With </a:t>
            </a:r>
            <a:r>
              <a:rPr lang="en-US" dirty="0"/>
              <a:t>numerous </a:t>
            </a:r>
            <a:r>
              <a:rPr lang="en-US" dirty="0" smtClean="0"/>
              <a:t>checks                                                                      </a:t>
            </a:r>
            <a:r>
              <a:rPr lang="en-US" dirty="0"/>
              <a:t>and balances among </a:t>
            </a:r>
            <a:r>
              <a:rPr lang="en-US" dirty="0" smtClean="0"/>
              <a:t>                                                         them</a:t>
            </a:r>
            <a:endParaRPr lang="en-US" dirty="0"/>
          </a:p>
          <a:p>
            <a:r>
              <a:rPr lang="en-US" b="1" u="sng" dirty="0">
                <a:solidFill>
                  <a:srgbClr val="FF0000"/>
                </a:solidFill>
              </a:rPr>
              <a:t>Limited</a:t>
            </a:r>
            <a:r>
              <a:rPr lang="en-US" dirty="0"/>
              <a:t> the powers of </a:t>
            </a:r>
            <a:r>
              <a:rPr lang="en-US" dirty="0" smtClean="0"/>
              <a:t>                                                                  the </a:t>
            </a:r>
            <a:r>
              <a:rPr lang="en-US" dirty="0"/>
              <a:t>federal </a:t>
            </a:r>
            <a:r>
              <a:rPr lang="en-US" dirty="0" smtClean="0"/>
              <a:t>                                                                  government </a:t>
            </a:r>
            <a:r>
              <a:rPr lang="en-US" dirty="0"/>
              <a:t>to those </a:t>
            </a:r>
            <a:r>
              <a:rPr lang="en-US" dirty="0" smtClean="0"/>
              <a:t>                                                             </a:t>
            </a:r>
            <a:r>
              <a:rPr lang="en-US" b="1" u="sng" dirty="0" smtClean="0">
                <a:solidFill>
                  <a:srgbClr val="FF0000"/>
                </a:solidFill>
              </a:rPr>
              <a:t>identified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b="1" u="sng" dirty="0">
                <a:solidFill>
                  <a:srgbClr val="FF0000"/>
                </a:solidFill>
              </a:rPr>
              <a:t>Constitution</a:t>
            </a:r>
          </a:p>
          <a:p>
            <a:endParaRPr lang="en-US" dirty="0"/>
          </a:p>
        </p:txBody>
      </p:sp>
      <p:pic>
        <p:nvPicPr>
          <p:cNvPr id="24578" name="Picture 2" descr="http://www.evgschool.org/branc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6155" y="2286000"/>
            <a:ext cx="4469390" cy="2819401"/>
          </a:xfrm>
          <a:prstGeom prst="rect">
            <a:avLst/>
          </a:prstGeom>
          <a:noFill/>
        </p:spPr>
      </p:pic>
      <p:pic>
        <p:nvPicPr>
          <p:cNvPr id="24580" name="Picture 4" descr="http://www.xtimeline.com/__UserPic_Large/1644/ELT20071107072520168476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876800"/>
            <a:ext cx="2324100" cy="1804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1551</Words>
  <Application>Microsoft Office PowerPoint</Application>
  <PresentationFormat>On-screen Show (4:3)</PresentationFormat>
  <Paragraphs>180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8_Default Design</vt:lpstr>
      <vt:lpstr>9_Default Design</vt:lpstr>
      <vt:lpstr>10_Default Design</vt:lpstr>
      <vt:lpstr>11_Default Design</vt:lpstr>
      <vt:lpstr>1_Office Theme</vt:lpstr>
      <vt:lpstr>SOL VUS 5</vt:lpstr>
      <vt:lpstr>Confederation and Constitution</vt:lpstr>
      <vt:lpstr>Attempts at a New Government</vt:lpstr>
      <vt:lpstr>The Articles of Confederation </vt:lpstr>
      <vt:lpstr>Slide 5</vt:lpstr>
      <vt:lpstr>The Making of the Constitution</vt:lpstr>
      <vt:lpstr>The Making of the Constitution</vt:lpstr>
      <vt:lpstr>Slide 8</vt:lpstr>
      <vt:lpstr>Checks and Balances</vt:lpstr>
      <vt:lpstr>Key Issues  Resolution</vt:lpstr>
      <vt:lpstr>Do Slaves Count in the “Population”?</vt:lpstr>
      <vt:lpstr>U.S. Constitution</vt:lpstr>
      <vt:lpstr>Checks &amp; Balances</vt:lpstr>
      <vt:lpstr>The Making of the Constitution</vt:lpstr>
      <vt:lpstr>The Making of the Constitution</vt:lpstr>
      <vt:lpstr>Bill of Rights—Virginia’s Contributions</vt:lpstr>
      <vt:lpstr>Virginia Statute of Religious Freedom</vt:lpstr>
      <vt:lpstr>Principles of the Bill of Rights was based on…</vt:lpstr>
      <vt:lpstr>Slide 19</vt:lpstr>
      <vt:lpstr>Slide 20</vt:lpstr>
      <vt:lpstr>Slide 21</vt:lpstr>
      <vt:lpstr>Slide 22</vt:lpstr>
      <vt:lpstr>Ratification</vt:lpstr>
      <vt:lpstr>Slide 24</vt:lpstr>
      <vt:lpstr>Slide 25</vt:lpstr>
      <vt:lpstr>Complete the following:</vt:lpstr>
      <vt:lpstr>I. Marbury v Madison 1803 </vt:lpstr>
      <vt:lpstr>I. Marbury v Madison 1803 cont</vt:lpstr>
      <vt:lpstr>I. Marbury v Madison 1803 cont</vt:lpstr>
      <vt:lpstr>I. Marbury v Madison 1803 cont</vt:lpstr>
      <vt:lpstr>II. McCulloch v Maryland 1816</vt:lpstr>
      <vt:lpstr>II. McCulloch v Maryland 1816 (cont)</vt:lpstr>
      <vt:lpstr>Slide 33</vt:lpstr>
      <vt:lpstr>III. Gibbons v. Ogden, 1824</vt:lpstr>
      <vt:lpstr>Case Foundations Today</vt:lpstr>
      <vt:lpstr>Essential Questions:</vt:lpstr>
    </vt:vector>
  </TitlesOfParts>
  <Company>Stafford County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 VUS 5</dc:title>
  <dc:creator>SCPS Computer</dc:creator>
  <cp:lastModifiedBy>amcdonough</cp:lastModifiedBy>
  <cp:revision>26</cp:revision>
  <dcterms:created xsi:type="dcterms:W3CDTF">2011-04-06T18:04:27Z</dcterms:created>
  <dcterms:modified xsi:type="dcterms:W3CDTF">2016-05-23T12:59:39Z</dcterms:modified>
</cp:coreProperties>
</file>