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 id="2147483721" r:id="rId7"/>
    <p:sldMasterId id="2147483733" r:id="rId8"/>
    <p:sldMasterId id="2147483745" r:id="rId9"/>
    <p:sldMasterId id="2147483757" r:id="rId10"/>
  </p:sldMasterIdLst>
  <p:notesMasterIdLst>
    <p:notesMasterId r:id="rId63"/>
  </p:notesMasterIdLst>
  <p:handoutMasterIdLst>
    <p:handoutMasterId r:id="rId64"/>
  </p:handoutMasterIdLst>
  <p:sldIdLst>
    <p:sldId id="256" r:id="rId11"/>
    <p:sldId id="257" r:id="rId12"/>
    <p:sldId id="283" r:id="rId13"/>
    <p:sldId id="284" r:id="rId14"/>
    <p:sldId id="291" r:id="rId15"/>
    <p:sldId id="285" r:id="rId16"/>
    <p:sldId id="286" r:id="rId17"/>
    <p:sldId id="287" r:id="rId18"/>
    <p:sldId id="288" r:id="rId19"/>
    <p:sldId id="289" r:id="rId20"/>
    <p:sldId id="290" r:id="rId21"/>
    <p:sldId id="258" r:id="rId22"/>
    <p:sldId id="259" r:id="rId23"/>
    <p:sldId id="260" r:id="rId24"/>
    <p:sldId id="261" r:id="rId25"/>
    <p:sldId id="262" r:id="rId26"/>
    <p:sldId id="292" r:id="rId27"/>
    <p:sldId id="263" r:id="rId28"/>
    <p:sldId id="264" r:id="rId29"/>
    <p:sldId id="273" r:id="rId30"/>
    <p:sldId id="274" r:id="rId31"/>
    <p:sldId id="275" r:id="rId32"/>
    <p:sldId id="276" r:id="rId33"/>
    <p:sldId id="277" r:id="rId34"/>
    <p:sldId id="278" r:id="rId35"/>
    <p:sldId id="266" r:id="rId36"/>
    <p:sldId id="265" r:id="rId37"/>
    <p:sldId id="271" r:id="rId38"/>
    <p:sldId id="272" r:id="rId39"/>
    <p:sldId id="310" r:id="rId40"/>
    <p:sldId id="269" r:id="rId41"/>
    <p:sldId id="293" r:id="rId42"/>
    <p:sldId id="297" r:id="rId43"/>
    <p:sldId id="311" r:id="rId44"/>
    <p:sldId id="270" r:id="rId45"/>
    <p:sldId id="294" r:id="rId46"/>
    <p:sldId id="298" r:id="rId47"/>
    <p:sldId id="308" r:id="rId48"/>
    <p:sldId id="303" r:id="rId49"/>
    <p:sldId id="312" r:id="rId50"/>
    <p:sldId id="268" r:id="rId51"/>
    <p:sldId id="304" r:id="rId52"/>
    <p:sldId id="300" r:id="rId53"/>
    <p:sldId id="296" r:id="rId54"/>
    <p:sldId id="305" r:id="rId55"/>
    <p:sldId id="306" r:id="rId56"/>
    <p:sldId id="307" r:id="rId57"/>
    <p:sldId id="309" r:id="rId58"/>
    <p:sldId id="295" r:id="rId59"/>
    <p:sldId id="301" r:id="rId60"/>
    <p:sldId id="302" r:id="rId61"/>
    <p:sldId id="282"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99"/>
    <a:srgbClr val="E2E7B7"/>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6" d="100"/>
          <a:sy n="76" d="100"/>
        </p:scale>
        <p:origin x="-33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706E589-4BA3-4A24-BD74-2A42EF51ECF1}" type="datetimeFigureOut">
              <a:rPr lang="en-US"/>
              <a:pPr>
                <a:defRPr/>
              </a:pPr>
              <a:t>5/23/2016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116B2CB-DEF9-42EC-A636-8E64DDB74D90}" type="slidenum">
              <a:rPr lang="en-US"/>
              <a:pPr>
                <a:defRPr/>
              </a:pPr>
              <a:t>‹#›</a:t>
            </a:fld>
            <a:endParaRPr lang="en-US"/>
          </a:p>
        </p:txBody>
      </p:sp>
    </p:spTree>
    <p:extLst>
      <p:ext uri="{BB962C8B-B14F-4D97-AF65-F5344CB8AC3E}">
        <p14:creationId xmlns:p14="http://schemas.microsoft.com/office/powerpoint/2010/main" xmlns="" val="4017241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defRPr>
            </a:lvl1pPr>
          </a:lstStyle>
          <a:p>
            <a:pPr>
              <a:defRPr/>
            </a:pPr>
            <a:fld id="{4C7CAB59-D2E1-4FBF-882F-BAF3CA859156}" type="datetimeFigureOut">
              <a:rPr lang="en-US"/>
              <a:pPr>
                <a:defRPr/>
              </a:pPr>
              <a:t>5/23/2016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defRPr>
            </a:lvl1pPr>
          </a:lstStyle>
          <a:p>
            <a:pPr>
              <a:defRPr/>
            </a:pPr>
            <a:fld id="{A2B75B6A-5E02-4AD7-A7B7-E42DEA553DFF}" type="slidenum">
              <a:rPr lang="en-US"/>
              <a:pPr>
                <a:defRPr/>
              </a:pPr>
              <a:t>‹#›</a:t>
            </a:fld>
            <a:endParaRPr lang="en-US"/>
          </a:p>
        </p:txBody>
      </p:sp>
    </p:spTree>
    <p:extLst>
      <p:ext uri="{BB962C8B-B14F-4D97-AF65-F5344CB8AC3E}">
        <p14:creationId xmlns:p14="http://schemas.microsoft.com/office/powerpoint/2010/main" xmlns="" val="198336598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BEFD0ED-C331-4DE9-A93C-3A421061DF9C}" type="slidenum">
              <a:rPr lang="en-US" smtClean="0">
                <a:latin typeface="Arial" pitchFamily="34" charset="0"/>
              </a:rPr>
              <a:pPr/>
              <a:t>7</a:t>
            </a:fld>
            <a:endParaRPr lang="en-US" smtClean="0">
              <a:latin typeface="Arial" pitchFamily="34"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E8AA6CB-A1ED-4D81-8942-7C90168E6E58}" type="slidenum">
              <a:rPr lang="en-US">
                <a:latin typeface="Arial" pitchFamily="34" charset="0"/>
              </a:rPr>
              <a:pPr/>
              <a:t>28</a:t>
            </a:fld>
            <a:endParaRPr lang="en-US">
              <a:latin typeface="Arial"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3826465-C048-4679-BF91-2904F7DC9693}" type="slidenum">
              <a:rPr lang="en-US">
                <a:latin typeface="Arial" pitchFamily="34" charset="0"/>
              </a:rPr>
              <a:pPr/>
              <a:t>29</a:t>
            </a:fld>
            <a:endParaRPr lang="en-US">
              <a:latin typeface="Arial"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43BF8C-569F-436F-84C6-0D06A85A8274}" type="slidenum">
              <a:rPr lang="en-US" smtClean="0">
                <a:latin typeface="Arial" pitchFamily="34" charset="0"/>
              </a:rPr>
              <a:pPr/>
              <a:t>8</a:t>
            </a:fld>
            <a:endParaRPr lang="en-US" smtClean="0">
              <a:latin typeface="Arial" pitchFamily="34"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D43BF8C-569F-436F-84C6-0D06A85A8274}" type="slidenum">
              <a:rPr lang="en-US" smtClean="0">
                <a:latin typeface="Arial" pitchFamily="34" charset="0"/>
              </a:rPr>
              <a:pPr/>
              <a:t>9</a:t>
            </a:fld>
            <a:endParaRPr lang="en-US" smtClean="0">
              <a:latin typeface="Arial" pitchFamily="34"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3EE1A7D-98E6-4D9F-81AD-321D69F8E8F0}" type="slidenum">
              <a:rPr lang="en-US" smtClean="0">
                <a:latin typeface="Arial" pitchFamily="34" charset="0"/>
              </a:rPr>
              <a:pPr/>
              <a:t>10</a:t>
            </a:fld>
            <a:endParaRPr lang="en-US" smtClean="0">
              <a:latin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E4AC035-2518-442F-9AC8-A83C4AE26AAE}" type="slidenum">
              <a:rPr lang="en-US" smtClean="0">
                <a:latin typeface="Arial" pitchFamily="34" charset="0"/>
              </a:rPr>
              <a:pPr/>
              <a:t>11</a:t>
            </a:fld>
            <a:endParaRPr lang="en-US" smtClean="0">
              <a:latin typeface="Arial" pitchFamily="34"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2884EB7-B75B-41C3-82AB-C0B5DFC74506}" type="slidenum">
              <a:rPr lang="en-US">
                <a:latin typeface="Arial" pitchFamily="34" charset="0"/>
              </a:rPr>
              <a:pPr/>
              <a:t>20</a:t>
            </a:fld>
            <a:endParaRPr lang="en-US">
              <a:latin typeface="Arial" pitchFamily="34"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1E6959A-68E4-46E9-98DF-D46B07D64416}" type="slidenum">
              <a:rPr lang="en-US">
                <a:latin typeface="Arial" pitchFamily="34" charset="0"/>
              </a:rPr>
              <a:pPr/>
              <a:t>23</a:t>
            </a:fld>
            <a:endParaRPr lang="en-US">
              <a:latin typeface="Arial"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2D0D7A9-68DC-4A54-B809-0E6ACDEFA8DE}" type="slidenum">
              <a:rPr lang="en-US">
                <a:latin typeface="Arial" pitchFamily="34" charset="0"/>
              </a:rPr>
              <a:pPr/>
              <a:t>24</a:t>
            </a:fld>
            <a:endParaRPr lang="en-US">
              <a:latin typeface="Arial"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1D7A801-7D6A-4E2B-BC13-FE60D1473DE9}" type="slidenum">
              <a:rPr lang="en-US">
                <a:latin typeface="Arial" pitchFamily="34" charset="0"/>
              </a:rPr>
              <a:pPr/>
              <a:t>25</a:t>
            </a:fld>
            <a:endParaRPr lang="en-US">
              <a:latin typeface="Arial" pitchFamily="34"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658B6E2-E7CB-4CC7-81BC-4070830B23BB}" type="datetimeFigureOut">
              <a:rPr lang="en-US"/>
              <a:pPr>
                <a:defRPr/>
              </a:pPr>
              <a:t>5/23/2016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56A61D-273A-4C24-B92B-47AE37A70A9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4A3BAA-BA6F-4A6D-B351-8C368356C257}" type="datetimeFigureOut">
              <a:rPr lang="en-US"/>
              <a:pPr>
                <a:defRPr/>
              </a:pPr>
              <a:t>5/23/2016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CD8883-8E6C-4A06-AE8A-CBED9B866F9E}"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036372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277855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073179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750759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056483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162813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98459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565700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69719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89373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7FA532-9A0F-4C7E-B3CD-627C2D019903}" type="datetimeFigureOut">
              <a:rPr lang="en-US"/>
              <a:pPr>
                <a:defRPr/>
              </a:pPr>
              <a:t>5/23/2016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02DEB9-A127-45C4-A736-9859E26B932E}"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307348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016043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513574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38017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3A7E4C-35B1-48E1-92CB-863A4564A56A}" type="datetimeFigureOut">
              <a:rPr lang="en-US"/>
              <a:pPr>
                <a:defRPr/>
              </a:pPr>
              <a:t>5/23/2016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AA1121A-B52D-414E-BD09-9533738DC39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797DEBE9-BE87-4CAD-A96E-AED8C8AB950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1486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75770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45336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20453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45822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4517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8C967D-DC1C-470C-9AB4-F2D64DF1F8DB}" type="datetimeFigureOut">
              <a:rPr lang="en-US"/>
              <a:pPr>
                <a:defRPr/>
              </a:pPr>
              <a:t>5/23/2016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61E0D8-15DF-4976-BEA3-DC14D62E519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6306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85749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58951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3209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2428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7296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79625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41258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3792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7514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F11E1F-5D41-4B8D-AFEF-324C192CDD87}" type="datetimeFigureOut">
              <a:rPr lang="en-US"/>
              <a:pPr>
                <a:defRPr/>
              </a:pPr>
              <a:t>5/23/2016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A50F3A-081C-475C-A97E-AAB4BB49626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05794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140573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52904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473746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94104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64353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55494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98478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98253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04213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EFAC74-A930-40E7-9DF9-95713081A96C}" type="datetimeFigureOut">
              <a:rPr lang="en-US"/>
              <a:pPr>
                <a:defRPr/>
              </a:pPr>
              <a:t>5/23/2016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9D755F-3D24-4306-800D-9DB3483D3D99}"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1518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30424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82914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23517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545418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47837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01678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797DEBE9-BE87-4CAD-A96E-AED8C8AB9507}"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61559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3072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D046306-20B8-420A-B7B4-D294365D23F0}" type="datetimeFigureOut">
              <a:rPr lang="en-US"/>
              <a:pPr>
                <a:defRPr/>
              </a:pPr>
              <a:t>5/23/2016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8A3E2D-63A6-4C78-A67E-3AF4F677931E}"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20495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411623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204069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700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725205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7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82680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14584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919343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3918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E54F33-FAB2-4AD7-B2F2-61EFFD4B1064}" type="datetimeFigureOut">
              <a:rPr lang="en-US"/>
              <a:pPr>
                <a:defRPr/>
              </a:pPr>
              <a:t>5/23/2016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334B276-A182-4E8C-A36C-D47AC9DCAB1D}"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251330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975759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942330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525938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05875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242147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552718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852937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11320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2986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DD1150B-F374-45E4-8096-653FBED95700}" type="datetimeFigureOut">
              <a:rPr lang="en-US"/>
              <a:pPr>
                <a:defRPr/>
              </a:pPr>
              <a:t>5/23/2016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B81F991-B46E-48FC-811B-23DE0FF2DCF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07388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129435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658269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139513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591662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322787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221735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533139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389434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8207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0B2044-E9F5-48B9-AF48-75B5D65CDA33}" type="datetimeFigureOut">
              <a:rPr lang="en-US"/>
              <a:pPr>
                <a:defRPr/>
              </a:pPr>
              <a:t>5/23/2016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A2AD73-833B-410F-AA90-FCF8AECFA7E1}"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314907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469501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850436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79945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037877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942410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00784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020843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7806534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92931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9E81E8-8D29-4CA7-AB67-D58B7057B978}" type="datetimeFigureOut">
              <a:rPr lang="en-US"/>
              <a:pPr>
                <a:defRPr/>
              </a:pPr>
              <a:t>5/23/2016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FF6530-8E4D-4E52-AB10-57E7822B8AED}"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274012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5414368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176331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999495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19053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726790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168942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200429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111141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A6638-E521-4285-A1D9-E941558CFD06}" type="datetimeFigureOut">
              <a:rPr lang="en-US" smtClean="0">
                <a:solidFill>
                  <a:prstClr val="black">
                    <a:tint val="75000"/>
                  </a:prstClr>
                </a:solidFill>
              </a:rPr>
              <a:pPr/>
              <a:t>5/23/2016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EB753D-5165-4FA8-BC30-28C80ACEE7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7964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C82DF25-6D4A-491B-9E97-21F5378935F1}" type="datetimeFigureOut">
              <a:rPr lang="en-US"/>
              <a:pPr>
                <a:defRPr/>
              </a:pPr>
              <a:t>5/23/2016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6B7F355-7238-4CA3-9237-5AA0C7A94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70"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8CA6638-E521-4285-A1D9-E941558CFD06}" type="datetimeFigureOut">
              <a:rPr lang="en-US" smtClean="0">
                <a:solidFill>
                  <a:prstClr val="black">
                    <a:tint val="75000"/>
                  </a:prstClr>
                </a:solidFill>
                <a:latin typeface="Calibri"/>
              </a:rPr>
              <a:pPr fontAlgn="auto">
                <a:spcBef>
                  <a:spcPts val="0"/>
                </a:spcBef>
                <a:spcAft>
                  <a:spcPts val="0"/>
                </a:spcAft>
              </a:pPr>
              <a:t>5/23/2016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4EB753D-5165-4FA8-BC30-28C80ACEE77A}"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34244361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8CA6638-E521-4285-A1D9-E941558CFD06}" type="datetimeFigureOut">
              <a:rPr lang="en-US" smtClean="0">
                <a:solidFill>
                  <a:prstClr val="black">
                    <a:tint val="75000"/>
                  </a:prstClr>
                </a:solidFill>
                <a:latin typeface="Calibri"/>
              </a:rPr>
              <a:pPr fontAlgn="auto">
                <a:spcBef>
                  <a:spcPts val="0"/>
                </a:spcBef>
                <a:spcAft>
                  <a:spcPts val="0"/>
                </a:spcAft>
              </a:pPr>
              <a:t>5/23/2016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4EB753D-5165-4FA8-BC30-28C80ACEE77A}"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41833292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8CA6638-E521-4285-A1D9-E941558CFD06}" type="datetimeFigureOut">
              <a:rPr lang="en-US" smtClean="0">
                <a:solidFill>
                  <a:prstClr val="black">
                    <a:tint val="75000"/>
                  </a:prstClr>
                </a:solidFill>
                <a:latin typeface="Calibri"/>
              </a:rPr>
              <a:pPr fontAlgn="auto">
                <a:spcBef>
                  <a:spcPts val="0"/>
                </a:spcBef>
                <a:spcAft>
                  <a:spcPts val="0"/>
                </a:spcAft>
              </a:pPr>
              <a:t>5/23/2016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4EB753D-5165-4FA8-BC30-28C80ACEE77A}"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2070814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8CA6638-E521-4285-A1D9-E941558CFD06}" type="datetimeFigureOut">
              <a:rPr lang="en-US" smtClean="0">
                <a:solidFill>
                  <a:prstClr val="black">
                    <a:tint val="75000"/>
                  </a:prstClr>
                </a:solidFill>
                <a:latin typeface="Calibri"/>
              </a:rPr>
              <a:pPr fontAlgn="auto">
                <a:spcBef>
                  <a:spcPts val="0"/>
                </a:spcBef>
                <a:spcAft>
                  <a:spcPts val="0"/>
                </a:spcAft>
              </a:pPr>
              <a:t>5/23/2016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4EB753D-5165-4FA8-BC30-28C80ACEE77A}"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25894182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6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8CA6638-E521-4285-A1D9-E941558CFD06}" type="datetimeFigureOut">
              <a:rPr lang="en-US" smtClean="0">
                <a:solidFill>
                  <a:prstClr val="black">
                    <a:tint val="75000"/>
                  </a:prstClr>
                </a:solidFill>
                <a:latin typeface="Calibri"/>
              </a:rPr>
              <a:pPr fontAlgn="auto">
                <a:spcBef>
                  <a:spcPts val="0"/>
                </a:spcBef>
                <a:spcAft>
                  <a:spcPts val="0"/>
                </a:spcAft>
              </a:pPr>
              <a:t>5/23/2016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4EB753D-5165-4FA8-BC30-28C80ACEE77A}"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7612767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8CA6638-E521-4285-A1D9-E941558CFD06}" type="datetimeFigureOut">
              <a:rPr lang="en-US" smtClean="0">
                <a:solidFill>
                  <a:prstClr val="black">
                    <a:tint val="75000"/>
                  </a:prstClr>
                </a:solidFill>
                <a:latin typeface="Calibri"/>
              </a:rPr>
              <a:pPr fontAlgn="auto">
                <a:spcBef>
                  <a:spcPts val="0"/>
                </a:spcBef>
                <a:spcAft>
                  <a:spcPts val="0"/>
                </a:spcAft>
              </a:pPr>
              <a:t>5/23/2016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4EB753D-5165-4FA8-BC30-28C80ACEE77A}"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78452636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8CA6638-E521-4285-A1D9-E941558CFD06}" type="datetimeFigureOut">
              <a:rPr lang="en-US" smtClean="0">
                <a:solidFill>
                  <a:prstClr val="black">
                    <a:tint val="75000"/>
                  </a:prstClr>
                </a:solidFill>
                <a:latin typeface="Calibri"/>
              </a:rPr>
              <a:pPr fontAlgn="auto">
                <a:spcBef>
                  <a:spcPts val="0"/>
                </a:spcBef>
                <a:spcAft>
                  <a:spcPts val="0"/>
                </a:spcAft>
              </a:pPr>
              <a:t>5/23/2016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4EB753D-5165-4FA8-BC30-28C80ACEE77A}"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316008823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8CA6638-E521-4285-A1D9-E941558CFD06}" type="datetimeFigureOut">
              <a:rPr lang="en-US" smtClean="0">
                <a:solidFill>
                  <a:prstClr val="black">
                    <a:tint val="75000"/>
                  </a:prstClr>
                </a:solidFill>
                <a:latin typeface="Calibri"/>
              </a:rPr>
              <a:pPr fontAlgn="auto">
                <a:spcBef>
                  <a:spcPts val="0"/>
                </a:spcBef>
                <a:spcAft>
                  <a:spcPts val="0"/>
                </a:spcAft>
              </a:pPr>
              <a:t>5/23/2016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4EB753D-5165-4FA8-BC30-28C80ACEE77A}"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149574381"/>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8CA6638-E521-4285-A1D9-E941558CFD06}" type="datetimeFigureOut">
              <a:rPr lang="en-US" smtClean="0">
                <a:solidFill>
                  <a:prstClr val="black">
                    <a:tint val="75000"/>
                  </a:prstClr>
                </a:solidFill>
                <a:latin typeface="Calibri"/>
              </a:rPr>
              <a:pPr fontAlgn="auto">
                <a:spcBef>
                  <a:spcPts val="0"/>
                </a:spcBef>
                <a:spcAft>
                  <a:spcPts val="0"/>
                </a:spcAft>
              </a:pPr>
              <a:t>5/23/2016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4EB753D-5165-4FA8-BC30-28C80ACEE77A}"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xmlns="" val="87276159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imgres?imgurl=http://www.imajlar.com/free_clipart/native_american_clipart/american_indian_clipart_3.gif&amp;imgrefurl=http://www.free-clipart-pictures.net/native_american_clipart.html&amp;usg=__SRTKtsncJfTbwCV_J0Zay4T24ew=&amp;h=200&amp;w=180&amp;sz=11&amp;hl=en&amp;start=1&amp;itbs=1&amp;tbnid=saj6VaON-UcQNM:&amp;tbnh=104&amp;tbnw=94&amp;prev=/images?q=Native+American+clipart&amp;hl=en&amp;gbv=2&amp;tbs=isch:1"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google.com/imgres?imgurl=http://www.graphicsfactory.com/clip-art/image_files/tn_image/6/693576-tn_african300.gif&amp;imgrefurl=http://www.graphicsfactory.com/search/spear_P1.html&amp;usg=__-5-PC3yprfyAwT7OW785kR9cd78=&amp;h=120&amp;w=27&amp;sz=4&amp;hl=en&amp;start=56&amp;itbs=1&amp;tbnid=06dPw1rXR5qAKM:&amp;tbnh=88&amp;tbnw=20&amp;prev=/images?q=african+tribesman+clipart&amp;start=40&amp;hl=en&amp;sa=N&amp;gbv=2&amp;ndsp=20&amp;tbs=isch:1"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m/imgres?imgurl=http://www.blobbyfarm.com/news/i/smallpox_horn_o_plenty.jpg&amp;imgrefurl=http://www.blobbyfarm.com/news/dear_blobby/&amp;usg=__wUYn0QPsXjwI-FutsWcKHdfvZtI=&amp;h=265&amp;w=250&amp;sz=26&amp;hl=en&amp;start=4&amp;itbs=1&amp;tbnid=neubhDXncZVDHM:&amp;tbnh=112&amp;tbnw=106&amp;prev=/images?q=Indian+smallpox&amp;hl=en&amp;gbv=2&amp;tbs=isch:1"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imgres?imgurl=http://emeagwali.com/interviews/brazil/slave-deck-of-the-bark-wildfire.jpg&amp;imgrefurl=http://www.polk-fl.net/staff/teachers/tah/documents/floridaflavor/lessons/a-1.pdf&amp;usg=___DI0zsnI1QKaqcKAwcpT6Tlr6BE=&amp;h=730&amp;w=640&amp;sz=113&amp;hl=en&amp;start=17&amp;itbs=1&amp;tbnid=KQQlNAxFzETNMM:&amp;tbnh=141&amp;tbnw=124&amp;prev=/images?q=colonial+slave&amp;hl=en&amp;gbv=2&amp;tbs=isch:1"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imgres?imgurl=http://dir.coolclips.com/Celebrations/Columbus_Day/the_nina_christopher_columbus_ship_CoolClips_vc107491.jpg&amp;imgrefurl=http://dir.coolclips.com/Celebrations/Columbus_Day/The_Nina_Christopher_Columbus_ship_vc107491.html&amp;usg=__Q4Po_4m6XFLnAjDNACdj6TECkZo=&amp;h=355&amp;w=375&amp;sz=72&amp;hl=en&amp;start=4&amp;itbs=1&amp;tbnid=X4kW34c08nI9EM:&amp;tbnh=115&amp;tbnw=122&amp;prev=/images?q=christopher+columbus+clipart&amp;hl=en&amp;gbv=2&amp;tbs=isch:1"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www.worldsquash.org/images/squash/africa.gi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imgres?imgurl=http://ed101.bu.edu/StudentDoc/current/ED101fa08/kfurbush/pilgrim-fathers-first-landing.jpg&amp;imgrefurl=http://ed101.bu.edu/StudentDoc/current/ED101fa08/kfurbush/&amp;usg=__cUQ0LHDG1VHmC7MEGOWSVr5K8ts=&amp;h=392&amp;w=594&amp;sz=35&amp;hl=en&amp;start=6&amp;itbs=1&amp;tbnid=Bsr3ycS5RFBw6M:&amp;tbnh=89&amp;tbnw=135&amp;prev=/images?q=pilgrims&amp;hl=en&amp;safe=active&amp;sa=G&amp;gbv=2&amp;tbs=isch:1"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imgres?imgurl=http://media.merchantcircle.com/28093711/22621-Clipart-Illustration-Of-A-Yellow-Businessman-Putting-A-Dollar-Sign-Puzzle-Together_full.jpeg&amp;imgrefurl=http://www.merchantcircle.com/business/Be.Debt.Free.Now..877-353-9792/picture/view/1970993&amp;usg=__HjWMK2TSHveNcgCVQvEDL38pUJU=&amp;h=450&amp;w=450&amp;sz=32&amp;hl=en&amp;start=17&amp;itbs=1&amp;tbnid=9c_bqOyd82EwmM:&amp;tbnh=127&amp;tbnw=127&amp;prev=/images?q=dollar+sign+clipart&amp;hl=en&amp;safe=active&amp;gbv=2&amp;tbs=isch:1" TargetMode="Externa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hyperlink" Target="http://www.google.com/imgres?imgurl=http://parenting.leehansen.com/downloads/clipart/religious/images/bible-cross.gif&amp;imgrefurl=http://parenting.leehansen.com/downloads/clipart/religious/pages/bible-cross.htm&amp;usg=__P1FuazPwlsk23S9qomHpPWa7L64=&amp;h=475&amp;w=350&amp;sz=21&amp;hl=en&amp;start=7&amp;itbs=1&amp;tbnid=QSIYQcV8ieMU_M:&amp;tbnh=129&amp;tbnw=95&amp;prev=/images?q=christian+cross+clipart&amp;hl=en&amp;safe=active&amp;gbv=2&amp;tbs=isch: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imgres?imgurl=http://www.theideadoor.com/Skits/Scroll.jpg&amp;imgrefurl=http://www.theideadoor.com/Skits/a_night_in_bethlehem.htm&amp;usg=__O6gbPQs69qlKAdAakwk6ZI_S1V0=&amp;h=2210&amp;w=1668&amp;sz=579&amp;hl=en&amp;start=6&amp;itbs=1&amp;tbnid=wVtH_jyvOU6CRM:&amp;tbnh=150&amp;tbnw=113&amp;prev=/images?q=scroll+clipart&amp;hl=en&amp;gbv=2&amp;tbs=isch:1" TargetMode="External"/><Relationship Id="rId1" Type="http://schemas.openxmlformats.org/officeDocument/2006/relationships/slideLayout" Target="../slideLayouts/slideLayout86.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7.xml"/><Relationship Id="rId5" Type="http://schemas.openxmlformats.org/officeDocument/2006/relationships/image" Target="../media/image46.png"/><Relationship Id="rId4" Type="http://schemas.openxmlformats.org/officeDocument/2006/relationships/image" Target="../media/image4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www.collegegolfstore.com/Virginia_Cavaliers_Mascot_headcover.jpg" TargetMode="External"/><Relationship Id="rId1" Type="http://schemas.openxmlformats.org/officeDocument/2006/relationships/slideLayout" Target="../slideLayouts/slideLayout12.xml"/><Relationship Id="rId5" Type="http://schemas.openxmlformats.org/officeDocument/2006/relationships/image" Target="../media/image48.jpeg"/><Relationship Id="rId4" Type="http://schemas.openxmlformats.org/officeDocument/2006/relationships/hyperlink" Target="http://www.google.com/imgres?imgurl=http://shoutaboutcarolina.files.wordpress.com/2009/04/indentured-servants-working-the-fields.jpg&amp;imgrefurl=http://shoutaboutcarolina.wordpress.com/2009/05/02/charleston-beginnings-colonial-life-in-the-17-century/&amp;usg=__HigELErOdbOrD3SGC5k-px--Lv4=&amp;h=393&amp;w=536&amp;sz=237&amp;hl=en&amp;start=6&amp;itbs=1&amp;tbnid=xnY5J1cZFrC_-M:&amp;tbnh=97&amp;tbnw=132&amp;prev=/images?q=indentured+servant&amp;hl=en&amp;gbv=2&amp;tbs=isch:1"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2.bp.blogspot.com/-Mnfewq_G28M/TnFdso9zr0I/AAAAAAAADpU/zFAPZcXij5I/s1600/indenture.jpg"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www.google.com/imgres?imgurl=http://cataids.files.wordpress.com/2010/01/12british_flag.jpg&amp;imgrefurl=http://cataids.wordpress.com/2010/01/12/the-british-are-coming-the-british-are-coming/&amp;usg=__soTvzoE8oJPaElNCKDgSXMLJinE=&amp;h=482&amp;w=800&amp;sz=126&amp;hl=en&amp;start=4&amp;um=1&amp;itbs=1&amp;tbnid=GwXI8suNvkynNM:&amp;tbnh=86&amp;tbnw=143&amp;prev=/images?q=british+flag&amp;um=1&amp;hl=en&amp;gbv=2&amp;tbs=isch:1" TargetMode="External"/><Relationship Id="rId2" Type="http://schemas.openxmlformats.org/officeDocument/2006/relationships/image" Target="../media/image50.jpeg"/><Relationship Id="rId1" Type="http://schemas.openxmlformats.org/officeDocument/2006/relationships/slideLayout" Target="../slideLayouts/slideLayout60.xm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0.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5.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6.jpeg"/><Relationship Id="rId2" Type="http://schemas.openxmlformats.org/officeDocument/2006/relationships/hyperlink" Target="http://www.google.com/imgres?imgurl=http://www.jl.sl.btinternet.co.uk/stampsite/cricket/ladstolords/jamestown.jpg&amp;imgrefurl=http://www.jl.sl.btinternet.co.uk/stampsite/cricket/ladstolords/1601.html&amp;usg=___izfpbIxRUf-w-dHN_hCwoVDAoA=&amp;h=315&amp;w=550&amp;sz=43&amp;hl=en&amp;start=1&amp;itbs=1&amp;tbnid=cedD_sNiSo269M:&amp;tbnh=76&amp;tbnw=133&amp;prev=/images?q=Jamestown&amp;hl=en&amp;gbv=2&amp;tbs=isch:1" TargetMode="External"/><Relationship Id="rId1" Type="http://schemas.openxmlformats.org/officeDocument/2006/relationships/slideLayout" Target="../slideLayouts/slideLayout64.xml"/><Relationship Id="rId6" Type="http://schemas.openxmlformats.org/officeDocument/2006/relationships/hyperlink" Target="http://www.google.com/imgres?imgurl=http://www.bestpriceart.com/vault/cgfa_rotherm1.jpg&amp;imgrefurl=http://www.bestpriceart.com/painting/?pid=70584&amp;usg=__0Bn25MNMLBv1FnN3tKFAOEp0mmY=&amp;h=551&amp;w=700&amp;sz=95&amp;hl=en&amp;start=29&amp;itbs=1&amp;tbnid=d7eXtC1G9AE4RM:&amp;tbnh=110&amp;tbnw=140&amp;prev=/images?q=House+of+Burgesses&amp;start=20&amp;hl=en&amp;sa=N&amp;gbv=2&amp;ndsp=20&amp;tbs=isch:1" TargetMode="External"/><Relationship Id="rId5" Type="http://schemas.openxmlformats.org/officeDocument/2006/relationships/image" Target="../media/image55.jpeg"/><Relationship Id="rId4" Type="http://schemas.openxmlformats.org/officeDocument/2006/relationships/hyperlink" Target="http://www.google.com/imgres?imgurl=http://images111.fotki.com/v750/photos/7/76950/300298/fBurgessesWilliamsburgVirginia-vi.jpg?1057417793&amp;imgrefurl=http://public.fotki.com/Rugger905/virginia/house_of_burgesses.html&amp;usg=__1vCrCEkuM_N3dQ3HbHbRnVR1t7Y=&amp;h=600&amp;w=543&amp;sz=87&amp;hl=en&amp;start=34&amp;itbs=1&amp;tbnid=ScIKWxBEYpEwXM:&amp;tbnh=135&amp;tbnw=122&amp;prev=/images?q=House+of+Burgesses&amp;start=20&amp;hl=en&amp;sa=N&amp;gbv=2&amp;ndsp=20&amp;tbs=isch:1" TargetMode="External"/></Relationships>
</file>

<file path=ppt/slides/_rels/slide4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7.png"/><Relationship Id="rId1" Type="http://schemas.openxmlformats.org/officeDocument/2006/relationships/slideLayout" Target="../slideLayouts/slideLayout49.xml"/><Relationship Id="rId4" Type="http://schemas.openxmlformats.org/officeDocument/2006/relationships/image" Target="../media/image5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143000"/>
            <a:ext cx="7772400" cy="1470025"/>
          </a:xfrm>
        </p:spPr>
        <p:txBody>
          <a:bodyPr/>
          <a:lstStyle/>
          <a:p>
            <a:pPr eaLnBrk="1" hangingPunct="1"/>
            <a:r>
              <a:rPr lang="en-US" sz="6000" smtClean="0">
                <a:solidFill>
                  <a:schemeClr val="tx2"/>
                </a:solidFill>
              </a:rPr>
              <a:t>Three Cultures Meet</a:t>
            </a:r>
          </a:p>
        </p:txBody>
      </p:sp>
      <p:sp>
        <p:nvSpPr>
          <p:cNvPr id="3" name="Subtitle 2"/>
          <p:cNvSpPr>
            <a:spLocks noGrp="1"/>
          </p:cNvSpPr>
          <p:nvPr>
            <p:ph type="subTitle" idx="1"/>
          </p:nvPr>
        </p:nvSpPr>
        <p:spPr>
          <a:xfrm>
            <a:off x="1371600" y="2895600"/>
            <a:ext cx="6400800" cy="1752600"/>
          </a:xfrm>
        </p:spPr>
        <p:txBody>
          <a:bodyPr rtlCol="0">
            <a:normAutofit/>
          </a:bodyPr>
          <a:lstStyle/>
          <a:p>
            <a:pPr eaLnBrk="1" fontAlgn="auto" hangingPunct="1">
              <a:spcAft>
                <a:spcPts val="0"/>
              </a:spcAft>
              <a:defRPr/>
            </a:pPr>
            <a:r>
              <a:rPr lang="en-US" dirty="0" smtClean="0"/>
              <a:t>European Exploration, Settlement, and Colonies</a:t>
            </a:r>
            <a:endParaRPr lang="en-US" dirty="0"/>
          </a:p>
        </p:txBody>
      </p:sp>
      <p:pic>
        <p:nvPicPr>
          <p:cNvPr id="2052" name="Picture 2" descr="http://t2.gstatic.com/images?q=tbn:saj6VaON-UcQNM:http://www.imajlar.com/free_clipart/native_american_clipart/american_indian_clipart_3.gif">
            <a:hlinkClick r:id="rId2"/>
          </p:cNvPr>
          <p:cNvPicPr>
            <a:picLocks noChangeAspect="1" noChangeArrowheads="1"/>
          </p:cNvPicPr>
          <p:nvPr/>
        </p:nvPicPr>
        <p:blipFill>
          <a:blip r:embed="rId3" cstate="print"/>
          <a:srcRect/>
          <a:stretch>
            <a:fillRect/>
          </a:stretch>
        </p:blipFill>
        <p:spPr bwMode="auto">
          <a:xfrm>
            <a:off x="838200" y="4572000"/>
            <a:ext cx="1352550" cy="1497013"/>
          </a:xfrm>
          <a:prstGeom prst="rect">
            <a:avLst/>
          </a:prstGeom>
          <a:noFill/>
          <a:ln w="9525">
            <a:noFill/>
            <a:miter lim="800000"/>
            <a:headEnd/>
            <a:tailEnd/>
          </a:ln>
        </p:spPr>
      </p:pic>
      <p:pic>
        <p:nvPicPr>
          <p:cNvPr id="2053" name="Picture 4" descr="http://www.biloxischools.net/schools/beauvoir/polar%20express/Explorers.jpg"/>
          <p:cNvPicPr>
            <a:picLocks noChangeAspect="1" noChangeArrowheads="1"/>
          </p:cNvPicPr>
          <p:nvPr/>
        </p:nvPicPr>
        <p:blipFill>
          <a:blip r:embed="rId4" cstate="print"/>
          <a:srcRect/>
          <a:stretch>
            <a:fillRect/>
          </a:stretch>
        </p:blipFill>
        <p:spPr bwMode="auto">
          <a:xfrm>
            <a:off x="2743200" y="4191000"/>
            <a:ext cx="3152775" cy="2162175"/>
          </a:xfrm>
          <a:prstGeom prst="rect">
            <a:avLst/>
          </a:prstGeom>
          <a:noFill/>
          <a:ln w="9525">
            <a:noFill/>
            <a:miter lim="800000"/>
            <a:headEnd/>
            <a:tailEnd/>
          </a:ln>
        </p:spPr>
      </p:pic>
      <p:pic>
        <p:nvPicPr>
          <p:cNvPr id="2054" name="Picture 6" descr="http://t3.gstatic.com/images?q=tbn:06dPw1rXR5qAKM:http://www.graphicsfactory.com/clip-art/image_files/tn_image/6/693576-tn_african300.gif">
            <a:hlinkClick r:id="rId5"/>
          </p:cNvPr>
          <p:cNvPicPr>
            <a:picLocks noChangeAspect="1" noChangeArrowheads="1"/>
          </p:cNvPicPr>
          <p:nvPr/>
        </p:nvPicPr>
        <p:blipFill>
          <a:blip r:embed="rId6" cstate="print"/>
          <a:srcRect/>
          <a:stretch>
            <a:fillRect/>
          </a:stretch>
        </p:blipFill>
        <p:spPr bwMode="auto">
          <a:xfrm>
            <a:off x="7162800" y="4114800"/>
            <a:ext cx="609600" cy="217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81200" y="0"/>
            <a:ext cx="6858000" cy="2246769"/>
          </a:xfrm>
          <a:prstGeom prst="rect">
            <a:avLst/>
          </a:prstGeom>
          <a:noFill/>
          <a:ln w="9525">
            <a:noFill/>
            <a:miter lim="800000"/>
            <a:headEnd/>
            <a:tailEnd/>
          </a:ln>
          <a:effectLst>
            <a:outerShdw dist="35921" dir="2700000" algn="ctr" rotWithShape="0">
              <a:srgbClr val="C24F00"/>
            </a:outerShdw>
          </a:effectLst>
        </p:spPr>
        <p:txBody>
          <a:bodyPr>
            <a:spAutoFit/>
          </a:bodyPr>
          <a:lstStyle/>
          <a:p>
            <a:pPr algn="ctr">
              <a:spcBef>
                <a:spcPct val="50000"/>
              </a:spcBef>
              <a:defRPr/>
            </a:pPr>
            <a:r>
              <a:rPr lang="en-US" sz="3800" b="1" dirty="0">
                <a:solidFill>
                  <a:schemeClr val="accent2"/>
                </a:solidFill>
                <a:effectLst>
                  <a:outerShdw blurRad="38100" dist="38100" dir="2700000" algn="tl">
                    <a:srgbClr val="000000"/>
                  </a:outerShdw>
                </a:effectLst>
                <a:latin typeface="BlackChancery" pitchFamily="2" charset="0"/>
              </a:rPr>
              <a:t>Ferdinand Magellan &amp; the </a:t>
            </a:r>
            <a:r>
              <a:rPr lang="en-US" sz="3800" b="1" dirty="0">
                <a:solidFill>
                  <a:schemeClr val="accent2"/>
                </a:solidFill>
                <a:effectLst>
                  <a:outerShdw blurRad="38100" dist="38100" dir="2700000" algn="tl">
                    <a:srgbClr val="000000"/>
                  </a:outerShdw>
                </a:effectLst>
                <a:latin typeface="Adobe Myungjo Std M" pitchFamily="18" charset="-128"/>
                <a:ea typeface="Adobe Myungjo Std M" pitchFamily="18" charset="-128"/>
              </a:rPr>
              <a:t>First Circumnavigation of </a:t>
            </a:r>
            <a:r>
              <a:rPr lang="en-US" sz="3800" b="1" dirty="0">
                <a:solidFill>
                  <a:schemeClr val="accent2"/>
                </a:solidFill>
                <a:effectLst>
                  <a:outerShdw blurRad="38100" dist="38100" dir="2700000" algn="tl">
                    <a:srgbClr val="000000"/>
                  </a:outerShdw>
                </a:effectLst>
                <a:latin typeface="Adobe Kaiti Std R" pitchFamily="18" charset="-128"/>
                <a:ea typeface="Adobe Kaiti Std R" pitchFamily="18" charset="-128"/>
              </a:rPr>
              <a:t>the World:</a:t>
            </a:r>
            <a:r>
              <a:rPr lang="en-US" sz="3800" b="1" dirty="0">
                <a:solidFill>
                  <a:schemeClr val="accent2"/>
                </a:solidFill>
                <a:effectLst>
                  <a:outerShdw blurRad="38100" dist="38100" dir="2700000" algn="tl">
                    <a:srgbClr val="000000"/>
                  </a:outerShdw>
                </a:effectLst>
                <a:latin typeface="BlackChancery" pitchFamily="2" charset="0"/>
              </a:rPr>
              <a:t/>
            </a:r>
            <a:br>
              <a:rPr lang="en-US" sz="3800" b="1" dirty="0">
                <a:solidFill>
                  <a:schemeClr val="accent2"/>
                </a:solidFill>
                <a:effectLst>
                  <a:outerShdw blurRad="38100" dist="38100" dir="2700000" algn="tl">
                    <a:srgbClr val="000000"/>
                  </a:outerShdw>
                </a:effectLst>
                <a:latin typeface="BlackChancery" pitchFamily="2" charset="0"/>
              </a:rPr>
            </a:br>
            <a:r>
              <a:rPr lang="en-US" sz="2600" b="1" dirty="0">
                <a:solidFill>
                  <a:schemeClr val="accent2"/>
                </a:solidFill>
                <a:effectLst>
                  <a:outerShdw blurRad="38100" dist="38100" dir="2700000" algn="tl">
                    <a:srgbClr val="000000"/>
                  </a:outerShdw>
                </a:effectLst>
                <a:latin typeface="BlackChancery" pitchFamily="2" charset="0"/>
              </a:rPr>
              <a:t>Early 16</a:t>
            </a:r>
            <a:r>
              <a:rPr lang="en-US" sz="2600" b="1" baseline="30000" dirty="0">
                <a:solidFill>
                  <a:schemeClr val="accent2"/>
                </a:solidFill>
                <a:effectLst>
                  <a:outerShdw blurRad="38100" dist="38100" dir="2700000" algn="tl">
                    <a:srgbClr val="000000"/>
                  </a:outerShdw>
                </a:effectLst>
                <a:latin typeface="BlackChancery" pitchFamily="2" charset="0"/>
              </a:rPr>
              <a:t>c</a:t>
            </a:r>
          </a:p>
        </p:txBody>
      </p:sp>
      <p:pic>
        <p:nvPicPr>
          <p:cNvPr id="27651" name="Picture 3"/>
          <p:cNvPicPr>
            <a:picLocks noChangeAspect="1" noChangeArrowheads="1"/>
          </p:cNvPicPr>
          <p:nvPr/>
        </p:nvPicPr>
        <p:blipFill>
          <a:blip r:embed="rId3" cstate="print">
            <a:lum contrast="12000"/>
          </a:blip>
          <a:srcRect/>
          <a:stretch>
            <a:fillRect/>
          </a:stretch>
        </p:blipFill>
        <p:spPr bwMode="auto">
          <a:xfrm>
            <a:off x="2286000" y="1885950"/>
            <a:ext cx="6324600" cy="4743450"/>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828800" y="76200"/>
            <a:ext cx="7315200" cy="671513"/>
          </a:xfrm>
          <a:prstGeom prst="rect">
            <a:avLst/>
          </a:prstGeom>
          <a:noFill/>
          <a:ln w="9525">
            <a:noFill/>
            <a:miter lim="800000"/>
            <a:headEnd/>
            <a:tailEnd/>
          </a:ln>
          <a:effectLst>
            <a:outerShdw dist="35921" dir="2700000" algn="ctr" rotWithShape="0">
              <a:srgbClr val="C24F00"/>
            </a:outerShdw>
          </a:effectLst>
        </p:spPr>
        <p:txBody>
          <a:bodyPr>
            <a:spAutoFit/>
          </a:bodyPr>
          <a:lstStyle/>
          <a:p>
            <a:pPr algn="ctr">
              <a:spcBef>
                <a:spcPct val="50000"/>
              </a:spcBef>
              <a:defRPr/>
            </a:pPr>
            <a:r>
              <a:rPr lang="en-US" sz="3800" b="1" dirty="0">
                <a:solidFill>
                  <a:schemeClr val="accent2"/>
                </a:solidFill>
                <a:effectLst>
                  <a:outerShdw blurRad="38100" dist="38100" dir="2700000" algn="tl">
                    <a:srgbClr val="000000"/>
                  </a:outerShdw>
                </a:effectLst>
                <a:latin typeface="Adobe Ming Std L" pitchFamily="18" charset="-128"/>
                <a:ea typeface="Adobe Ming Std L" pitchFamily="18" charset="-128"/>
              </a:rPr>
              <a:t>Atlantic Explorations</a:t>
            </a:r>
          </a:p>
        </p:txBody>
      </p:sp>
      <p:pic>
        <p:nvPicPr>
          <p:cNvPr id="28675" name="Picture 5" descr="Map-EuropeanExplorationsInTheAmericas"/>
          <p:cNvPicPr>
            <a:picLocks noChangeAspect="1" noChangeArrowheads="1"/>
          </p:cNvPicPr>
          <p:nvPr/>
        </p:nvPicPr>
        <p:blipFill>
          <a:blip r:embed="rId3" cstate="print">
            <a:lum bright="-6000" contrast="12000"/>
          </a:blip>
          <a:srcRect/>
          <a:stretch>
            <a:fillRect/>
          </a:stretch>
        </p:blipFill>
        <p:spPr bwMode="auto">
          <a:xfrm>
            <a:off x="2838450" y="838200"/>
            <a:ext cx="5314950" cy="5281613"/>
          </a:xfrm>
          <a:prstGeom prst="rect">
            <a:avLst/>
          </a:prstGeom>
          <a:noFill/>
          <a:ln w="9525">
            <a:solidFill>
              <a:schemeClr val="accent2"/>
            </a:solidFill>
            <a:miter lim="800000"/>
            <a:headEnd/>
            <a:tailEnd/>
          </a:ln>
        </p:spPr>
      </p:pic>
      <p:sp>
        <p:nvSpPr>
          <p:cNvPr id="31750" name="Text Box 6"/>
          <p:cNvSpPr txBox="1">
            <a:spLocks noChangeArrowheads="1"/>
          </p:cNvSpPr>
          <p:nvPr/>
        </p:nvSpPr>
        <p:spPr bwMode="auto">
          <a:xfrm>
            <a:off x="2667000" y="6156325"/>
            <a:ext cx="5715000" cy="488950"/>
          </a:xfrm>
          <a:prstGeom prst="rect">
            <a:avLst/>
          </a:prstGeom>
          <a:noFill/>
          <a:ln w="9525">
            <a:noFill/>
            <a:miter lim="800000"/>
            <a:headEnd/>
            <a:tailEnd/>
          </a:ln>
          <a:effectLst/>
        </p:spPr>
        <p:txBody>
          <a:bodyPr>
            <a:spAutoFit/>
          </a:bodyPr>
          <a:lstStyle/>
          <a:p>
            <a:pPr algn="ctr">
              <a:spcBef>
                <a:spcPct val="50000"/>
              </a:spcBef>
              <a:defRPr/>
            </a:pPr>
            <a:r>
              <a:rPr lang="en-US" sz="2600" b="1">
                <a:solidFill>
                  <a:srgbClr val="C24F00"/>
                </a:solidFill>
                <a:effectLst>
                  <a:outerShdw blurRad="38100" dist="38100" dir="2700000" algn="tl">
                    <a:srgbClr val="000000"/>
                  </a:outerShdw>
                </a:effectLst>
                <a:latin typeface="Comic Sans MS" pitchFamily="66" charset="0"/>
              </a:rPr>
              <a:t>Looking for “El Dorado”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European New World Colonies</a:t>
            </a:r>
          </a:p>
        </p:txBody>
      </p:sp>
      <p:pic>
        <p:nvPicPr>
          <p:cNvPr id="4099" name="Picture 2" descr="http://static.howstuffworks.com/gif/willow/history-of-north-america0.gif"/>
          <p:cNvPicPr>
            <a:picLocks noChangeAspect="1" noChangeArrowheads="1"/>
          </p:cNvPicPr>
          <p:nvPr/>
        </p:nvPicPr>
        <p:blipFill>
          <a:blip r:embed="rId2" cstate="print"/>
          <a:srcRect/>
          <a:stretch>
            <a:fillRect/>
          </a:stretch>
        </p:blipFill>
        <p:spPr bwMode="auto">
          <a:xfrm>
            <a:off x="1143000" y="1371600"/>
            <a:ext cx="3895725" cy="5013325"/>
          </a:xfrm>
          <a:prstGeom prst="rect">
            <a:avLst/>
          </a:prstGeom>
          <a:noFill/>
          <a:ln w="9525">
            <a:noFill/>
            <a:miter lim="800000"/>
            <a:headEnd/>
            <a:tailEnd/>
          </a:ln>
        </p:spPr>
      </p:pic>
      <p:sp>
        <p:nvSpPr>
          <p:cNvPr id="4100" name="TextBox 4"/>
          <p:cNvSpPr txBox="1">
            <a:spLocks noChangeArrowheads="1"/>
          </p:cNvSpPr>
          <p:nvPr/>
        </p:nvSpPr>
        <p:spPr bwMode="auto">
          <a:xfrm>
            <a:off x="5486400" y="1524000"/>
            <a:ext cx="3048000" cy="4524315"/>
          </a:xfrm>
          <a:prstGeom prst="rect">
            <a:avLst/>
          </a:prstGeom>
          <a:noFill/>
          <a:ln w="9525">
            <a:noFill/>
            <a:miter lim="800000"/>
            <a:headEnd/>
            <a:tailEnd/>
          </a:ln>
        </p:spPr>
        <p:txBody>
          <a:bodyPr>
            <a:spAutoFit/>
          </a:bodyPr>
          <a:lstStyle/>
          <a:p>
            <a:r>
              <a:rPr lang="en-US" sz="3200" dirty="0">
                <a:latin typeface="Calibri" pitchFamily="34" charset="0"/>
              </a:rPr>
              <a:t>Notice the location of the Spanish and Portuguese (gold &amp; olive green colors), French (bright green) and the British (pink).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447800" y="381000"/>
            <a:ext cx="5943600" cy="1143000"/>
          </a:xfrm>
        </p:spPr>
        <p:txBody>
          <a:bodyPr/>
          <a:lstStyle/>
          <a:p>
            <a:pPr eaLnBrk="1" hangingPunct="1"/>
            <a:r>
              <a:rPr lang="en-US" b="1" smtClean="0"/>
              <a:t>Bad News for Indians               </a:t>
            </a:r>
          </a:p>
        </p:txBody>
      </p:sp>
      <p:pic>
        <p:nvPicPr>
          <p:cNvPr id="2050" name="Picture 2" descr="French and Indian War"/>
          <p:cNvPicPr>
            <a:picLocks noChangeAspect="1" noChangeArrowheads="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xmlns="">
                  <a14:imgLayer r:embed="rId3">
                    <a14:imgEffect>
                      <a14:sharpenSoften amount="-13000"/>
                    </a14:imgEffect>
                    <a14:imgEffect>
                      <a14:colorTemperature colorTemp="6000"/>
                    </a14:imgEffect>
                    <a14:imgEffect>
                      <a14:saturation sat="120000"/>
                    </a14:imgEffect>
                    <a14:imgEffect>
                      <a14:brightnessContrast bright="47000" contrast="-16000"/>
                    </a14:imgEffect>
                  </a14:imgLayer>
                </a14:imgProps>
              </a:ext>
              <a:ext uri="{28A0092B-C50C-407E-A947-70E740481C1C}">
                <a14:useLocalDpi xmlns:a14="http://schemas.microsoft.com/office/drawing/2010/main" xmlns="" val="0"/>
              </a:ext>
            </a:extLst>
          </a:blip>
          <a:srcRect/>
          <a:stretch>
            <a:fillRect/>
          </a:stretch>
        </p:blipFill>
        <p:spPr bwMode="auto">
          <a:xfrm>
            <a:off x="457200" y="685800"/>
            <a:ext cx="8305800" cy="6001556"/>
          </a:xfrm>
          <a:prstGeom prst="rect">
            <a:avLst/>
          </a:prstGeom>
          <a:noFill/>
          <a:effectLst>
            <a:glow rad="647700">
              <a:schemeClr val="accent1">
                <a:alpha val="46000"/>
              </a:schemeClr>
            </a:glow>
            <a:reflection blurRad="342900" stA="50000" endPos="65000" dist="635000" dir="5400000" sy="-100000" algn="bl" rotWithShape="0"/>
            <a:softEdge rad="381000"/>
          </a:effectLst>
          <a:extLst>
            <a:ext uri="{909E8E84-426E-40DD-AFC4-6F175D3DCCD1}">
              <a14:hiddenFill xmlns:a14="http://schemas.microsoft.com/office/drawing/2010/main" xmlns="">
                <a:solidFill>
                  <a:srgbClr val="FFFFFF"/>
                </a:solidFill>
              </a14:hiddenFill>
            </a:ext>
          </a:extLst>
        </p:spPr>
      </p:pic>
      <p:sp>
        <p:nvSpPr>
          <p:cNvPr id="5124" name="TextBox 4"/>
          <p:cNvSpPr txBox="1">
            <a:spLocks noChangeArrowheads="1"/>
          </p:cNvSpPr>
          <p:nvPr/>
        </p:nvSpPr>
        <p:spPr bwMode="auto">
          <a:xfrm>
            <a:off x="702502" y="2667000"/>
            <a:ext cx="7924800" cy="2554288"/>
          </a:xfrm>
          <a:prstGeom prst="rect">
            <a:avLst/>
          </a:prstGeom>
          <a:gradFill>
            <a:gsLst>
              <a:gs pos="0">
                <a:srgbClr val="FFFF00">
                  <a:lumMod val="37000"/>
                  <a:lumOff val="63000"/>
                  <a:alpha val="64000"/>
                </a:srgbClr>
              </a:gs>
              <a:gs pos="38000">
                <a:schemeClr val="accent1">
                  <a:tint val="44500"/>
                  <a:satMod val="160000"/>
                  <a:alpha val="74000"/>
                </a:schemeClr>
              </a:gs>
              <a:gs pos="100000">
                <a:schemeClr val="accent1">
                  <a:tint val="23500"/>
                  <a:satMod val="160000"/>
                </a:schemeClr>
              </a:gs>
            </a:gsLst>
            <a:lin ang="5400000" scaled="0"/>
          </a:gradFill>
          <a:ln w="9525">
            <a:noFill/>
            <a:miter lim="800000"/>
            <a:headEnd/>
            <a:tailEnd/>
          </a:ln>
        </p:spPr>
        <p:txBody>
          <a:bodyPr>
            <a:spAutoFit/>
          </a:bodyPr>
          <a:lstStyle/>
          <a:p>
            <a:r>
              <a:rPr lang="en-US" sz="3200" dirty="0">
                <a:latin typeface="Calibri" pitchFamily="34" charset="0"/>
              </a:rPr>
              <a:t>The exploration and settlements of the English in the American colonies and the </a:t>
            </a:r>
            <a:r>
              <a:rPr lang="en-US" sz="3200" dirty="0">
                <a:solidFill>
                  <a:srgbClr val="FF0000"/>
                </a:solidFill>
                <a:latin typeface="Calibri" pitchFamily="34" charset="0"/>
              </a:rPr>
              <a:t>Spanish</a:t>
            </a:r>
            <a:r>
              <a:rPr lang="en-US" sz="3200" dirty="0">
                <a:latin typeface="Calibri" pitchFamily="34" charset="0"/>
              </a:rPr>
              <a:t> in the </a:t>
            </a:r>
            <a:r>
              <a:rPr lang="en-US" sz="3200" dirty="0">
                <a:solidFill>
                  <a:srgbClr val="FF0000"/>
                </a:solidFill>
                <a:latin typeface="Calibri" pitchFamily="34" charset="0"/>
              </a:rPr>
              <a:t>Caribbean</a:t>
            </a:r>
            <a:r>
              <a:rPr lang="en-US" sz="3200" dirty="0">
                <a:latin typeface="Calibri" pitchFamily="34" charset="0"/>
              </a:rPr>
              <a:t>, </a:t>
            </a:r>
            <a:r>
              <a:rPr lang="en-US" sz="3200" dirty="0">
                <a:solidFill>
                  <a:srgbClr val="FF0000"/>
                </a:solidFill>
                <a:latin typeface="Calibri" pitchFamily="34" charset="0"/>
              </a:rPr>
              <a:t>Central</a:t>
            </a:r>
            <a:r>
              <a:rPr lang="en-US" sz="3200" dirty="0">
                <a:latin typeface="Calibri" pitchFamily="34" charset="0"/>
              </a:rPr>
              <a:t> </a:t>
            </a:r>
            <a:r>
              <a:rPr lang="en-US" sz="3200" dirty="0">
                <a:solidFill>
                  <a:srgbClr val="FF0000"/>
                </a:solidFill>
                <a:latin typeface="Calibri" pitchFamily="34" charset="0"/>
              </a:rPr>
              <a:t>America</a:t>
            </a:r>
            <a:r>
              <a:rPr lang="en-US" sz="3200" dirty="0">
                <a:latin typeface="Calibri" pitchFamily="34" charset="0"/>
              </a:rPr>
              <a:t> and </a:t>
            </a:r>
            <a:r>
              <a:rPr lang="en-US" sz="3200" dirty="0">
                <a:solidFill>
                  <a:srgbClr val="FF0000"/>
                </a:solidFill>
                <a:latin typeface="Calibri" pitchFamily="34" charset="0"/>
              </a:rPr>
              <a:t>South America</a:t>
            </a:r>
            <a:r>
              <a:rPr lang="en-US" sz="3200" dirty="0">
                <a:latin typeface="Calibri" pitchFamily="34" charset="0"/>
              </a:rPr>
              <a:t> often  led to </a:t>
            </a:r>
            <a:r>
              <a:rPr lang="en-US" sz="3200" dirty="0">
                <a:solidFill>
                  <a:srgbClr val="FF0000"/>
                </a:solidFill>
                <a:latin typeface="Calibri" pitchFamily="34" charset="0"/>
              </a:rPr>
              <a:t>violent conflicts </a:t>
            </a:r>
            <a:r>
              <a:rPr lang="en-US" sz="3200" dirty="0">
                <a:latin typeface="Calibri" pitchFamily="34" charset="0"/>
              </a:rPr>
              <a:t>with the Indians (</a:t>
            </a:r>
            <a:r>
              <a:rPr lang="en-US" sz="3200" dirty="0">
                <a:solidFill>
                  <a:srgbClr val="FF0000"/>
                </a:solidFill>
                <a:latin typeface="Calibri" pitchFamily="34" charset="0"/>
              </a:rPr>
              <a:t>indigenous people</a:t>
            </a:r>
            <a:r>
              <a:rPr lang="en-US" sz="3200" dirty="0">
                <a:latin typeface="Calibri" pitchFamily="34"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143000" y="381000"/>
            <a:ext cx="6400800" cy="1143000"/>
          </a:xfrm>
        </p:spPr>
        <p:txBody>
          <a:bodyPr/>
          <a:lstStyle/>
          <a:p>
            <a:pPr eaLnBrk="1" hangingPunct="1"/>
            <a:r>
              <a:rPr lang="en-US" dirty="0" smtClean="0"/>
              <a:t>Better News for Indians</a:t>
            </a:r>
          </a:p>
        </p:txBody>
      </p:sp>
      <p:pic>
        <p:nvPicPr>
          <p:cNvPr id="6148" name="Picture 4" descr="http://ns1763.ca/remem/map-new-france.jpg"/>
          <p:cNvPicPr>
            <a:picLocks noChangeAspect="1" noChangeArrowheads="1"/>
          </p:cNvPicPr>
          <p:nvPr/>
        </p:nvPicPr>
        <p:blipFill>
          <a:blip r:embed="rId2" cstate="print"/>
          <a:srcRect/>
          <a:stretch>
            <a:fillRect/>
          </a:stretch>
        </p:blipFill>
        <p:spPr bwMode="auto">
          <a:xfrm>
            <a:off x="381000" y="1682663"/>
            <a:ext cx="4412292" cy="3505200"/>
          </a:xfrm>
          <a:prstGeom prst="rect">
            <a:avLst/>
          </a:prstGeom>
          <a:noFill/>
          <a:ln w="9525">
            <a:noFill/>
            <a:miter lim="800000"/>
            <a:headEnd/>
            <a:tailEnd/>
          </a:ln>
        </p:spPr>
      </p:pic>
      <p:sp>
        <p:nvSpPr>
          <p:cNvPr id="6149" name="TextBox 5"/>
          <p:cNvSpPr txBox="1">
            <a:spLocks noChangeArrowheads="1"/>
          </p:cNvSpPr>
          <p:nvPr/>
        </p:nvSpPr>
        <p:spPr bwMode="auto">
          <a:xfrm>
            <a:off x="4793292" y="1321147"/>
            <a:ext cx="3969707" cy="4524315"/>
          </a:xfrm>
          <a:prstGeom prst="rect">
            <a:avLst/>
          </a:prstGeom>
          <a:gradFill>
            <a:gsLst>
              <a:gs pos="0">
                <a:srgbClr val="FFFF00">
                  <a:lumMod val="0"/>
                  <a:lumOff val="100000"/>
                  <a:alpha val="52000"/>
                </a:srgbClr>
              </a:gs>
              <a:gs pos="38000">
                <a:schemeClr val="accent1">
                  <a:tint val="44500"/>
                  <a:satMod val="160000"/>
                  <a:alpha val="74000"/>
                </a:schemeClr>
              </a:gs>
              <a:gs pos="100000">
                <a:schemeClr val="accent1">
                  <a:tint val="23500"/>
                  <a:satMod val="160000"/>
                </a:schemeClr>
              </a:gs>
            </a:gsLst>
            <a:lin ang="5400000" scaled="0"/>
          </a:gradFill>
          <a:ln w="9525">
            <a:noFill/>
            <a:miter lim="800000"/>
            <a:headEnd/>
            <a:tailEnd/>
          </a:ln>
        </p:spPr>
        <p:txBody>
          <a:bodyPr wrap="square">
            <a:spAutoFit/>
          </a:bodyPr>
          <a:lstStyle/>
          <a:p>
            <a:r>
              <a:rPr lang="en-US" sz="3200" dirty="0">
                <a:latin typeface="Calibri" pitchFamily="34" charset="0"/>
              </a:rPr>
              <a:t>In New France (in blue), </a:t>
            </a:r>
            <a:r>
              <a:rPr lang="en-US" sz="3200" b="1" dirty="0">
                <a:solidFill>
                  <a:srgbClr val="FF0000"/>
                </a:solidFill>
                <a:latin typeface="Calibri" pitchFamily="34" charset="0"/>
              </a:rPr>
              <a:t>exploration</a:t>
            </a:r>
            <a:r>
              <a:rPr lang="en-US" sz="3200" dirty="0">
                <a:latin typeface="Calibri" pitchFamily="34" charset="0"/>
              </a:rPr>
              <a:t> of Canada did </a:t>
            </a:r>
            <a:r>
              <a:rPr lang="en-US" sz="3200" dirty="0">
                <a:solidFill>
                  <a:srgbClr val="FF0000"/>
                </a:solidFill>
                <a:latin typeface="Calibri" pitchFamily="34" charset="0"/>
              </a:rPr>
              <a:t>NOT </a:t>
            </a:r>
            <a:r>
              <a:rPr lang="en-US" sz="3200" dirty="0">
                <a:latin typeface="Calibri" pitchFamily="34" charset="0"/>
              </a:rPr>
              <a:t>cause a lot of </a:t>
            </a:r>
            <a:r>
              <a:rPr lang="en-US" sz="3200" dirty="0">
                <a:solidFill>
                  <a:srgbClr val="FF0000"/>
                </a:solidFill>
                <a:latin typeface="Calibri" pitchFamily="34" charset="0"/>
              </a:rPr>
              <a:t>French</a:t>
            </a:r>
            <a:r>
              <a:rPr lang="en-US" sz="3200" dirty="0">
                <a:latin typeface="Calibri" pitchFamily="34" charset="0"/>
              </a:rPr>
              <a:t> </a:t>
            </a:r>
            <a:r>
              <a:rPr lang="en-US" sz="3200" dirty="0" smtClean="0">
                <a:latin typeface="Calibri" pitchFamily="34" charset="0"/>
              </a:rPr>
              <a:t>colonists to settle. </a:t>
            </a:r>
            <a:r>
              <a:rPr lang="en-US" sz="3200" b="1" dirty="0">
                <a:solidFill>
                  <a:srgbClr val="FF0000"/>
                </a:solidFill>
                <a:latin typeface="Calibri" pitchFamily="34" charset="0"/>
              </a:rPr>
              <a:t>French</a:t>
            </a:r>
            <a:r>
              <a:rPr lang="en-US" sz="3200" dirty="0">
                <a:latin typeface="Calibri" pitchFamily="34" charset="0"/>
              </a:rPr>
              <a:t> relationships </a:t>
            </a:r>
            <a:r>
              <a:rPr lang="en-US" sz="3200" dirty="0" smtClean="0">
                <a:latin typeface="Calibri" pitchFamily="34" charset="0"/>
              </a:rPr>
              <a:t>with native Americans were often more </a:t>
            </a:r>
            <a:r>
              <a:rPr lang="en-US" sz="3200" b="1" dirty="0" smtClean="0">
                <a:solidFill>
                  <a:srgbClr val="FF0000"/>
                </a:solidFill>
                <a:latin typeface="Calibri" pitchFamily="34" charset="0"/>
              </a:rPr>
              <a:t>cooperative</a:t>
            </a:r>
            <a:r>
              <a:rPr lang="en-US" sz="3200" dirty="0" smtClean="0">
                <a:latin typeface="Calibri" pitchFamily="34" charset="0"/>
              </a:rPr>
              <a:t>.</a:t>
            </a:r>
            <a:endParaRPr lang="en-US" sz="3200"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74638"/>
            <a:ext cx="8229600" cy="1554162"/>
          </a:xfrm>
          <a:gradFill>
            <a:gsLst>
              <a:gs pos="0">
                <a:srgbClr val="E6DCAC"/>
              </a:gs>
              <a:gs pos="18000">
                <a:srgbClr val="E6D78A">
                  <a:lumMod val="55000"/>
                  <a:lumOff val="45000"/>
                  <a:alpha val="78000"/>
                </a:srgbClr>
              </a:gs>
              <a:gs pos="30000">
                <a:srgbClr val="C7AC4C"/>
              </a:gs>
              <a:gs pos="51000">
                <a:srgbClr val="E6D78A"/>
              </a:gs>
              <a:gs pos="75000">
                <a:srgbClr val="C7AC4C"/>
              </a:gs>
              <a:gs pos="92000">
                <a:srgbClr val="E6DCAC"/>
              </a:gs>
            </a:gsLst>
            <a:lin ang="5400000" scaled="0"/>
          </a:gradFill>
        </p:spPr>
        <p:txBody>
          <a:bodyPr/>
          <a:lstStyle/>
          <a:p>
            <a:pPr eaLnBrk="1" hangingPunct="1"/>
            <a:r>
              <a:rPr lang="en-US" sz="3600" dirty="0"/>
              <a:t>Interactions and consequences of interactions among Europeans, Africans, and American Indians </a:t>
            </a:r>
            <a:endParaRPr lang="en-US" sz="3600" dirty="0" smtClean="0"/>
          </a:p>
        </p:txBody>
      </p:sp>
      <p:pic>
        <p:nvPicPr>
          <p:cNvPr id="3074"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23000"/>
                    </a14:imgEffect>
                  </a14:imgLayer>
                </a14:imgProps>
              </a:ext>
              <a:ext uri="{28A0092B-C50C-407E-A947-70E740481C1C}">
                <a14:useLocalDpi xmlns:a14="http://schemas.microsoft.com/office/drawing/2010/main" xmlns="" val="0"/>
              </a:ext>
            </a:extLst>
          </a:blip>
          <a:srcRect/>
          <a:stretch>
            <a:fillRect/>
          </a:stretch>
        </p:blipFill>
        <p:spPr bwMode="auto">
          <a:xfrm>
            <a:off x="1228595" y="1928367"/>
            <a:ext cx="6743178" cy="3925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169090" y="1915841"/>
            <a:ext cx="4653419" cy="2554545"/>
          </a:xfrm>
          <a:prstGeom prst="rect">
            <a:avLst/>
          </a:prstGeom>
          <a:gradFill>
            <a:gsLst>
              <a:gs pos="0">
                <a:srgbClr val="FFEFD1">
                  <a:alpha val="0"/>
                </a:srgbClr>
              </a:gs>
              <a:gs pos="64999">
                <a:srgbClr val="F0EBD5"/>
              </a:gs>
              <a:gs pos="100000">
                <a:srgbClr val="D1C39F"/>
              </a:gs>
            </a:gsLst>
            <a:lin ang="8100000" scaled="0"/>
          </a:gradFill>
        </p:spPr>
        <p:txBody>
          <a:bodyPr wrap="square" rtlCol="0">
            <a:spAutoFit/>
          </a:bodyPr>
          <a:lstStyle/>
          <a:p>
            <a:pPr algn="ctr"/>
            <a:r>
              <a:rPr lang="en-US" sz="3200" dirty="0">
                <a:latin typeface="Aharoni" panose="02010803020104030203" pitchFamily="2" charset="-79"/>
                <a:cs typeface="Aharoni" panose="02010803020104030203" pitchFamily="2" charset="-79"/>
              </a:rPr>
              <a:t>The Indians lost their                                                    </a:t>
            </a:r>
            <a:r>
              <a:rPr lang="en-US" sz="3200" dirty="0">
                <a:solidFill>
                  <a:srgbClr val="FF0000"/>
                </a:solidFill>
                <a:latin typeface="Aharoni" panose="02010803020104030203" pitchFamily="2" charset="-79"/>
                <a:cs typeface="Aharoni" panose="02010803020104030203" pitchFamily="2" charset="-79"/>
              </a:rPr>
              <a:t>traditional territories </a:t>
            </a:r>
            <a:r>
              <a:rPr lang="en-US" sz="3200" dirty="0">
                <a:latin typeface="Aharoni" panose="02010803020104030203" pitchFamily="2" charset="-79"/>
                <a:cs typeface="Aharoni" panose="02010803020104030203" pitchFamily="2" charset="-79"/>
              </a:rPr>
              <a:t>and                                                                    fell victim to </a:t>
            </a:r>
            <a:r>
              <a:rPr lang="en-US" sz="3200" dirty="0" smtClean="0">
                <a:solidFill>
                  <a:srgbClr val="FF0000"/>
                </a:solidFill>
                <a:latin typeface="Aharoni" panose="02010803020104030203" pitchFamily="2" charset="-79"/>
                <a:cs typeface="Aharoni" panose="02010803020104030203" pitchFamily="2" charset="-79"/>
              </a:rPr>
              <a:t>diseases</a:t>
            </a:r>
            <a:r>
              <a:rPr lang="en-US" sz="3200" dirty="0" smtClean="0">
                <a:latin typeface="Aharoni" panose="02010803020104030203" pitchFamily="2" charset="-79"/>
                <a:cs typeface="Aharoni" panose="02010803020104030203" pitchFamily="2" charset="-79"/>
              </a:rPr>
              <a:t>                                                               </a:t>
            </a:r>
            <a:r>
              <a:rPr lang="en-US" sz="3200" dirty="0">
                <a:latin typeface="Aharoni" panose="02010803020104030203" pitchFamily="2" charset="-79"/>
                <a:cs typeface="Aharoni" panose="02010803020104030203" pitchFamily="2" charset="-79"/>
              </a:rPr>
              <a:t>carried from </a:t>
            </a:r>
            <a:r>
              <a:rPr lang="en-US" sz="3200" dirty="0">
                <a:solidFill>
                  <a:srgbClr val="FF0000"/>
                </a:solidFill>
                <a:latin typeface="Aharoni" panose="02010803020104030203" pitchFamily="2" charset="-79"/>
                <a:cs typeface="Aharoni" panose="02010803020104030203" pitchFamily="2" charset="-79"/>
              </a:rPr>
              <a:t>Europe</a:t>
            </a:r>
            <a:r>
              <a:rPr lang="en-US" sz="3200" dirty="0">
                <a:latin typeface="Aharoni" panose="02010803020104030203" pitchFamily="2" charset="-79"/>
                <a:cs typeface="Aharoni" panose="02010803020104030203" pitchFamily="2" charset="-79"/>
              </a:rPr>
              <a:t>. </a:t>
            </a:r>
          </a:p>
        </p:txBody>
      </p:sp>
      <p:pic>
        <p:nvPicPr>
          <p:cNvPr id="9220" name="Picture 2" descr="http://t3.gstatic.com/images?q=tbn:neubhDXncZVDHM:http://www.blobbyfarm.com/news/i/smallpox_horn_o_plenty.jpg">
            <a:hlinkClick r:id="rId4"/>
          </p:cNvPr>
          <p:cNvPicPr>
            <a:picLocks noChangeAspect="1" noChangeArrowheads="1"/>
          </p:cNvPicPr>
          <p:nvPr/>
        </p:nvPicPr>
        <p:blipFill>
          <a:blip r:embed="rId5" cstate="print"/>
          <a:srcRect/>
          <a:stretch>
            <a:fillRect/>
          </a:stretch>
        </p:blipFill>
        <p:spPr bwMode="auto">
          <a:xfrm>
            <a:off x="6934200" y="1694656"/>
            <a:ext cx="2057400" cy="2173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Agricultural Economy</a:t>
            </a:r>
          </a:p>
        </p:txBody>
      </p:sp>
      <p:pic>
        <p:nvPicPr>
          <p:cNvPr id="10243" name="Picture 2" descr="http://apwhwiki.pbworks.com/f/5111015.jpg"/>
          <p:cNvPicPr>
            <a:picLocks noChangeAspect="1" noChangeArrowheads="1"/>
          </p:cNvPicPr>
          <p:nvPr/>
        </p:nvPicPr>
        <p:blipFill>
          <a:blip r:embed="rId2" cstate="print"/>
          <a:srcRect/>
          <a:stretch>
            <a:fillRect/>
          </a:stretch>
        </p:blipFill>
        <p:spPr bwMode="auto">
          <a:xfrm>
            <a:off x="304800" y="1253330"/>
            <a:ext cx="8229600" cy="3471069"/>
          </a:xfrm>
          <a:prstGeom prst="rect">
            <a:avLst/>
          </a:prstGeom>
          <a:noFill/>
          <a:ln w="9525">
            <a:noFill/>
            <a:miter lim="800000"/>
            <a:headEnd/>
            <a:tailEnd/>
          </a:ln>
        </p:spPr>
      </p:pic>
      <p:sp>
        <p:nvSpPr>
          <p:cNvPr id="10244" name="TextBox 4"/>
          <p:cNvSpPr txBox="1">
            <a:spLocks noChangeArrowheads="1"/>
          </p:cNvSpPr>
          <p:nvPr/>
        </p:nvSpPr>
        <p:spPr bwMode="auto">
          <a:xfrm>
            <a:off x="4876800" y="1434701"/>
            <a:ext cx="4191000" cy="1554163"/>
          </a:xfrm>
          <a:prstGeom prst="rect">
            <a:avLst/>
          </a:prstGeom>
          <a:gradFill flip="none" rotWithShape="1">
            <a:gsLst>
              <a:gs pos="0">
                <a:srgbClr val="FFEFD1">
                  <a:alpha val="70000"/>
                </a:srgbClr>
              </a:gs>
              <a:gs pos="64999">
                <a:srgbClr val="F0EBD5"/>
              </a:gs>
              <a:gs pos="100000">
                <a:srgbClr val="D1C39F"/>
              </a:gs>
            </a:gsLst>
            <a:lin ang="8100000" scaled="1"/>
            <a:tileRect/>
          </a:gradFill>
          <a:ln w="9525">
            <a:noFill/>
            <a:miter lim="800000"/>
            <a:headEnd/>
            <a:tailEnd/>
          </a:ln>
        </p:spPr>
        <p:txBody>
          <a:bodyPr>
            <a:spAutoFit/>
          </a:bodyPr>
          <a:lstStyle/>
          <a:p>
            <a:r>
              <a:rPr lang="en-US" sz="3200" dirty="0">
                <a:latin typeface="Calibri" pitchFamily="34" charset="0"/>
              </a:rPr>
              <a:t>An </a:t>
            </a:r>
            <a:r>
              <a:rPr lang="en-US" sz="3200" dirty="0">
                <a:solidFill>
                  <a:srgbClr val="FF0000"/>
                </a:solidFill>
                <a:latin typeface="Calibri" pitchFamily="34" charset="0"/>
              </a:rPr>
              <a:t>agricultural economy</a:t>
            </a:r>
            <a:r>
              <a:rPr lang="en-US" sz="3200" dirty="0">
                <a:latin typeface="Calibri" pitchFamily="34" charset="0"/>
              </a:rPr>
              <a:t> based on large </a:t>
            </a:r>
            <a:r>
              <a:rPr lang="en-US" sz="3200" dirty="0">
                <a:solidFill>
                  <a:srgbClr val="FF0000"/>
                </a:solidFill>
                <a:latin typeface="Calibri" pitchFamily="34" charset="0"/>
              </a:rPr>
              <a:t>plantations</a:t>
            </a:r>
            <a:r>
              <a:rPr lang="en-US" sz="3200" dirty="0">
                <a:latin typeface="Calibri" pitchFamily="34" charset="0"/>
              </a:rPr>
              <a:t> in the</a:t>
            </a:r>
          </a:p>
        </p:txBody>
      </p:sp>
      <p:sp>
        <p:nvSpPr>
          <p:cNvPr id="10245" name="TextBox 5"/>
          <p:cNvSpPr txBox="1">
            <a:spLocks noChangeArrowheads="1"/>
          </p:cNvSpPr>
          <p:nvPr/>
        </p:nvSpPr>
        <p:spPr bwMode="auto">
          <a:xfrm>
            <a:off x="3835052" y="3021223"/>
            <a:ext cx="5234836" cy="1569660"/>
          </a:xfrm>
          <a:prstGeom prst="rect">
            <a:avLst/>
          </a:prstGeom>
          <a:solidFill>
            <a:schemeClr val="accent6">
              <a:lumMod val="20000"/>
              <a:lumOff val="80000"/>
              <a:alpha val="83000"/>
            </a:schemeClr>
          </a:solidFill>
          <a:ln w="9525">
            <a:noFill/>
            <a:miter lim="800000"/>
            <a:headEnd/>
            <a:tailEnd/>
          </a:ln>
        </p:spPr>
        <p:txBody>
          <a:bodyPr wrap="square">
            <a:spAutoFit/>
          </a:bodyPr>
          <a:lstStyle/>
          <a:p>
            <a:r>
              <a:rPr lang="en-US" sz="3200" dirty="0">
                <a:solidFill>
                  <a:srgbClr val="FF0000"/>
                </a:solidFill>
                <a:latin typeface="Calibri" pitchFamily="34" charset="0"/>
              </a:rPr>
              <a:t>Southern</a:t>
            </a:r>
            <a:r>
              <a:rPr lang="en-US" sz="3200" dirty="0">
                <a:latin typeface="Calibri" pitchFamily="34" charset="0"/>
              </a:rPr>
              <a:t> British colonies and in </a:t>
            </a:r>
            <a:r>
              <a:rPr lang="en-US" sz="3200" dirty="0">
                <a:solidFill>
                  <a:srgbClr val="FF0000"/>
                </a:solidFill>
                <a:latin typeface="Calibri" pitchFamily="34" charset="0"/>
              </a:rPr>
              <a:t>Latin</a:t>
            </a:r>
            <a:r>
              <a:rPr lang="en-US" sz="3200" dirty="0">
                <a:latin typeface="Calibri" pitchFamily="34" charset="0"/>
              </a:rPr>
              <a:t> America led to the introduction of </a:t>
            </a:r>
            <a:r>
              <a:rPr lang="en-US" sz="3200" dirty="0">
                <a:solidFill>
                  <a:srgbClr val="FF0000"/>
                </a:solidFill>
                <a:latin typeface="Calibri" pitchFamily="34" charset="0"/>
              </a:rPr>
              <a:t>slavery</a:t>
            </a:r>
            <a:r>
              <a:rPr lang="en-US" sz="3200" dirty="0">
                <a:latin typeface="Calibri" pitchFamily="34" charset="0"/>
              </a:rPr>
              <a:t> in the </a:t>
            </a:r>
          </a:p>
        </p:txBody>
      </p:sp>
      <p:sp>
        <p:nvSpPr>
          <p:cNvPr id="10246" name="TextBox 6"/>
          <p:cNvSpPr txBox="1">
            <a:spLocks noChangeArrowheads="1"/>
          </p:cNvSpPr>
          <p:nvPr/>
        </p:nvSpPr>
        <p:spPr bwMode="auto">
          <a:xfrm>
            <a:off x="762000" y="4558524"/>
            <a:ext cx="7315200" cy="1569660"/>
          </a:xfrm>
          <a:prstGeom prst="rect">
            <a:avLst/>
          </a:prstGeom>
          <a:noFill/>
          <a:ln w="9525">
            <a:noFill/>
            <a:miter lim="800000"/>
            <a:headEnd/>
            <a:tailEnd/>
          </a:ln>
        </p:spPr>
        <p:txBody>
          <a:bodyPr>
            <a:spAutoFit/>
          </a:bodyPr>
          <a:lstStyle/>
          <a:p>
            <a:r>
              <a:rPr lang="en-US" sz="3200" dirty="0">
                <a:latin typeface="Calibri" pitchFamily="34" charset="0"/>
              </a:rPr>
              <a:t>New World with the </a:t>
            </a:r>
            <a:r>
              <a:rPr lang="en-US" sz="3200" dirty="0">
                <a:solidFill>
                  <a:srgbClr val="FF0000"/>
                </a:solidFill>
                <a:latin typeface="Calibri" pitchFamily="34" charset="0"/>
              </a:rPr>
              <a:t>forced migration</a:t>
            </a:r>
            <a:r>
              <a:rPr lang="en-US" sz="3200" dirty="0">
                <a:latin typeface="Calibri" pitchFamily="34" charset="0"/>
              </a:rPr>
              <a:t> of </a:t>
            </a:r>
            <a:r>
              <a:rPr lang="en-US" sz="3200" dirty="0">
                <a:solidFill>
                  <a:srgbClr val="FF0000"/>
                </a:solidFill>
                <a:latin typeface="Calibri" pitchFamily="34" charset="0"/>
              </a:rPr>
              <a:t>Africans</a:t>
            </a:r>
            <a:r>
              <a:rPr lang="en-US" sz="3200" dirty="0">
                <a:latin typeface="Calibri" pitchFamily="34" charset="0"/>
              </a:rPr>
              <a:t>.  This was mainly due to the lack of </a:t>
            </a:r>
            <a:r>
              <a:rPr lang="en-US" sz="3200" dirty="0">
                <a:solidFill>
                  <a:srgbClr val="FF0000"/>
                </a:solidFill>
                <a:latin typeface="Calibri" pitchFamily="34" charset="0"/>
              </a:rPr>
              <a:t>natives</a:t>
            </a:r>
            <a:r>
              <a:rPr lang="en-US" sz="3200" dirty="0">
                <a:latin typeface="Calibri" pitchFamily="34" charset="0"/>
              </a:rPr>
              <a:t> to work the land.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64463" cy="6019800"/>
          </a:xfrm>
        </p:spPr>
        <p:txBody>
          <a:bodyPr>
            <a:normAutofit/>
          </a:bodyPr>
          <a:lstStyle/>
          <a:p>
            <a:r>
              <a:rPr lang="en-US" dirty="0"/>
              <a:t>Economic and </a:t>
            </a:r>
            <a:r>
              <a:rPr lang="en-US" dirty="0" smtClean="0"/>
              <a:t>                                                                              political institutions                                                                              </a:t>
            </a:r>
            <a:r>
              <a:rPr lang="en-US" dirty="0"/>
              <a:t>in the colonies </a:t>
            </a:r>
            <a:r>
              <a:rPr lang="en-US" dirty="0" smtClean="0"/>
              <a:t>                                                                         developed </a:t>
            </a:r>
            <a:r>
              <a:rPr lang="en-US" dirty="0"/>
              <a:t>in ways </a:t>
            </a:r>
            <a:r>
              <a:rPr lang="en-US" dirty="0" smtClean="0"/>
              <a:t>                                                                                that </a:t>
            </a:r>
            <a:r>
              <a:rPr lang="en-US" dirty="0"/>
              <a:t>were either </a:t>
            </a:r>
            <a:r>
              <a:rPr lang="en-US" dirty="0" smtClean="0"/>
              <a:t>                                                                         typically </a:t>
            </a:r>
            <a:r>
              <a:rPr lang="en-US" dirty="0"/>
              <a:t>European </a:t>
            </a:r>
            <a:r>
              <a:rPr lang="en-US" dirty="0" smtClean="0"/>
              <a:t>                                                                                  or </a:t>
            </a:r>
            <a:r>
              <a:rPr lang="en-US" dirty="0"/>
              <a:t>were </a:t>
            </a:r>
            <a:r>
              <a:rPr lang="en-US" dirty="0" smtClean="0"/>
              <a:t>distinctively                                                                       </a:t>
            </a:r>
            <a:r>
              <a:rPr lang="en-US" dirty="0"/>
              <a:t>American, as </a:t>
            </a:r>
            <a:r>
              <a:rPr lang="en-US" b="1" dirty="0">
                <a:solidFill>
                  <a:srgbClr val="FF0000"/>
                </a:solidFill>
              </a:rPr>
              <a:t>climate</a:t>
            </a:r>
            <a:r>
              <a:rPr lang="en-US" dirty="0" smtClean="0"/>
              <a:t>,                                                                      </a:t>
            </a:r>
            <a:r>
              <a:rPr lang="en-US" b="1" dirty="0">
                <a:solidFill>
                  <a:srgbClr val="FF0000"/>
                </a:solidFill>
              </a:rPr>
              <a:t>soil conditions</a:t>
            </a:r>
            <a:r>
              <a:rPr lang="en-US" dirty="0"/>
              <a:t>, and </a:t>
            </a:r>
            <a:r>
              <a:rPr lang="en-US" dirty="0" smtClean="0"/>
              <a:t>                                                                    </a:t>
            </a:r>
            <a:r>
              <a:rPr lang="en-US" b="1" dirty="0" smtClean="0">
                <a:solidFill>
                  <a:srgbClr val="FF0000"/>
                </a:solidFill>
              </a:rPr>
              <a:t>natural </a:t>
            </a:r>
            <a:r>
              <a:rPr lang="en-US" b="1" dirty="0">
                <a:solidFill>
                  <a:srgbClr val="FF0000"/>
                </a:solidFill>
              </a:rPr>
              <a:t>resources</a:t>
            </a:r>
            <a:r>
              <a:rPr lang="en-US" dirty="0"/>
              <a:t> </a:t>
            </a:r>
            <a:r>
              <a:rPr lang="en-US" dirty="0" smtClean="0"/>
              <a:t>                                                                               shaped </a:t>
            </a:r>
            <a:r>
              <a:rPr lang="en-US" dirty="0"/>
              <a:t>regional </a:t>
            </a:r>
            <a:r>
              <a:rPr lang="en-US" dirty="0" smtClean="0"/>
              <a:t>                                                                         </a:t>
            </a:r>
            <a:r>
              <a:rPr lang="en-US" b="1" dirty="0" smtClean="0">
                <a:solidFill>
                  <a:srgbClr val="FF0000"/>
                </a:solidFill>
              </a:rPr>
              <a:t>economic</a:t>
            </a:r>
            <a:r>
              <a:rPr lang="en-US" dirty="0" smtClean="0"/>
              <a:t> </a:t>
            </a:r>
            <a:r>
              <a:rPr lang="en-US" dirty="0"/>
              <a:t>development</a:t>
            </a:r>
            <a:r>
              <a:rPr lang="en-US" dirty="0" smtClean="0"/>
              <a:t>.</a:t>
            </a:r>
          </a:p>
        </p:txBody>
      </p:sp>
      <p:pic>
        <p:nvPicPr>
          <p:cNvPr id="12290" name="Picture 2" descr="http://ritter.tea.state.tx.us/student.assessment/resources/online/2003/grade8/ss/no19.gif"/>
          <p:cNvPicPr>
            <a:picLocks noChangeAspect="1" noChangeArrowheads="1"/>
          </p:cNvPicPr>
          <p:nvPr/>
        </p:nvPicPr>
        <p:blipFill>
          <a:blip r:embed="rId2" cstate="print"/>
          <a:srcRect l="9590" t="4013" r="6494" b="3679"/>
          <a:stretch>
            <a:fillRect/>
          </a:stretch>
        </p:blipFill>
        <p:spPr bwMode="auto">
          <a:xfrm>
            <a:off x="4343400" y="609600"/>
            <a:ext cx="4572000" cy="5486400"/>
          </a:xfrm>
          <a:prstGeom prst="rect">
            <a:avLst/>
          </a:prstGeom>
          <a:noFill/>
        </p:spPr>
      </p:pic>
    </p:spTree>
    <p:extLst>
      <p:ext uri="{BB962C8B-B14F-4D97-AF65-F5344CB8AC3E}">
        <p14:creationId xmlns:p14="http://schemas.microsoft.com/office/powerpoint/2010/main" xmlns="" val="4215110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Slave Introduction</a:t>
            </a:r>
          </a:p>
        </p:txBody>
      </p:sp>
      <p:pic>
        <p:nvPicPr>
          <p:cNvPr id="11267" name="Picture 2" descr="http://collections.lancsmuseums.gov.uk/narratives/emuweb5/media.php?irn=4274&amp;image=yes&amp;width=200"/>
          <p:cNvPicPr>
            <a:picLocks noChangeAspect="1" noChangeArrowheads="1"/>
          </p:cNvPicPr>
          <p:nvPr/>
        </p:nvPicPr>
        <p:blipFill>
          <a:blip r:embed="rId2" cstate="print"/>
          <a:srcRect/>
          <a:stretch>
            <a:fillRect/>
          </a:stretch>
        </p:blipFill>
        <p:spPr bwMode="auto">
          <a:xfrm>
            <a:off x="50800" y="1600200"/>
            <a:ext cx="3759200" cy="2819400"/>
          </a:xfrm>
          <a:prstGeom prst="rect">
            <a:avLst/>
          </a:prstGeom>
          <a:noFill/>
          <a:ln w="9525">
            <a:noFill/>
            <a:miter lim="800000"/>
            <a:headEnd/>
            <a:tailEnd/>
          </a:ln>
        </p:spPr>
      </p:pic>
      <p:sp>
        <p:nvSpPr>
          <p:cNvPr id="11268" name="TextBox 4"/>
          <p:cNvSpPr txBox="1">
            <a:spLocks noChangeArrowheads="1"/>
          </p:cNvSpPr>
          <p:nvPr/>
        </p:nvSpPr>
        <p:spPr bwMode="auto">
          <a:xfrm>
            <a:off x="3810000" y="1447800"/>
            <a:ext cx="4800600" cy="3016250"/>
          </a:xfrm>
          <a:prstGeom prst="rect">
            <a:avLst/>
          </a:prstGeom>
          <a:noFill/>
          <a:ln w="9525">
            <a:noFill/>
            <a:miter lim="800000"/>
            <a:headEnd/>
            <a:tailEnd/>
          </a:ln>
        </p:spPr>
        <p:txBody>
          <a:bodyPr>
            <a:spAutoFit/>
          </a:bodyPr>
          <a:lstStyle/>
          <a:p>
            <a:r>
              <a:rPr lang="en-US" sz="3200" dirty="0">
                <a:latin typeface="Calibri" pitchFamily="34" charset="0"/>
              </a:rPr>
              <a:t>This </a:t>
            </a:r>
            <a:r>
              <a:rPr lang="en-US" sz="3200" dirty="0">
                <a:solidFill>
                  <a:srgbClr val="FF0000"/>
                </a:solidFill>
                <a:latin typeface="Calibri" pitchFamily="34" charset="0"/>
              </a:rPr>
              <a:t>slave journey</a:t>
            </a:r>
            <a:r>
              <a:rPr lang="en-US" sz="3200" dirty="0">
                <a:latin typeface="Calibri" pitchFamily="34" charset="0"/>
              </a:rPr>
              <a:t> from west Africa was known as the </a:t>
            </a:r>
            <a:r>
              <a:rPr lang="en-US" sz="3200" dirty="0">
                <a:solidFill>
                  <a:srgbClr val="FF0000"/>
                </a:solidFill>
                <a:latin typeface="Calibri" pitchFamily="34" charset="0"/>
              </a:rPr>
              <a:t>Middle Passage</a:t>
            </a:r>
            <a:r>
              <a:rPr lang="en-US" sz="3200" dirty="0">
                <a:latin typeface="Calibri" pitchFamily="34" charset="0"/>
              </a:rPr>
              <a:t>—part of a link of the </a:t>
            </a:r>
            <a:r>
              <a:rPr lang="en-US" sz="3200" dirty="0">
                <a:solidFill>
                  <a:srgbClr val="FF0000"/>
                </a:solidFill>
                <a:latin typeface="Calibri" pitchFamily="34" charset="0"/>
              </a:rPr>
              <a:t>Triangular Trade</a:t>
            </a:r>
            <a:r>
              <a:rPr lang="en-US" sz="3200" dirty="0">
                <a:latin typeface="Calibri" pitchFamily="34" charset="0"/>
              </a:rPr>
              <a:t> between </a:t>
            </a:r>
            <a:r>
              <a:rPr lang="en-US" sz="3200" dirty="0">
                <a:solidFill>
                  <a:srgbClr val="FF0000"/>
                </a:solidFill>
                <a:latin typeface="Calibri" pitchFamily="34" charset="0"/>
              </a:rPr>
              <a:t>Europe</a:t>
            </a:r>
            <a:r>
              <a:rPr lang="en-US" sz="3200" dirty="0">
                <a:latin typeface="Calibri" pitchFamily="34" charset="0"/>
              </a:rPr>
              <a:t> (manufactured goods),</a:t>
            </a:r>
          </a:p>
        </p:txBody>
      </p:sp>
      <p:sp>
        <p:nvSpPr>
          <p:cNvPr id="11269" name="TextBox 5"/>
          <p:cNvSpPr txBox="1">
            <a:spLocks noChangeArrowheads="1"/>
          </p:cNvSpPr>
          <p:nvPr/>
        </p:nvSpPr>
        <p:spPr bwMode="auto">
          <a:xfrm>
            <a:off x="609600" y="4419600"/>
            <a:ext cx="8001000" cy="1066800"/>
          </a:xfrm>
          <a:prstGeom prst="rect">
            <a:avLst/>
          </a:prstGeom>
          <a:noFill/>
          <a:ln w="9525">
            <a:noFill/>
            <a:miter lim="800000"/>
            <a:headEnd/>
            <a:tailEnd/>
          </a:ln>
        </p:spPr>
        <p:txBody>
          <a:bodyPr>
            <a:spAutoFit/>
          </a:bodyPr>
          <a:lstStyle/>
          <a:p>
            <a:r>
              <a:rPr lang="en-US" sz="3200" dirty="0">
                <a:solidFill>
                  <a:srgbClr val="FF0000"/>
                </a:solidFill>
                <a:latin typeface="Calibri" pitchFamily="34" charset="0"/>
              </a:rPr>
              <a:t>West Africa</a:t>
            </a:r>
            <a:r>
              <a:rPr lang="en-US" sz="3200" dirty="0">
                <a:latin typeface="Calibri" pitchFamily="34" charset="0"/>
              </a:rPr>
              <a:t> (slaves) and the </a:t>
            </a:r>
            <a:r>
              <a:rPr lang="en-US" sz="3200" dirty="0">
                <a:solidFill>
                  <a:srgbClr val="FF0000"/>
                </a:solidFill>
                <a:latin typeface="Calibri" pitchFamily="34" charset="0"/>
              </a:rPr>
              <a:t>New World</a:t>
            </a:r>
            <a:r>
              <a:rPr lang="en-US" sz="3200" dirty="0">
                <a:latin typeface="Calibri" pitchFamily="34" charset="0"/>
              </a:rPr>
              <a:t> sugar, cotton, tobacco and other raw materials.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1</a:t>
            </a:r>
            <a:r>
              <a:rPr lang="en-US" baseline="30000" smtClean="0"/>
              <a:t>st</a:t>
            </a:r>
            <a:r>
              <a:rPr lang="en-US" smtClean="0"/>
              <a:t> American Slaves</a:t>
            </a:r>
          </a:p>
        </p:txBody>
      </p:sp>
      <p:pic>
        <p:nvPicPr>
          <p:cNvPr id="12291" name="Picture 2" descr="https://swogdog.wikispaces.com/file/view/174343main_jamestown-settlement-1-516.jpg/87977183/174343main_jamestown-settlement-1-516.jpg"/>
          <p:cNvPicPr>
            <a:picLocks noChangeAspect="1" noChangeArrowheads="1"/>
          </p:cNvPicPr>
          <p:nvPr/>
        </p:nvPicPr>
        <p:blipFill>
          <a:blip r:embed="rId2" cstate="print"/>
          <a:srcRect/>
          <a:stretch>
            <a:fillRect/>
          </a:stretch>
        </p:blipFill>
        <p:spPr bwMode="auto">
          <a:xfrm>
            <a:off x="533400" y="2209800"/>
            <a:ext cx="4914900" cy="3324225"/>
          </a:xfrm>
          <a:prstGeom prst="rect">
            <a:avLst/>
          </a:prstGeom>
          <a:noFill/>
          <a:ln w="9525">
            <a:noFill/>
            <a:miter lim="800000"/>
            <a:headEnd/>
            <a:tailEnd/>
          </a:ln>
        </p:spPr>
      </p:pic>
      <p:pic>
        <p:nvPicPr>
          <p:cNvPr id="12292" name="Picture 4" descr="http://t1.gstatic.com/images?q=tbn:KQQlNAxFzETNMM:http://emeagwali.com/interviews/brazil/slave-deck-of-the-bark-wildfire.jpg">
            <a:hlinkClick r:id="rId3"/>
          </p:cNvPr>
          <p:cNvPicPr>
            <a:picLocks noChangeAspect="1" noChangeArrowheads="1"/>
          </p:cNvPicPr>
          <p:nvPr/>
        </p:nvPicPr>
        <p:blipFill>
          <a:blip r:embed="rId4" cstate="print"/>
          <a:srcRect/>
          <a:stretch>
            <a:fillRect/>
          </a:stretch>
        </p:blipFill>
        <p:spPr bwMode="auto">
          <a:xfrm>
            <a:off x="3276600" y="4191000"/>
            <a:ext cx="2324100" cy="2105025"/>
          </a:xfrm>
          <a:prstGeom prst="rect">
            <a:avLst/>
          </a:prstGeom>
          <a:noFill/>
          <a:ln w="9525">
            <a:noFill/>
            <a:miter lim="800000"/>
            <a:headEnd/>
            <a:tailEnd/>
          </a:ln>
        </p:spPr>
      </p:pic>
      <p:sp>
        <p:nvSpPr>
          <p:cNvPr id="12293" name="TextBox 5"/>
          <p:cNvSpPr txBox="1">
            <a:spLocks noChangeArrowheads="1"/>
          </p:cNvSpPr>
          <p:nvPr/>
        </p:nvSpPr>
        <p:spPr bwMode="auto">
          <a:xfrm>
            <a:off x="5867400" y="1752600"/>
            <a:ext cx="2819400" cy="3990975"/>
          </a:xfrm>
          <a:prstGeom prst="rect">
            <a:avLst/>
          </a:prstGeom>
          <a:noFill/>
          <a:ln w="9525">
            <a:noFill/>
            <a:miter lim="800000"/>
            <a:headEnd/>
            <a:tailEnd/>
          </a:ln>
        </p:spPr>
        <p:txBody>
          <a:bodyPr>
            <a:spAutoFit/>
          </a:bodyPr>
          <a:lstStyle/>
          <a:p>
            <a:r>
              <a:rPr lang="en-US" sz="3200" dirty="0">
                <a:latin typeface="Calibri" pitchFamily="34" charset="0"/>
              </a:rPr>
              <a:t>The </a:t>
            </a:r>
            <a:r>
              <a:rPr lang="en-US" sz="3200" dirty="0">
                <a:solidFill>
                  <a:srgbClr val="FF0000"/>
                </a:solidFill>
                <a:latin typeface="Calibri" pitchFamily="34" charset="0"/>
              </a:rPr>
              <a:t>first slaves</a:t>
            </a:r>
            <a:r>
              <a:rPr lang="en-US" sz="3200" dirty="0">
                <a:latin typeface="Calibri" pitchFamily="34" charset="0"/>
              </a:rPr>
              <a:t> were brought against their will to </a:t>
            </a:r>
            <a:r>
              <a:rPr lang="en-US" sz="3200" dirty="0">
                <a:solidFill>
                  <a:srgbClr val="FF0000"/>
                </a:solidFill>
                <a:latin typeface="Calibri" pitchFamily="34" charset="0"/>
              </a:rPr>
              <a:t>Jamestown</a:t>
            </a:r>
            <a:r>
              <a:rPr lang="en-US" sz="3200" dirty="0">
                <a:latin typeface="Calibri" pitchFamily="34" charset="0"/>
              </a:rPr>
              <a:t> in </a:t>
            </a:r>
            <a:r>
              <a:rPr lang="en-US" sz="3200" dirty="0">
                <a:solidFill>
                  <a:srgbClr val="FF0000"/>
                </a:solidFill>
                <a:latin typeface="Calibri" pitchFamily="34" charset="0"/>
              </a:rPr>
              <a:t>1619</a:t>
            </a:r>
            <a:r>
              <a:rPr lang="en-US" sz="3200" dirty="0">
                <a:latin typeface="Calibri" pitchFamily="34" charset="0"/>
              </a:rPr>
              <a:t> to work on tobacco plantations.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Early Exploration &amp; Colonization</a:t>
            </a:r>
            <a:r>
              <a:rPr lang="en-US" dirty="0" smtClean="0">
                <a:sym typeface="Wingdings" pitchFamily="2" charset="2"/>
              </a:rPr>
              <a:t></a:t>
            </a:r>
            <a:br>
              <a:rPr lang="en-US" dirty="0" smtClean="0">
                <a:sym typeface="Wingdings" pitchFamily="2" charset="2"/>
              </a:rPr>
            </a:br>
            <a:r>
              <a:rPr lang="en-US" dirty="0" smtClean="0">
                <a:solidFill>
                  <a:srgbClr val="FF0000"/>
                </a:solidFill>
                <a:sym typeface="Wingdings" pitchFamily="2" charset="2"/>
              </a:rPr>
              <a:t>Redistribution</a:t>
            </a:r>
            <a:r>
              <a:rPr lang="en-US" dirty="0" smtClean="0">
                <a:sym typeface="Wingdings" pitchFamily="2" charset="2"/>
              </a:rPr>
              <a:t> of World’s Peoples</a:t>
            </a:r>
            <a:endParaRPr lang="en-US" dirty="0"/>
          </a:p>
        </p:txBody>
      </p:sp>
      <p:pic>
        <p:nvPicPr>
          <p:cNvPr id="3075" name="Picture 2" descr="http://t2.gstatic.com/images?q=tbn:X4kW34c08nI9EM:http://dir.coolclips.com/Celebrations/Columbus_Day/the_nina_christopher_columbus_ship_CoolClips_vc107491.jpg">
            <a:hlinkClick r:id="rId2"/>
          </p:cNvPr>
          <p:cNvPicPr>
            <a:picLocks noChangeAspect="1" noChangeArrowheads="1"/>
          </p:cNvPicPr>
          <p:nvPr/>
        </p:nvPicPr>
        <p:blipFill>
          <a:blip r:embed="rId3" cstate="print"/>
          <a:srcRect/>
          <a:stretch>
            <a:fillRect/>
          </a:stretch>
        </p:blipFill>
        <p:spPr bwMode="auto">
          <a:xfrm>
            <a:off x="760412" y="1676400"/>
            <a:ext cx="1647825" cy="1552575"/>
          </a:xfrm>
          <a:prstGeom prst="rect">
            <a:avLst/>
          </a:prstGeom>
          <a:noFill/>
          <a:ln w="9525">
            <a:noFill/>
            <a:miter lim="800000"/>
            <a:headEnd/>
            <a:tailEnd/>
          </a:ln>
        </p:spPr>
      </p:pic>
      <p:sp>
        <p:nvSpPr>
          <p:cNvPr id="3076" name="TextBox 4"/>
          <p:cNvSpPr txBox="1">
            <a:spLocks noChangeArrowheads="1"/>
          </p:cNvSpPr>
          <p:nvPr/>
        </p:nvSpPr>
        <p:spPr bwMode="auto">
          <a:xfrm>
            <a:off x="2408237" y="1561578"/>
            <a:ext cx="5486400" cy="2041525"/>
          </a:xfrm>
          <a:prstGeom prst="rect">
            <a:avLst/>
          </a:prstGeom>
          <a:noFill/>
          <a:ln w="9525">
            <a:noFill/>
            <a:miter lim="800000"/>
            <a:headEnd/>
            <a:tailEnd/>
          </a:ln>
        </p:spPr>
        <p:txBody>
          <a:bodyPr>
            <a:spAutoFit/>
          </a:bodyPr>
          <a:lstStyle/>
          <a:p>
            <a:r>
              <a:rPr lang="en-US" sz="3200" dirty="0">
                <a:latin typeface="Calibri" pitchFamily="34" charset="0"/>
              </a:rPr>
              <a:t>When </a:t>
            </a:r>
            <a:r>
              <a:rPr lang="en-US" sz="3200" dirty="0">
                <a:solidFill>
                  <a:srgbClr val="FF0000"/>
                </a:solidFill>
                <a:latin typeface="Calibri" pitchFamily="34" charset="0"/>
              </a:rPr>
              <a:t>Christopher Columbus</a:t>
            </a:r>
            <a:r>
              <a:rPr lang="en-US" sz="3200" dirty="0">
                <a:latin typeface="Calibri" pitchFamily="34" charset="0"/>
              </a:rPr>
              <a:t> </a:t>
            </a:r>
            <a:r>
              <a:rPr lang="en-US" sz="3200" dirty="0">
                <a:solidFill>
                  <a:srgbClr val="FF0000"/>
                </a:solidFill>
                <a:latin typeface="Calibri" pitchFamily="34" charset="0"/>
              </a:rPr>
              <a:t>first</a:t>
            </a:r>
            <a:r>
              <a:rPr lang="en-US" sz="3200" dirty="0">
                <a:latin typeface="Calibri" pitchFamily="34" charset="0"/>
              </a:rPr>
              <a:t> arrived in the New World, the movement of peoples and </a:t>
            </a:r>
            <a:r>
              <a:rPr lang="en-US" sz="3200" dirty="0">
                <a:solidFill>
                  <a:srgbClr val="FF0000"/>
                </a:solidFill>
                <a:latin typeface="Calibri" pitchFamily="34" charset="0"/>
              </a:rPr>
              <a:t>cultural interactions</a:t>
            </a:r>
            <a:r>
              <a:rPr lang="en-US" sz="3200" dirty="0">
                <a:latin typeface="Calibri" pitchFamily="34" charset="0"/>
              </a:rPr>
              <a:t> began.</a:t>
            </a:r>
          </a:p>
        </p:txBody>
      </p:sp>
      <p:pic>
        <p:nvPicPr>
          <p:cNvPr id="1030" name="Picture 6" descr="now it has been claimed her ancestors actually forced Native Americans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3505200"/>
            <a:ext cx="8534400" cy="4532632"/>
          </a:xfrm>
          <a:prstGeom prst="rect">
            <a:avLst/>
          </a:prstGeom>
          <a:noFill/>
          <a:extLst>
            <a:ext uri="{909E8E84-426E-40DD-AFC4-6F175D3DCCD1}">
              <a14:hiddenFill xmlns:a14="http://schemas.microsoft.com/office/drawing/2010/main" xmlns="">
                <a:solidFill>
                  <a:srgbClr val="FFFFFF"/>
                </a:solidFill>
              </a14:hiddenFill>
            </a:ext>
          </a:extLst>
        </p:spPr>
      </p:pic>
      <p:sp>
        <p:nvSpPr>
          <p:cNvPr id="3077" name="TextBox 5"/>
          <p:cNvSpPr txBox="1">
            <a:spLocks noChangeArrowheads="1"/>
          </p:cNvSpPr>
          <p:nvPr/>
        </p:nvSpPr>
        <p:spPr bwMode="auto">
          <a:xfrm>
            <a:off x="748506" y="3603103"/>
            <a:ext cx="7799388" cy="1570038"/>
          </a:xfrm>
          <a:prstGeom prst="rect">
            <a:avLst/>
          </a:prstGeom>
          <a:gradFill>
            <a:gsLst>
              <a:gs pos="0">
                <a:schemeClr val="accent1">
                  <a:tint val="66000"/>
                  <a:satMod val="160000"/>
                  <a:alpha val="49000"/>
                </a:schemeClr>
              </a:gs>
              <a:gs pos="59000">
                <a:schemeClr val="accent1">
                  <a:tint val="44500"/>
                  <a:satMod val="160000"/>
                  <a:alpha val="74000"/>
                </a:schemeClr>
              </a:gs>
              <a:gs pos="100000">
                <a:schemeClr val="accent1">
                  <a:tint val="23500"/>
                  <a:satMod val="160000"/>
                </a:schemeClr>
              </a:gs>
            </a:gsLst>
            <a:lin ang="5400000" scaled="0"/>
          </a:gradFill>
          <a:ln w="9525">
            <a:noFill/>
            <a:miter lim="800000"/>
            <a:headEnd/>
            <a:tailEnd/>
          </a:ln>
        </p:spPr>
        <p:txBody>
          <a:bodyPr>
            <a:spAutoFit/>
          </a:bodyPr>
          <a:lstStyle/>
          <a:p>
            <a:pPr algn="ctr"/>
            <a:r>
              <a:rPr lang="en-US" sz="3200" dirty="0">
                <a:latin typeface="Calibri" pitchFamily="34" charset="0"/>
              </a:rPr>
              <a:t>American Indians the </a:t>
            </a:r>
            <a:r>
              <a:rPr lang="en-US" sz="3200" dirty="0">
                <a:solidFill>
                  <a:srgbClr val="FF0000"/>
                </a:solidFill>
                <a:latin typeface="Calibri" pitchFamily="34" charset="0"/>
              </a:rPr>
              <a:t>indigenous</a:t>
            </a:r>
            <a:r>
              <a:rPr lang="en-US" sz="3200" dirty="0">
                <a:latin typeface="Calibri" pitchFamily="34" charset="0"/>
              </a:rPr>
              <a:t> peoples were moved from their lands to </a:t>
            </a:r>
            <a:r>
              <a:rPr lang="en-US" sz="3200" dirty="0">
                <a:solidFill>
                  <a:srgbClr val="FF0000"/>
                </a:solidFill>
                <a:latin typeface="Calibri" pitchFamily="34" charset="0"/>
              </a:rPr>
              <a:t>accommodate</a:t>
            </a:r>
            <a:r>
              <a:rPr lang="en-US" sz="3200" dirty="0">
                <a:latin typeface="Calibri" pitchFamily="34" charset="0"/>
              </a:rPr>
              <a:t> the new </a:t>
            </a:r>
            <a:r>
              <a:rPr lang="en-US" sz="3200" dirty="0">
                <a:solidFill>
                  <a:srgbClr val="FF0000"/>
                </a:solidFill>
                <a:latin typeface="Calibri" pitchFamily="34" charset="0"/>
              </a:rPr>
              <a:t>European</a:t>
            </a:r>
            <a:r>
              <a:rPr lang="en-US" sz="3200" dirty="0">
                <a:latin typeface="Calibri" pitchFamily="34" charset="0"/>
              </a:rPr>
              <a:t> arrivals.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map-AtlanticSlaveTrade"/>
          <p:cNvPicPr>
            <a:picLocks noChangeAspect="1" noChangeArrowheads="1"/>
          </p:cNvPicPr>
          <p:nvPr/>
        </p:nvPicPr>
        <p:blipFill>
          <a:blip r:embed="rId3" cstate="print">
            <a:lum bright="-12000" contrast="18000"/>
          </a:blip>
          <a:srcRect/>
          <a:stretch>
            <a:fillRect/>
          </a:stretch>
        </p:blipFill>
        <p:spPr bwMode="auto">
          <a:xfrm>
            <a:off x="2009775" y="1828800"/>
            <a:ext cx="6981825" cy="4056063"/>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African Slave Trade</a:t>
            </a:r>
          </a:p>
        </p:txBody>
      </p:sp>
      <p:sp>
        <p:nvSpPr>
          <p:cNvPr id="14339" name="Rectangle 3"/>
          <p:cNvSpPr>
            <a:spLocks noGrp="1" noChangeArrowheads="1"/>
          </p:cNvSpPr>
          <p:nvPr>
            <p:ph idx="1"/>
          </p:nvPr>
        </p:nvSpPr>
        <p:spPr>
          <a:xfrm>
            <a:off x="381000" y="1524000"/>
            <a:ext cx="8229600" cy="4495800"/>
          </a:xfrm>
        </p:spPr>
        <p:txBody>
          <a:bodyPr/>
          <a:lstStyle/>
          <a:p>
            <a:pPr eaLnBrk="1" hangingPunct="1">
              <a:buFontTx/>
              <a:buNone/>
            </a:pPr>
            <a:endParaRPr lang="en-US" smtClean="0"/>
          </a:p>
        </p:txBody>
      </p:sp>
      <p:pic>
        <p:nvPicPr>
          <p:cNvPr id="14340" name="Picture 5" descr="div03"/>
          <p:cNvPicPr>
            <a:picLocks noChangeAspect="1" noChangeArrowheads="1"/>
          </p:cNvPicPr>
          <p:nvPr/>
        </p:nvPicPr>
        <p:blipFill>
          <a:blip r:embed="rId2" cstate="print"/>
          <a:srcRect/>
          <a:stretch>
            <a:fillRect/>
          </a:stretch>
        </p:blipFill>
        <p:spPr bwMode="auto">
          <a:xfrm>
            <a:off x="381000" y="1524000"/>
            <a:ext cx="8229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Middle Passage</a:t>
            </a:r>
          </a:p>
        </p:txBody>
      </p:sp>
      <p:sp>
        <p:nvSpPr>
          <p:cNvPr id="15363" name="Rectangle 3"/>
          <p:cNvSpPr>
            <a:spLocks noGrp="1" noChangeArrowheads="1"/>
          </p:cNvSpPr>
          <p:nvPr>
            <p:ph idx="1"/>
          </p:nvPr>
        </p:nvSpPr>
        <p:spPr/>
        <p:txBody>
          <a:bodyPr/>
          <a:lstStyle/>
          <a:p>
            <a:pPr eaLnBrk="1" hangingPunct="1">
              <a:buFontTx/>
              <a:buNone/>
            </a:pPr>
            <a:endParaRPr lang="en-US" smtClean="0"/>
          </a:p>
        </p:txBody>
      </p:sp>
      <p:pic>
        <p:nvPicPr>
          <p:cNvPr id="15364" name="Picture 5" descr="Map of middle passage by ssteacher1113."/>
          <p:cNvPicPr>
            <a:picLocks noChangeAspect="1" noChangeArrowheads="1"/>
          </p:cNvPicPr>
          <p:nvPr/>
        </p:nvPicPr>
        <p:blipFill>
          <a:blip r:embed="rId2" cstate="print"/>
          <a:srcRect/>
          <a:stretch>
            <a:fillRect/>
          </a:stretch>
        </p:blipFill>
        <p:spPr bwMode="auto">
          <a:xfrm>
            <a:off x="457200" y="1600200"/>
            <a:ext cx="8229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981200" y="0"/>
            <a:ext cx="6858000" cy="762000"/>
          </a:xfrm>
          <a:prstGeom prst="rect">
            <a:avLst/>
          </a:prstGeom>
          <a:noFill/>
          <a:ln w="9525">
            <a:noFill/>
            <a:miter lim="800000"/>
            <a:headEnd/>
            <a:tailEnd/>
          </a:ln>
          <a:effectLst>
            <a:outerShdw dist="35921" dir="2700000" algn="ctr" rotWithShape="0">
              <a:srgbClr val="C24F00"/>
            </a:outerShdw>
          </a:effectLst>
        </p:spPr>
        <p:txBody>
          <a:bodyPr>
            <a:spAutoFit/>
          </a:bodyPr>
          <a:lstStyle/>
          <a:p>
            <a:pPr algn="ctr">
              <a:spcBef>
                <a:spcPct val="50000"/>
              </a:spcBef>
              <a:defRPr/>
            </a:pPr>
            <a:r>
              <a:rPr lang="en-US" sz="4400" b="1" dirty="0">
                <a:solidFill>
                  <a:schemeClr val="accent2"/>
                </a:solidFill>
                <a:effectLst>
                  <a:outerShdw blurRad="38100" dist="38100" dir="2700000" algn="tl">
                    <a:srgbClr val="000000"/>
                  </a:outerShdw>
                </a:effectLst>
                <a:latin typeface="Adobe Ming Std L" pitchFamily="18" charset="-128"/>
                <a:ea typeface="Adobe Ming Std L" pitchFamily="18" charset="-128"/>
              </a:rPr>
              <a:t>Slave Ship</a:t>
            </a:r>
          </a:p>
        </p:txBody>
      </p:sp>
      <p:pic>
        <p:nvPicPr>
          <p:cNvPr id="16387" name="Picture 4" descr="SlaveShipPlan"/>
          <p:cNvPicPr>
            <a:picLocks noChangeAspect="1" noChangeArrowheads="1"/>
          </p:cNvPicPr>
          <p:nvPr/>
        </p:nvPicPr>
        <p:blipFill>
          <a:blip r:embed="rId3" cstate="print">
            <a:lum bright="-6000" contrast="12000"/>
          </a:blip>
          <a:srcRect/>
          <a:stretch>
            <a:fillRect/>
          </a:stretch>
        </p:blipFill>
        <p:spPr bwMode="auto">
          <a:xfrm>
            <a:off x="2133600" y="1066800"/>
            <a:ext cx="6629400" cy="4972050"/>
          </a:xfrm>
          <a:prstGeom prst="rect">
            <a:avLst/>
          </a:prstGeom>
          <a:noFill/>
          <a:ln w="9525">
            <a:solidFill>
              <a:schemeClr val="accent2"/>
            </a:solidFill>
            <a:miter lim="800000"/>
            <a:headEnd/>
            <a:tailEnd/>
          </a:ln>
        </p:spPr>
      </p:pic>
      <p:sp>
        <p:nvSpPr>
          <p:cNvPr id="28677" name="Text Box 5"/>
          <p:cNvSpPr txBox="1">
            <a:spLocks noChangeArrowheads="1"/>
          </p:cNvSpPr>
          <p:nvPr/>
        </p:nvSpPr>
        <p:spPr bwMode="auto">
          <a:xfrm>
            <a:off x="3352800" y="6156325"/>
            <a:ext cx="4038600" cy="488950"/>
          </a:xfrm>
          <a:prstGeom prst="rect">
            <a:avLst/>
          </a:prstGeom>
          <a:noFill/>
          <a:ln w="9525">
            <a:noFill/>
            <a:miter lim="800000"/>
            <a:headEnd/>
            <a:tailEnd/>
          </a:ln>
          <a:effectLst/>
        </p:spPr>
        <p:txBody>
          <a:bodyPr>
            <a:spAutoFit/>
          </a:bodyPr>
          <a:lstStyle/>
          <a:p>
            <a:pPr algn="ctr">
              <a:spcBef>
                <a:spcPct val="50000"/>
              </a:spcBef>
              <a:defRPr/>
            </a:pPr>
            <a:r>
              <a:rPr lang="en-US" sz="2600" b="1">
                <a:solidFill>
                  <a:srgbClr val="C24F00"/>
                </a:solidFill>
                <a:effectLst>
                  <a:outerShdw blurRad="38100" dist="38100" dir="2700000" algn="tl">
                    <a:srgbClr val="000000"/>
                  </a:outerShdw>
                </a:effectLst>
                <a:latin typeface="Comic Sans MS" pitchFamily="66" charset="0"/>
              </a:rPr>
              <a:t>“Middle Passage”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CoffinPosition"/>
          <p:cNvPicPr>
            <a:picLocks noChangeAspect="1" noChangeArrowheads="1"/>
          </p:cNvPicPr>
          <p:nvPr/>
        </p:nvPicPr>
        <p:blipFill>
          <a:blip r:embed="rId3" cstate="print">
            <a:lum bright="-6000" contrast="6000"/>
          </a:blip>
          <a:srcRect/>
          <a:stretch>
            <a:fillRect/>
          </a:stretch>
        </p:blipFill>
        <p:spPr bwMode="auto">
          <a:xfrm>
            <a:off x="2057400" y="1524000"/>
            <a:ext cx="6705600" cy="4576763"/>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AfricansThrownOverboard"/>
          <p:cNvPicPr>
            <a:picLocks noChangeAspect="1" noChangeArrowheads="1"/>
          </p:cNvPicPr>
          <p:nvPr/>
        </p:nvPicPr>
        <p:blipFill>
          <a:blip r:embed="rId3" cstate="print"/>
          <a:srcRect/>
          <a:stretch>
            <a:fillRect/>
          </a:stretch>
        </p:blipFill>
        <p:spPr bwMode="auto">
          <a:xfrm>
            <a:off x="2438400" y="1524000"/>
            <a:ext cx="6019800" cy="4514850"/>
          </a:xfrm>
          <a:prstGeom prst="rect">
            <a:avLst/>
          </a:prstGeom>
          <a:noFill/>
          <a:ln w="9525">
            <a:solidFill>
              <a:schemeClr val="accent2"/>
            </a:solidFill>
            <a:miter lim="800000"/>
            <a:headEnd/>
            <a:tailEnd/>
          </a:ln>
        </p:spPr>
      </p:pic>
      <p:sp>
        <p:nvSpPr>
          <p:cNvPr id="30725" name="Text Box 5"/>
          <p:cNvSpPr txBox="1">
            <a:spLocks noChangeArrowheads="1"/>
          </p:cNvSpPr>
          <p:nvPr/>
        </p:nvSpPr>
        <p:spPr bwMode="auto">
          <a:xfrm>
            <a:off x="2590800" y="6172200"/>
            <a:ext cx="5791200" cy="488950"/>
          </a:xfrm>
          <a:prstGeom prst="rect">
            <a:avLst/>
          </a:prstGeom>
          <a:noFill/>
          <a:ln w="9525">
            <a:noFill/>
            <a:miter lim="800000"/>
            <a:headEnd/>
            <a:tailEnd/>
          </a:ln>
          <a:effectLst/>
        </p:spPr>
        <p:txBody>
          <a:bodyPr>
            <a:spAutoFit/>
          </a:bodyPr>
          <a:lstStyle/>
          <a:p>
            <a:pPr algn="ctr">
              <a:spcBef>
                <a:spcPct val="50000"/>
              </a:spcBef>
              <a:defRPr/>
            </a:pPr>
            <a:r>
              <a:rPr lang="en-US" sz="2600" b="1">
                <a:solidFill>
                  <a:srgbClr val="C24F00"/>
                </a:solidFill>
                <a:effectLst>
                  <a:outerShdw blurRad="38100" dist="38100" dir="2700000" algn="tl">
                    <a:srgbClr val="000000"/>
                  </a:outerShdw>
                </a:effectLst>
                <a:latin typeface="Comic Sans MS" pitchFamily="66" charset="0"/>
              </a:rPr>
              <a:t>Sharks followed the slave ships!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Columbian Exchange</a:t>
            </a:r>
          </a:p>
        </p:txBody>
      </p:sp>
      <p:sp>
        <p:nvSpPr>
          <p:cNvPr id="19459" name="TextBox 3"/>
          <p:cNvSpPr txBox="1">
            <a:spLocks noChangeArrowheads="1"/>
          </p:cNvSpPr>
          <p:nvPr/>
        </p:nvSpPr>
        <p:spPr bwMode="auto">
          <a:xfrm>
            <a:off x="228600" y="1371600"/>
            <a:ext cx="8178800" cy="1554163"/>
          </a:xfrm>
          <a:prstGeom prst="rect">
            <a:avLst/>
          </a:prstGeom>
          <a:noFill/>
          <a:ln w="9525">
            <a:noFill/>
            <a:miter lim="800000"/>
            <a:headEnd/>
            <a:tailEnd/>
          </a:ln>
        </p:spPr>
        <p:txBody>
          <a:bodyPr>
            <a:spAutoFit/>
          </a:bodyPr>
          <a:lstStyle/>
          <a:p>
            <a:r>
              <a:rPr lang="en-US" sz="3200" dirty="0">
                <a:latin typeface="Calibri" pitchFamily="34" charset="0"/>
              </a:rPr>
              <a:t>Exploration and colonization began a worldwide </a:t>
            </a:r>
            <a:r>
              <a:rPr lang="en-US" sz="3200" dirty="0">
                <a:solidFill>
                  <a:srgbClr val="FF0000"/>
                </a:solidFill>
                <a:latin typeface="Calibri" pitchFamily="34" charset="0"/>
              </a:rPr>
              <a:t>commercial expansion</a:t>
            </a:r>
            <a:r>
              <a:rPr lang="en-US" sz="3200" dirty="0">
                <a:latin typeface="Calibri" pitchFamily="34" charset="0"/>
              </a:rPr>
              <a:t> as products were </a:t>
            </a:r>
            <a:r>
              <a:rPr lang="en-US" sz="3200" dirty="0">
                <a:solidFill>
                  <a:srgbClr val="FF0000"/>
                </a:solidFill>
                <a:latin typeface="Calibri" pitchFamily="34" charset="0"/>
              </a:rPr>
              <a:t>exchanged</a:t>
            </a:r>
            <a:r>
              <a:rPr lang="en-US" sz="3200" dirty="0">
                <a:latin typeface="Calibri" pitchFamily="34" charset="0"/>
              </a:rPr>
              <a:t> between the </a:t>
            </a:r>
            <a:r>
              <a:rPr lang="en-US" sz="3200" dirty="0">
                <a:solidFill>
                  <a:srgbClr val="FF0000"/>
                </a:solidFill>
                <a:latin typeface="Calibri" pitchFamily="34" charset="0"/>
              </a:rPr>
              <a:t>Americas and Europe</a:t>
            </a:r>
            <a:r>
              <a:rPr lang="en-US" sz="3200" dirty="0">
                <a:latin typeface="Calibri" pitchFamily="34" charset="0"/>
              </a:rPr>
              <a:t>. </a:t>
            </a:r>
          </a:p>
        </p:txBody>
      </p:sp>
      <p:pic>
        <p:nvPicPr>
          <p:cNvPr id="19460" name="Picture 2"/>
          <p:cNvPicPr>
            <a:picLocks noChangeAspect="1" noChangeArrowheads="1"/>
          </p:cNvPicPr>
          <p:nvPr/>
        </p:nvPicPr>
        <p:blipFill>
          <a:blip r:embed="rId2" cstate="print"/>
          <a:srcRect/>
          <a:stretch>
            <a:fillRect/>
          </a:stretch>
        </p:blipFill>
        <p:spPr bwMode="auto">
          <a:xfrm>
            <a:off x="1447800" y="2971800"/>
            <a:ext cx="666750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Columbian Exchange</a:t>
            </a:r>
          </a:p>
        </p:txBody>
      </p:sp>
      <p:pic>
        <p:nvPicPr>
          <p:cNvPr id="20483" name="Picture 2" descr="http://www.sbceo.k12.ca.us/~vms/carlton/Renaissance/columbianexchange.jpg"/>
          <p:cNvPicPr>
            <a:picLocks noChangeAspect="1" noChangeArrowheads="1"/>
          </p:cNvPicPr>
          <p:nvPr/>
        </p:nvPicPr>
        <p:blipFill>
          <a:blip r:embed="rId2" cstate="print"/>
          <a:srcRect/>
          <a:stretch>
            <a:fillRect/>
          </a:stretch>
        </p:blipFill>
        <p:spPr bwMode="auto">
          <a:xfrm>
            <a:off x="228600" y="1371600"/>
            <a:ext cx="83566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AutoShape 3"/>
          <p:cNvSpPr>
            <a:spLocks noChangeArrowheads="1"/>
          </p:cNvSpPr>
          <p:nvPr/>
        </p:nvSpPr>
        <p:spPr bwMode="auto">
          <a:xfrm rot="-453517">
            <a:off x="2987967" y="2418305"/>
            <a:ext cx="32004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pPr>
              <a:defRPr/>
            </a:pPr>
            <a:endParaRPr lang="en-US">
              <a:latin typeface="Arial" charset="0"/>
            </a:endParaRPr>
          </a:p>
        </p:txBody>
      </p:sp>
      <p:sp>
        <p:nvSpPr>
          <p:cNvPr id="35844" name="AutoShape 4"/>
          <p:cNvSpPr>
            <a:spLocks noChangeArrowheads="1"/>
          </p:cNvSpPr>
          <p:nvPr/>
        </p:nvSpPr>
        <p:spPr bwMode="auto">
          <a:xfrm rot="-10009384">
            <a:off x="2901567" y="3670102"/>
            <a:ext cx="35052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pPr>
              <a:defRPr/>
            </a:pPr>
            <a:endParaRPr lang="en-US">
              <a:latin typeface="Arial" charset="0"/>
            </a:endParaRPr>
          </a:p>
        </p:txBody>
      </p:sp>
      <p:pic>
        <p:nvPicPr>
          <p:cNvPr id="21508" name="Picture 5" descr="europ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804415">
            <a:off x="6345922" y="1217386"/>
            <a:ext cx="2162175" cy="1752600"/>
          </a:xfrm>
          <a:prstGeom prst="rect">
            <a:avLst/>
          </a:prstGeom>
          <a:noFill/>
          <a:ln w="9525">
            <a:noFill/>
            <a:miter lim="800000"/>
            <a:headEnd/>
            <a:tailEnd/>
          </a:ln>
        </p:spPr>
      </p:pic>
      <p:sp>
        <p:nvSpPr>
          <p:cNvPr id="35848" name="AutoShape 8"/>
          <p:cNvSpPr>
            <a:spLocks noChangeArrowheads="1"/>
          </p:cNvSpPr>
          <p:nvPr/>
        </p:nvSpPr>
        <p:spPr bwMode="auto">
          <a:xfrm rot="5943679">
            <a:off x="7409975" y="3351948"/>
            <a:ext cx="7620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2"/>
          </a:solidFill>
          <a:ln w="9525">
            <a:noFill/>
            <a:miter lim="800000"/>
            <a:headEnd/>
            <a:tailEnd/>
          </a:ln>
          <a:effectLst>
            <a:prstShdw prst="shdw17" dist="17961" dir="2700000">
              <a:schemeClr val="accent2">
                <a:gamma/>
                <a:shade val="60000"/>
                <a:invGamma/>
              </a:schemeClr>
            </a:prstShdw>
          </a:effectLst>
        </p:spPr>
        <p:txBody>
          <a:bodyPr wrap="none" anchor="ctr"/>
          <a:lstStyle/>
          <a:p>
            <a:pPr>
              <a:defRPr/>
            </a:pPr>
            <a:endParaRPr lang="en-US">
              <a:latin typeface="Arial" charset="0"/>
            </a:endParaRPr>
          </a:p>
        </p:txBody>
      </p:sp>
      <p:pic>
        <p:nvPicPr>
          <p:cNvPr id="21510" name="Picture 9" descr="africa">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10400" y="4114800"/>
            <a:ext cx="1533525" cy="1666875"/>
          </a:xfrm>
          <a:prstGeom prst="rect">
            <a:avLst/>
          </a:prstGeom>
          <a:noFill/>
          <a:ln w="9525">
            <a:noFill/>
            <a:miter lim="800000"/>
            <a:headEnd/>
            <a:tailEnd/>
          </a:ln>
        </p:spPr>
      </p:pic>
      <p:pic>
        <p:nvPicPr>
          <p:cNvPr id="21511" name="Picture 10" descr="Latin America"/>
          <p:cNvPicPr>
            <a:picLocks noChangeAspect="1" noChangeArrowheads="1"/>
          </p:cNvPicPr>
          <p:nvPr/>
        </p:nvPicPr>
        <p:blipFill>
          <a:blip r:embed="rId6" cstate="print"/>
          <a:srcRect/>
          <a:stretch>
            <a:fillRect/>
          </a:stretch>
        </p:blipFill>
        <p:spPr bwMode="auto">
          <a:xfrm>
            <a:off x="1143000" y="2286000"/>
            <a:ext cx="1752600" cy="1905000"/>
          </a:xfrm>
          <a:prstGeom prst="rect">
            <a:avLst/>
          </a:prstGeom>
          <a:noFill/>
          <a:ln w="9525">
            <a:noFill/>
            <a:miter lim="800000"/>
            <a:headEnd/>
            <a:tailEnd/>
          </a:ln>
        </p:spPr>
      </p:pic>
      <p:graphicFrame>
        <p:nvGraphicFramePr>
          <p:cNvPr id="36041" name="Group 201"/>
          <p:cNvGraphicFramePr>
            <a:graphicFrameLocks noGrp="1"/>
          </p:cNvGraphicFramePr>
          <p:nvPr/>
        </p:nvGraphicFramePr>
        <p:xfrm>
          <a:off x="1676400" y="609600"/>
          <a:ext cx="5562600" cy="1527175"/>
        </p:xfrm>
        <a:graphic>
          <a:graphicData uri="http://schemas.openxmlformats.org/drawingml/2006/table">
            <a:tbl>
              <a:tblPr/>
              <a:tblGrid>
                <a:gridCol w="1162050"/>
                <a:gridCol w="1276350"/>
                <a:gridCol w="1212850"/>
                <a:gridCol w="1911350"/>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Squash </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Avocado</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Peppers</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Sweet Potatoes</a:t>
                      </a:r>
                    </a:p>
                  </a:txBody>
                  <a:tcPr horzOverflow="overflow">
                    <a:lnL>
                      <a:noFill/>
                    </a:lnL>
                    <a:lnR cap="flat">
                      <a:noFill/>
                    </a:lnR>
                    <a:lnT cap="flat">
                      <a:noFill/>
                    </a:lnT>
                    <a:lnB>
                      <a:noFill/>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Turkey</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Pumpkin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Tobacco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Quinine</a:t>
                      </a:r>
                    </a:p>
                  </a:txBody>
                  <a:tcPr horzOverflow="overflow">
                    <a:lnL>
                      <a:noFill/>
                    </a:lnL>
                    <a:lnR cap="flat">
                      <a:noFill/>
                    </a:lnR>
                    <a:lnT>
                      <a:noFill/>
                    </a:lnT>
                    <a:lnB>
                      <a:noFill/>
                    </a:lnB>
                    <a:lnTlToBr>
                      <a:noFill/>
                    </a:lnTlToBr>
                    <a:lnBlToTr>
                      <a:noFill/>
                    </a:lnBlToTr>
                    <a:noFill/>
                  </a:tcPr>
                </a:tc>
              </a:tr>
              <a:tr h="3079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Cocoa</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Pineapple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Cassava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a:t>
                      </a:r>
                      <a:r>
                        <a:rPr kumimoji="0" lang="en-US" sz="1400" b="1" i="0" u="none" strike="noStrike" cap="none" normalizeH="0" baseline="0" smtClean="0">
                          <a:ln>
                            <a:noFill/>
                          </a:ln>
                          <a:solidFill>
                            <a:srgbClr val="FF0000"/>
                          </a:solidFill>
                          <a:effectLst/>
                          <a:latin typeface="Comic Sans MS" pitchFamily="66" charset="0"/>
                        </a:rPr>
                        <a:t>POTATO</a:t>
                      </a:r>
                    </a:p>
                  </a:txBody>
                  <a:tcPr horzOverflow="overflow">
                    <a:lnL>
                      <a:noFill/>
                    </a:lnL>
                    <a:lnR cap="flat">
                      <a:noFill/>
                    </a:lnR>
                    <a:lnT>
                      <a:noFill/>
                    </a:lnT>
                    <a:lnB>
                      <a:noFill/>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Peanut</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a:t>
                      </a:r>
                      <a:r>
                        <a:rPr kumimoji="0" lang="en-US" sz="1400" b="1" i="0" u="none" strike="noStrike" cap="none" normalizeH="0" baseline="0" smtClean="0">
                          <a:ln>
                            <a:noFill/>
                          </a:ln>
                          <a:solidFill>
                            <a:srgbClr val="FF0000"/>
                          </a:solidFill>
                          <a:effectLst/>
                          <a:latin typeface="Comic Sans MS" pitchFamily="66" charset="0"/>
                        </a:rPr>
                        <a:t>TOMATO</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Vanilla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a:t>
                      </a:r>
                      <a:r>
                        <a:rPr kumimoji="0" lang="en-US" sz="1400" b="1" i="0" u="none" strike="noStrike" cap="none" normalizeH="0" baseline="0" smtClean="0">
                          <a:ln>
                            <a:noFill/>
                          </a:ln>
                          <a:solidFill>
                            <a:srgbClr val="FF0000"/>
                          </a:solidFill>
                          <a:effectLst/>
                          <a:latin typeface="Comic Sans MS" pitchFamily="66" charset="0"/>
                        </a:rPr>
                        <a:t>MAIZE</a:t>
                      </a:r>
                    </a:p>
                  </a:txBody>
                  <a:tcPr horzOverflow="overflow">
                    <a:lnL>
                      <a:noFill/>
                    </a:lnL>
                    <a:lnR cap="flat">
                      <a:noFill/>
                    </a:lnR>
                    <a:lnT>
                      <a:noFill/>
                    </a:lnT>
                    <a:lnB>
                      <a:noFill/>
                    </a:lnB>
                    <a:lnTlToBr>
                      <a:noFill/>
                    </a:lnTlToBr>
                    <a:lnBlToTr>
                      <a:noFill/>
                    </a:lnBlToTr>
                    <a:noFill/>
                  </a:tcPr>
                </a:tc>
              </a:tr>
              <a:tr h="2349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endParaRPr kumimoji="0" lang="en-US" sz="1400" b="1" i="0" u="none" strike="noStrike" cap="none" normalizeH="0" baseline="0" smtClean="0">
                        <a:ln>
                          <a:noFill/>
                        </a:ln>
                        <a:solidFill>
                          <a:schemeClr val="tx1"/>
                        </a:solidFill>
                        <a:effectLst/>
                        <a:latin typeface="Comic Sans MS" pitchFamily="66"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a:t>
                      </a:r>
                      <a:r>
                        <a:rPr kumimoji="0" lang="en-US" sz="1400" b="1" i="0" u="sng" strike="noStrike" cap="none" normalizeH="0" baseline="0" smtClean="0">
                          <a:ln>
                            <a:noFill/>
                          </a:ln>
                          <a:solidFill>
                            <a:schemeClr val="tx1"/>
                          </a:solidFill>
                          <a:effectLst/>
                          <a:latin typeface="Comic Sans MS" pitchFamily="66" charset="0"/>
                        </a:rPr>
                        <a:t>Syphilis</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endParaRPr kumimoji="0" lang="en-US" sz="1400" b="1" i="0" u="none" strike="noStrike" cap="none" normalizeH="0" baseline="0" smtClean="0">
                        <a:ln>
                          <a:noFill/>
                        </a:ln>
                        <a:solidFill>
                          <a:schemeClr val="tx1"/>
                        </a:solidFill>
                        <a:effectLst/>
                        <a:latin typeface="Comic Sans MS" pitchFamily="66"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endParaRPr kumimoji="0" lang="en-US" sz="1400" b="1" i="0" u="none" strike="noStrike" cap="none" normalizeH="0" baseline="0" dirty="0" smtClean="0">
                        <a:ln>
                          <a:noFill/>
                        </a:ln>
                        <a:solidFill>
                          <a:schemeClr val="tx1"/>
                        </a:solidFill>
                        <a:effectLst/>
                        <a:latin typeface="Comic Sans MS" pitchFamily="66" charset="0"/>
                      </a:endParaRP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36096" name="Group 256"/>
          <p:cNvGraphicFramePr>
            <a:graphicFrameLocks noGrp="1"/>
          </p:cNvGraphicFramePr>
          <p:nvPr/>
        </p:nvGraphicFramePr>
        <p:xfrm>
          <a:off x="762000" y="4343400"/>
          <a:ext cx="6400800" cy="2133600"/>
        </p:xfrm>
        <a:graphic>
          <a:graphicData uri="http://schemas.openxmlformats.org/drawingml/2006/table">
            <a:tbl>
              <a:tblPr/>
              <a:tblGrid>
                <a:gridCol w="1744663"/>
                <a:gridCol w="1890712"/>
                <a:gridCol w="1622425"/>
                <a:gridCol w="1143000"/>
              </a:tblGrid>
              <a:tr h="2698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dirty="0" smtClean="0">
                          <a:ln>
                            <a:noFill/>
                          </a:ln>
                          <a:solidFill>
                            <a:schemeClr val="tx1"/>
                          </a:solidFill>
                          <a:effectLst/>
                          <a:latin typeface="Comic Sans MS" pitchFamily="66" charset="0"/>
                        </a:rPr>
                        <a:t> Olive</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a:t>
                      </a:r>
                      <a:r>
                        <a:rPr kumimoji="0" lang="en-US" sz="1400" b="1" i="0" u="none" strike="noStrike" cap="none" normalizeH="0" baseline="0" smtClean="0">
                          <a:ln>
                            <a:noFill/>
                          </a:ln>
                          <a:solidFill>
                            <a:srgbClr val="FF0000"/>
                          </a:solidFill>
                          <a:effectLst/>
                          <a:latin typeface="Comic Sans MS" pitchFamily="66" charset="0"/>
                        </a:rPr>
                        <a:t>COFFEE BEAN</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Banana</a:t>
                      </a:r>
                    </a:p>
                  </a:txBody>
                  <a:tcPr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Rice</a:t>
                      </a:r>
                    </a:p>
                  </a:txBody>
                  <a:tcPr horzOverflow="overflow">
                    <a:lnL>
                      <a:noFill/>
                    </a:lnL>
                    <a:lnR cap="flat">
                      <a:noFill/>
                    </a:lnR>
                    <a:lnT cap="flat">
                      <a:noFill/>
                    </a:lnT>
                    <a:lnB>
                      <a:noFill/>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Onion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Turnip</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Honeybee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Barley</a:t>
                      </a:r>
                    </a:p>
                  </a:txBody>
                  <a:tcPr horzOverflow="overflow">
                    <a:lnL>
                      <a:noFill/>
                    </a:lnL>
                    <a:lnR cap="flat">
                      <a:noFill/>
                    </a:lnR>
                    <a:lnT>
                      <a:noFill/>
                    </a:lnT>
                    <a:lnB>
                      <a:noFill/>
                    </a:lnB>
                    <a:lnTlToBr>
                      <a:noFill/>
                    </a:lnTlToBr>
                    <a:lnBlToTr>
                      <a:noFill/>
                    </a:lnBlToTr>
                    <a:noFill/>
                  </a:tcPr>
                </a:tc>
              </a:tr>
              <a:tr h="2762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Grape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Peach</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dirty="0" smtClean="0">
                          <a:ln>
                            <a:noFill/>
                          </a:ln>
                          <a:solidFill>
                            <a:schemeClr val="tx1"/>
                          </a:solidFill>
                          <a:effectLst/>
                          <a:latin typeface="Comic Sans MS" pitchFamily="66" charset="0"/>
                        </a:rPr>
                        <a:t> </a:t>
                      </a:r>
                      <a:r>
                        <a:rPr kumimoji="0" lang="en-US" sz="1400" b="1" i="0" u="none" strike="noStrike" cap="none" normalizeH="0" baseline="0" dirty="0" smtClean="0">
                          <a:ln>
                            <a:noFill/>
                          </a:ln>
                          <a:solidFill>
                            <a:srgbClr val="FF0000"/>
                          </a:solidFill>
                          <a:effectLst/>
                          <a:latin typeface="Comic Sans MS" pitchFamily="66" charset="0"/>
                        </a:rPr>
                        <a:t>SUGAR CANE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Oats</a:t>
                      </a:r>
                    </a:p>
                  </a:txBody>
                  <a:tcPr horzOverflow="overflow">
                    <a:lnL>
                      <a:noFill/>
                    </a:lnL>
                    <a:lnR cap="flat">
                      <a:noFill/>
                    </a:lnR>
                    <a:lnT>
                      <a:noFill/>
                    </a:lnT>
                    <a:lnB>
                      <a:noFill/>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Citrus Fruits</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Pear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Wheat</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a:t>
                      </a:r>
                      <a:r>
                        <a:rPr kumimoji="0" lang="en-US" sz="1400" b="1" i="0" u="none" strike="noStrike" cap="none" normalizeH="0" baseline="0" smtClean="0">
                          <a:ln>
                            <a:noFill/>
                          </a:ln>
                          <a:solidFill>
                            <a:srgbClr val="FF0000"/>
                          </a:solidFill>
                          <a:effectLst/>
                          <a:latin typeface="Comic Sans MS" pitchFamily="66" charset="0"/>
                        </a:rPr>
                        <a:t>HORSE</a:t>
                      </a:r>
                    </a:p>
                  </a:txBody>
                  <a:tcPr horzOverflow="overflow">
                    <a:lnL>
                      <a:noFill/>
                    </a:lnL>
                    <a:lnR cap="flat">
                      <a:noFill/>
                    </a:lnR>
                    <a:lnT>
                      <a:noFill/>
                    </a:lnT>
                    <a:lnB>
                      <a:noFill/>
                    </a:lnB>
                    <a:lnTlToBr>
                      <a:noFill/>
                    </a:lnTlToBr>
                    <a:lnBlToTr>
                      <a:noFill/>
                    </a:lnBlToTr>
                    <a:noFill/>
                  </a:tcPr>
                </a:tc>
              </a:tr>
              <a:tr h="2714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Cattle</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Sheep</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Pigs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a:t>
                      </a:r>
                      <a:r>
                        <a:rPr kumimoji="0" lang="en-US" sz="1400" b="1" i="0" u="sng" strike="noStrike" cap="none" normalizeH="0" baseline="0" smtClean="0">
                          <a:ln>
                            <a:noFill/>
                          </a:ln>
                          <a:solidFill>
                            <a:schemeClr val="tx1"/>
                          </a:solidFill>
                          <a:effectLst/>
                          <a:latin typeface="Comic Sans MS" pitchFamily="66" charset="0"/>
                        </a:rPr>
                        <a:t>Smallpox</a:t>
                      </a:r>
                    </a:p>
                  </a:txBody>
                  <a:tcPr horzOverflow="overflow">
                    <a:lnL>
                      <a:noFill/>
                    </a:lnL>
                    <a:lnR cap="flat">
                      <a:noFill/>
                    </a:lnR>
                    <a:lnT>
                      <a:noFill/>
                    </a:lnT>
                    <a:lnB>
                      <a:noFill/>
                    </a:lnB>
                    <a:lnTlToBr>
                      <a:noFill/>
                    </a:lnTlToBr>
                    <a:lnBlToTr>
                      <a:noFill/>
                    </a:lnBlToTr>
                    <a:noFill/>
                  </a:tcPr>
                </a:tc>
              </a:tr>
              <a:tr h="27146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a:t>
                      </a:r>
                      <a:r>
                        <a:rPr kumimoji="0" lang="en-US" sz="1400" b="1" i="0" u="sng" strike="noStrike" cap="none" normalizeH="0" baseline="0" smtClean="0">
                          <a:ln>
                            <a:noFill/>
                          </a:ln>
                          <a:solidFill>
                            <a:schemeClr val="tx1"/>
                          </a:solidFill>
                          <a:effectLst/>
                          <a:latin typeface="Comic Sans MS" pitchFamily="66" charset="0"/>
                        </a:rPr>
                        <a:t>Flu</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a:t>
                      </a:r>
                      <a:r>
                        <a:rPr kumimoji="0" lang="en-US" sz="1400" b="1" i="0" u="sng" strike="noStrike" cap="none" normalizeH="0" baseline="0" smtClean="0">
                          <a:ln>
                            <a:noFill/>
                          </a:ln>
                          <a:solidFill>
                            <a:schemeClr val="tx1"/>
                          </a:solidFill>
                          <a:effectLst/>
                          <a:latin typeface="Comic Sans MS" pitchFamily="66" charset="0"/>
                        </a:rPr>
                        <a:t>Typhus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a:t>
                      </a:r>
                      <a:r>
                        <a:rPr kumimoji="0" lang="en-US" sz="1400" b="1" i="0" u="sng" strike="noStrike" cap="none" normalizeH="0" baseline="0" smtClean="0">
                          <a:ln>
                            <a:noFill/>
                          </a:ln>
                          <a:solidFill>
                            <a:schemeClr val="tx1"/>
                          </a:solidFill>
                          <a:effectLst/>
                          <a:latin typeface="Comic Sans MS" pitchFamily="66" charset="0"/>
                        </a:rPr>
                        <a:t>Measles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a:t>
                      </a:r>
                      <a:r>
                        <a:rPr kumimoji="0" lang="en-US" sz="1400" b="1" i="0" u="sng" strike="noStrike" cap="none" normalizeH="0" baseline="0" smtClean="0">
                          <a:ln>
                            <a:noFill/>
                          </a:ln>
                          <a:solidFill>
                            <a:schemeClr val="tx1"/>
                          </a:solidFill>
                          <a:effectLst/>
                          <a:latin typeface="Comic Sans MS" pitchFamily="66" charset="0"/>
                        </a:rPr>
                        <a:t>Malaria</a:t>
                      </a:r>
                    </a:p>
                  </a:txBody>
                  <a:tcPr horzOverflow="overflow">
                    <a:lnL>
                      <a:noFill/>
                    </a:lnL>
                    <a:lnR cap="flat">
                      <a:noFill/>
                    </a:lnR>
                    <a:lnT>
                      <a:noFill/>
                    </a:lnT>
                    <a:lnB>
                      <a:noFill/>
                    </a:lnB>
                    <a:lnTlToBr>
                      <a:noFill/>
                    </a:lnTlToBr>
                    <a:lnBlToTr>
                      <a:noFill/>
                    </a:lnBlToTr>
                    <a:noFill/>
                  </a:tcPr>
                </a:tc>
              </a:tr>
              <a:tr h="2349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a:t>
                      </a:r>
                      <a:r>
                        <a:rPr kumimoji="0" lang="en-US" sz="1400" b="1" i="0" u="sng" strike="noStrike" cap="none" normalizeH="0" baseline="0" smtClean="0">
                          <a:ln>
                            <a:noFill/>
                          </a:ln>
                          <a:solidFill>
                            <a:schemeClr val="tx1"/>
                          </a:solidFill>
                          <a:effectLst/>
                          <a:latin typeface="Comic Sans MS" pitchFamily="66" charset="0"/>
                        </a:rPr>
                        <a:t>Diptheria</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smtClean="0">
                          <a:ln>
                            <a:noFill/>
                          </a:ln>
                          <a:solidFill>
                            <a:schemeClr val="tx1"/>
                          </a:solidFill>
                          <a:effectLst/>
                          <a:latin typeface="Comic Sans MS" pitchFamily="66" charset="0"/>
                        </a:rPr>
                        <a:t> </a:t>
                      </a:r>
                      <a:r>
                        <a:rPr kumimoji="0" lang="en-US" sz="1400" b="1" i="0" u="sng" strike="noStrike" cap="none" normalizeH="0" baseline="0" smtClean="0">
                          <a:ln>
                            <a:noFill/>
                          </a:ln>
                          <a:solidFill>
                            <a:schemeClr val="tx1"/>
                          </a:solidFill>
                          <a:effectLst/>
                          <a:latin typeface="Comic Sans MS" pitchFamily="66" charset="0"/>
                        </a:rPr>
                        <a:t>Whooping Cough</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endParaRPr kumimoji="0" lang="en-US" sz="1400" b="1" i="0" u="none" strike="noStrike" cap="none" normalizeH="0" baseline="0" smtClean="0">
                        <a:ln>
                          <a:noFill/>
                        </a:ln>
                        <a:solidFill>
                          <a:schemeClr val="tx1"/>
                        </a:solidFill>
                        <a:effectLst/>
                        <a:latin typeface="Comic Sans MS" pitchFamily="66"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endParaRPr kumimoji="0" lang="en-US" sz="1400" b="1" i="0" u="none" strike="noStrike" cap="none" normalizeH="0" baseline="0" dirty="0" smtClean="0">
                        <a:ln>
                          <a:noFill/>
                        </a:ln>
                        <a:solidFill>
                          <a:schemeClr val="tx1"/>
                        </a:solidFill>
                        <a:effectLst/>
                        <a:latin typeface="Comic Sans MS" pitchFamily="66" charset="0"/>
                      </a:endParaRP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36084" name="Group 244"/>
          <p:cNvGraphicFramePr>
            <a:graphicFrameLocks noGrp="1"/>
          </p:cNvGraphicFramePr>
          <p:nvPr/>
        </p:nvGraphicFramePr>
        <p:xfrm>
          <a:off x="6248400" y="2971800"/>
          <a:ext cx="1162050" cy="917575"/>
        </p:xfrm>
        <a:graphic>
          <a:graphicData uri="http://schemas.openxmlformats.org/drawingml/2006/table">
            <a:tbl>
              <a:tblPr/>
              <a:tblGrid>
                <a:gridCol w="1162050"/>
              </a:tblGrid>
              <a:tr h="3048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dirty="0" smtClean="0">
                          <a:ln>
                            <a:noFill/>
                          </a:ln>
                          <a:solidFill>
                            <a:schemeClr val="tx1"/>
                          </a:solidFill>
                          <a:effectLst/>
                          <a:latin typeface="Comic Sans MS" pitchFamily="66" charset="0"/>
                        </a:rPr>
                        <a:t> Trinkets</a:t>
                      </a:r>
                    </a:p>
                  </a:txBody>
                  <a:tcPr horzOverflow="overflow">
                    <a:lnL cap="flat">
                      <a:noFill/>
                    </a:lnL>
                    <a:lnR cap="flat">
                      <a:noFill/>
                    </a:lnR>
                    <a:lnT cap="flat">
                      <a:noFill/>
                    </a:lnT>
                    <a:lnB>
                      <a:noFill/>
                    </a:lnB>
                    <a:lnTlToBr>
                      <a:noFill/>
                    </a:lnTlToBr>
                    <a:lnBlToTr>
                      <a:noFill/>
                    </a:lnBlToTr>
                    <a:noFill/>
                  </a:tcPr>
                </a:tc>
              </a:tr>
              <a:tr h="2682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dirty="0" smtClean="0">
                          <a:ln>
                            <a:noFill/>
                          </a:ln>
                          <a:solidFill>
                            <a:schemeClr val="tx1"/>
                          </a:solidFill>
                          <a:effectLst/>
                          <a:latin typeface="Comic Sans MS" pitchFamily="66" charset="0"/>
                        </a:rPr>
                        <a:t> Liquor</a:t>
                      </a:r>
                    </a:p>
                  </a:txBody>
                  <a:tcPr horzOverflow="overflow">
                    <a:lnL cap="flat">
                      <a:noFill/>
                    </a:lnL>
                    <a:lnR cap="flat">
                      <a:noFill/>
                    </a:lnR>
                    <a:lnT>
                      <a:noFill/>
                    </a:lnT>
                    <a:lnB>
                      <a:noFill/>
                    </a:lnB>
                    <a:lnTlToBr>
                      <a:noFill/>
                    </a:lnTlToBr>
                    <a:lnBlToTr>
                      <a:noFill/>
                    </a:lnBlToTr>
                    <a:noFill/>
                  </a:tcPr>
                </a:tc>
              </a:tr>
              <a:tr h="3079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v"/>
                        <a:tabLst/>
                      </a:pPr>
                      <a:r>
                        <a:rPr kumimoji="0" lang="en-US" sz="1400" b="1" i="0" u="none" strike="noStrike" cap="none" normalizeH="0" baseline="0" dirty="0" smtClean="0">
                          <a:ln>
                            <a:noFill/>
                          </a:ln>
                          <a:solidFill>
                            <a:schemeClr val="tx1"/>
                          </a:solidFill>
                          <a:effectLst/>
                          <a:latin typeface="Comic Sans MS" pitchFamily="66" charset="0"/>
                        </a:rPr>
                        <a:t> </a:t>
                      </a:r>
                      <a:r>
                        <a:rPr kumimoji="0" lang="en-US" sz="1400" b="1" i="0" u="none" strike="noStrike" cap="none" normalizeH="0" baseline="0" dirty="0" smtClean="0">
                          <a:ln>
                            <a:noFill/>
                          </a:ln>
                          <a:solidFill>
                            <a:srgbClr val="FF0000"/>
                          </a:solidFill>
                          <a:effectLst/>
                          <a:latin typeface="Comic Sans MS" pitchFamily="66" charset="0"/>
                        </a:rPr>
                        <a:t>GUNS</a:t>
                      </a:r>
                    </a:p>
                  </a:txBody>
                  <a:tcP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wipe(left)">
                                      <p:cBhvr>
                                        <p:cTn id="7" dur="2000"/>
                                        <p:tgtEl>
                                          <p:spTgt spid="35843"/>
                                        </p:tgtEl>
                                      </p:cBhvr>
                                    </p:animEffect>
                                  </p:childTnLst>
                                </p:cTn>
                              </p:par>
                              <p:par>
                                <p:cTn id="8" presetID="22" presetClass="entr" presetSubtype="8" fill="hold" nodeType="withEffect">
                                  <p:stCondLst>
                                    <p:cond delay="0"/>
                                  </p:stCondLst>
                                  <p:childTnLst>
                                    <p:set>
                                      <p:cBhvr>
                                        <p:cTn id="9" dur="1" fill="hold">
                                          <p:stCondLst>
                                            <p:cond delay="0"/>
                                          </p:stCondLst>
                                        </p:cTn>
                                        <p:tgtEl>
                                          <p:spTgt spid="36041"/>
                                        </p:tgtEl>
                                        <p:attrNameLst>
                                          <p:attrName>style.visibility</p:attrName>
                                        </p:attrNameLst>
                                      </p:cBhvr>
                                      <p:to>
                                        <p:strVal val="visible"/>
                                      </p:to>
                                    </p:set>
                                    <p:animEffect transition="in" filter="wipe(left)">
                                      <p:cBhvr>
                                        <p:cTn id="10" dur="2000"/>
                                        <p:tgtEl>
                                          <p:spTgt spid="3604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5848"/>
                                        </p:tgtEl>
                                        <p:attrNameLst>
                                          <p:attrName>style.visibility</p:attrName>
                                        </p:attrNameLst>
                                      </p:cBhvr>
                                      <p:to>
                                        <p:strVal val="visible"/>
                                      </p:to>
                                    </p:set>
                                    <p:animEffect transition="in" filter="wipe(up)">
                                      <p:cBhvr>
                                        <p:cTn id="15" dur="2000"/>
                                        <p:tgtEl>
                                          <p:spTgt spid="35848"/>
                                        </p:tgtEl>
                                      </p:cBhvr>
                                    </p:animEffect>
                                  </p:childTnLst>
                                </p:cTn>
                              </p:par>
                              <p:par>
                                <p:cTn id="16" presetID="22" presetClass="entr" presetSubtype="1" fill="hold" nodeType="withEffect">
                                  <p:stCondLst>
                                    <p:cond delay="0"/>
                                  </p:stCondLst>
                                  <p:childTnLst>
                                    <p:set>
                                      <p:cBhvr>
                                        <p:cTn id="17" dur="1" fill="hold">
                                          <p:stCondLst>
                                            <p:cond delay="0"/>
                                          </p:stCondLst>
                                        </p:cTn>
                                        <p:tgtEl>
                                          <p:spTgt spid="36084"/>
                                        </p:tgtEl>
                                        <p:attrNameLst>
                                          <p:attrName>style.visibility</p:attrName>
                                        </p:attrNameLst>
                                      </p:cBhvr>
                                      <p:to>
                                        <p:strVal val="visible"/>
                                      </p:to>
                                    </p:set>
                                    <p:animEffect transition="in" filter="wipe(up)">
                                      <p:cBhvr>
                                        <p:cTn id="18" dur="2000"/>
                                        <p:tgtEl>
                                          <p:spTgt spid="3608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5844"/>
                                        </p:tgtEl>
                                        <p:attrNameLst>
                                          <p:attrName>style.visibility</p:attrName>
                                        </p:attrNameLst>
                                      </p:cBhvr>
                                      <p:to>
                                        <p:strVal val="visible"/>
                                      </p:to>
                                    </p:set>
                                    <p:animEffect transition="in" filter="wipe(right)">
                                      <p:cBhvr>
                                        <p:cTn id="23" dur="2000"/>
                                        <p:tgtEl>
                                          <p:spTgt spid="35844"/>
                                        </p:tgtEl>
                                      </p:cBhvr>
                                    </p:animEffect>
                                  </p:childTnLst>
                                </p:cTn>
                              </p:par>
                              <p:par>
                                <p:cTn id="24" presetID="22" presetClass="entr" presetSubtype="2" fill="hold" nodeType="withEffect">
                                  <p:stCondLst>
                                    <p:cond delay="0"/>
                                  </p:stCondLst>
                                  <p:childTnLst>
                                    <p:set>
                                      <p:cBhvr>
                                        <p:cTn id="25" dur="1" fill="hold">
                                          <p:stCondLst>
                                            <p:cond delay="0"/>
                                          </p:stCondLst>
                                        </p:cTn>
                                        <p:tgtEl>
                                          <p:spTgt spid="36096"/>
                                        </p:tgtEl>
                                        <p:attrNameLst>
                                          <p:attrName>style.visibility</p:attrName>
                                        </p:attrNameLst>
                                      </p:cBhvr>
                                      <p:to>
                                        <p:strVal val="visible"/>
                                      </p:to>
                                    </p:set>
                                    <p:animEffect transition="in" filter="wipe(right)">
                                      <p:cBhvr>
                                        <p:cTn id="26" dur="2000"/>
                                        <p:tgtEl>
                                          <p:spTgt spid="36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5"/>
          <p:cNvSpPr>
            <a:spLocks noChangeArrowheads="1" noChangeShapeType="1" noTextEdit="1"/>
          </p:cNvSpPr>
          <p:nvPr/>
        </p:nvSpPr>
        <p:spPr bwMode="auto">
          <a:xfrm>
            <a:off x="1371600" y="762000"/>
            <a:ext cx="6781800" cy="5486400"/>
          </a:xfrm>
          <a:prstGeom prst="rect">
            <a:avLst/>
          </a:prstGeom>
        </p:spPr>
        <p:txBody>
          <a:bodyPr wrap="none" fromWordArt="1">
            <a:prstTxWarp prst="textPlain">
              <a:avLst>
                <a:gd name="adj" fmla="val 50000"/>
              </a:avLst>
            </a:prstTxWarp>
          </a:bodyPr>
          <a:lstStyle/>
          <a:p>
            <a:pPr algn="ctr"/>
            <a:r>
              <a:rPr lang="en-US" sz="3600" b="1" kern="10" dirty="0">
                <a:ln w="19050">
                  <a:solidFill>
                    <a:schemeClr val="tx2"/>
                  </a:solidFill>
                  <a:round/>
                  <a:headEnd/>
                  <a:tailEnd/>
                </a:ln>
                <a:solidFill>
                  <a:srgbClr val="C24F00"/>
                </a:solidFill>
                <a:effectLst>
                  <a:outerShdw dist="35921" dir="2700000" algn="ctr" rotWithShape="0">
                    <a:schemeClr val="accent2"/>
                  </a:outerShdw>
                </a:effectLst>
                <a:latin typeface="Harrington"/>
              </a:rPr>
              <a:t>Why would the</a:t>
            </a:r>
          </a:p>
          <a:p>
            <a:pPr algn="ctr"/>
            <a:r>
              <a:rPr lang="en-US" sz="3600" b="1" kern="10" dirty="0">
                <a:ln w="19050">
                  <a:solidFill>
                    <a:schemeClr val="tx2"/>
                  </a:solidFill>
                  <a:round/>
                  <a:headEnd/>
                  <a:tailEnd/>
                </a:ln>
                <a:solidFill>
                  <a:srgbClr val="C24F00"/>
                </a:solidFill>
                <a:effectLst>
                  <a:outerShdw dist="35921" dir="2700000" algn="ctr" rotWithShape="0">
                    <a:schemeClr val="accent2"/>
                  </a:outerShdw>
                </a:effectLst>
                <a:latin typeface="Harrington"/>
              </a:rPr>
              <a:t>'Columbian Exchange'</a:t>
            </a:r>
          </a:p>
          <a:p>
            <a:pPr algn="ctr"/>
            <a:r>
              <a:rPr lang="en-US" sz="3600" b="1" kern="10" dirty="0">
                <a:ln w="19050">
                  <a:solidFill>
                    <a:schemeClr val="tx2"/>
                  </a:solidFill>
                  <a:round/>
                  <a:headEnd/>
                  <a:tailEnd/>
                </a:ln>
                <a:solidFill>
                  <a:srgbClr val="C24F00"/>
                </a:solidFill>
                <a:effectLst>
                  <a:outerShdw dist="35921" dir="2700000" algn="ctr" rotWithShape="0">
                    <a:schemeClr val="accent2"/>
                  </a:outerShdw>
                </a:effectLst>
                <a:latin typeface="Harrington"/>
              </a:rPr>
              <a:t>be considered the</a:t>
            </a:r>
          </a:p>
          <a:p>
            <a:pPr algn="ctr"/>
            <a:r>
              <a:rPr lang="en-US" sz="3600" b="1" kern="10" dirty="0">
                <a:ln w="19050">
                  <a:solidFill>
                    <a:schemeClr val="tx2"/>
                  </a:solidFill>
                  <a:round/>
                  <a:headEnd/>
                  <a:tailEnd/>
                </a:ln>
                <a:solidFill>
                  <a:srgbClr val="C24F00"/>
                </a:solidFill>
                <a:effectLst>
                  <a:outerShdw dist="35921" dir="2700000" algn="ctr" rotWithShape="0">
                    <a:schemeClr val="accent2"/>
                  </a:outerShdw>
                </a:effectLst>
                <a:latin typeface="Harrington"/>
              </a:rPr>
              <a:t>tsunami of</a:t>
            </a:r>
          </a:p>
          <a:p>
            <a:pPr algn="ctr"/>
            <a:r>
              <a:rPr lang="en-US" sz="3600" b="1" kern="10" dirty="0">
                <a:ln w="19050">
                  <a:solidFill>
                    <a:schemeClr val="tx2"/>
                  </a:solidFill>
                  <a:round/>
                  <a:headEnd/>
                  <a:tailEnd/>
                </a:ln>
                <a:solidFill>
                  <a:srgbClr val="C24F00"/>
                </a:solidFill>
                <a:effectLst>
                  <a:outerShdw dist="35921" dir="2700000" algn="ctr" rotWithShape="0">
                    <a:schemeClr val="accent2"/>
                  </a:outerShdw>
                </a:effectLst>
                <a:latin typeface="Harrington"/>
              </a:rPr>
              <a:t>unintentional</a:t>
            </a:r>
          </a:p>
          <a:p>
            <a:pPr algn="ctr"/>
            <a:r>
              <a:rPr lang="en-US" sz="3600" b="1" kern="10" dirty="0">
                <a:ln w="19050">
                  <a:solidFill>
                    <a:schemeClr val="tx2"/>
                  </a:solidFill>
                  <a:round/>
                  <a:headEnd/>
                  <a:tailEnd/>
                </a:ln>
                <a:solidFill>
                  <a:srgbClr val="C24F00"/>
                </a:solidFill>
                <a:effectLst>
                  <a:outerShdw dist="35921" dir="2700000" algn="ctr" rotWithShape="0">
                    <a:schemeClr val="accent2"/>
                  </a:outerShdw>
                </a:effectLst>
                <a:latin typeface="Harrington"/>
              </a:rPr>
              <a:t>"bio-terrorism"??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When Columbus landed he wrote n the following in his journal:</a:t>
            </a:r>
          </a:p>
        </p:txBody>
      </p:sp>
      <p:sp>
        <p:nvSpPr>
          <p:cNvPr id="3" name="Content Placeholder 2"/>
          <p:cNvSpPr>
            <a:spLocks noGrp="1"/>
          </p:cNvSpPr>
          <p:nvPr>
            <p:ph idx="1"/>
          </p:nvPr>
        </p:nvSpPr>
        <p:spPr>
          <a:solidFill>
            <a:schemeClr val="tx2">
              <a:lumMod val="20000"/>
              <a:lumOff val="80000"/>
            </a:schemeClr>
          </a:solidFill>
        </p:spPr>
        <p:txBody>
          <a:bodyPr/>
          <a:lstStyle/>
          <a:p>
            <a:pPr>
              <a:defRPr/>
            </a:pPr>
            <a:r>
              <a:rPr lang="en-US" i="1" dirty="0" smtClean="0"/>
              <a:t>They…brought us parrots and balls of cotton and spears and many other things, which they exchanged for the glass beads and hawks’ bells.  They willingly traded everything they owned….They were well-built, with good bodies and handsome features…They do not bear arms, and do not know them, for I showed them a sword, they took it by the edge and cut themselves out of ignorance.</a:t>
            </a:r>
            <a:endParaRPr lang="en-US"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http://3.bp.blogspot.com/-Hcw4iKEAfNs/UCi0yoEpC4I/AAAAAAAAAUk/5-y2YlORCUU/s640/13+colonies.jpg"/>
          <p:cNvPicPr>
            <a:picLocks noChangeAspect="1" noChangeArrowheads="1"/>
          </p:cNvPicPr>
          <p:nvPr/>
        </p:nvPicPr>
        <p:blipFill>
          <a:blip r:embed="rId2" cstate="print"/>
          <a:srcRect/>
          <a:stretch>
            <a:fillRect/>
          </a:stretch>
        </p:blipFill>
        <p:spPr bwMode="auto">
          <a:xfrm>
            <a:off x="762000" y="1981200"/>
            <a:ext cx="4038600" cy="5430838"/>
          </a:xfrm>
          <a:prstGeom prst="rect">
            <a:avLst/>
          </a:prstGeom>
          <a:noFill/>
          <a:ln w="9525">
            <a:noFill/>
            <a:miter lim="800000"/>
            <a:headEnd/>
            <a:tailEnd/>
          </a:ln>
        </p:spPr>
      </p:pic>
      <p:sp>
        <p:nvSpPr>
          <p:cNvPr id="3075" name="Title 1"/>
          <p:cNvSpPr>
            <a:spLocks noGrp="1"/>
          </p:cNvSpPr>
          <p:nvPr>
            <p:ph type="title"/>
          </p:nvPr>
        </p:nvSpPr>
        <p:spPr/>
        <p:txBody>
          <a:bodyPr/>
          <a:lstStyle/>
          <a:p>
            <a:r>
              <a:rPr lang="en-US" smtClean="0"/>
              <a:t>New England Colonies</a:t>
            </a:r>
          </a:p>
        </p:txBody>
      </p:sp>
      <p:sp>
        <p:nvSpPr>
          <p:cNvPr id="3076" name="Content Placeholder 2"/>
          <p:cNvSpPr>
            <a:spLocks noGrp="1"/>
          </p:cNvSpPr>
          <p:nvPr>
            <p:ph idx="1"/>
          </p:nvPr>
        </p:nvSpPr>
        <p:spPr>
          <a:xfrm>
            <a:off x="0" y="1143000"/>
            <a:ext cx="8686800" cy="914400"/>
          </a:xfrm>
          <a:solidFill>
            <a:srgbClr val="FFFF00"/>
          </a:solidFill>
        </p:spPr>
        <p:txBody>
          <a:bodyPr/>
          <a:lstStyle/>
          <a:p>
            <a:r>
              <a:rPr lang="en-US" sz="3600" smtClean="0"/>
              <a:t>“</a:t>
            </a:r>
            <a:r>
              <a:rPr lang="en-US" sz="3600" smtClean="0">
                <a:solidFill>
                  <a:srgbClr val="C00000"/>
                </a:solidFill>
              </a:rPr>
              <a:t>M</a:t>
            </a:r>
            <a:r>
              <a:rPr lang="en-US" sz="3600" smtClean="0"/>
              <a:t>assive </a:t>
            </a:r>
            <a:r>
              <a:rPr lang="en-US" sz="3600" smtClean="0">
                <a:solidFill>
                  <a:srgbClr val="C00000"/>
                </a:solidFill>
              </a:rPr>
              <a:t>R</a:t>
            </a:r>
            <a:r>
              <a:rPr lang="en-US" sz="3600" smtClean="0"/>
              <a:t>oads </a:t>
            </a:r>
            <a:r>
              <a:rPr lang="en-US" sz="3600" smtClean="0">
                <a:solidFill>
                  <a:srgbClr val="C00000"/>
                </a:solidFill>
              </a:rPr>
              <a:t>C</a:t>
            </a:r>
            <a:r>
              <a:rPr lang="en-US" sz="3600" smtClean="0"/>
              <a:t>onnect </a:t>
            </a:r>
            <a:r>
              <a:rPr lang="en-US" sz="3600" smtClean="0">
                <a:solidFill>
                  <a:srgbClr val="C00000"/>
                </a:solidFill>
              </a:rPr>
              <a:t>New Hampshire</a:t>
            </a:r>
            <a:r>
              <a:rPr lang="en-US" sz="3600" smtClean="0"/>
              <a:t>”</a:t>
            </a:r>
          </a:p>
        </p:txBody>
      </p:sp>
      <p:sp>
        <p:nvSpPr>
          <p:cNvPr id="5" name="TextBox 4"/>
          <p:cNvSpPr txBox="1"/>
          <p:nvPr/>
        </p:nvSpPr>
        <p:spPr>
          <a:xfrm>
            <a:off x="5029200" y="2057400"/>
            <a:ext cx="3733800" cy="2062163"/>
          </a:xfrm>
          <a:prstGeom prst="rect">
            <a:avLst/>
          </a:prstGeom>
          <a:solidFill>
            <a:schemeClr val="accent2">
              <a:lumMod val="60000"/>
              <a:lumOff val="40000"/>
            </a:schemeClr>
          </a:solidFill>
        </p:spPr>
        <p:txBody>
          <a:bodyPr>
            <a:spAutoFit/>
          </a:bodyPr>
          <a:lstStyle/>
          <a:p>
            <a:pPr fontAlgn="auto">
              <a:spcBef>
                <a:spcPts val="0"/>
              </a:spcBef>
              <a:spcAft>
                <a:spcPts val="0"/>
              </a:spcAft>
              <a:defRPr/>
            </a:pPr>
            <a:r>
              <a:rPr lang="en-US" sz="3200" dirty="0">
                <a:latin typeface="Arial" pitchFamily="34" charset="0"/>
                <a:cs typeface="Arial" pitchFamily="34" charset="0"/>
              </a:rPr>
              <a:t>Massachusetts</a:t>
            </a:r>
          </a:p>
          <a:p>
            <a:pPr fontAlgn="auto">
              <a:spcBef>
                <a:spcPts val="0"/>
              </a:spcBef>
              <a:spcAft>
                <a:spcPts val="0"/>
              </a:spcAft>
              <a:defRPr/>
            </a:pPr>
            <a:r>
              <a:rPr lang="en-US" sz="3200" dirty="0">
                <a:latin typeface="Arial" pitchFamily="34" charset="0"/>
                <a:cs typeface="Arial" pitchFamily="34" charset="0"/>
              </a:rPr>
              <a:t>Rhode Island</a:t>
            </a:r>
          </a:p>
          <a:p>
            <a:pPr fontAlgn="auto">
              <a:spcBef>
                <a:spcPts val="0"/>
              </a:spcBef>
              <a:spcAft>
                <a:spcPts val="0"/>
              </a:spcAft>
              <a:defRPr/>
            </a:pPr>
            <a:r>
              <a:rPr lang="en-US" sz="3200" dirty="0">
                <a:latin typeface="Arial" pitchFamily="34" charset="0"/>
                <a:cs typeface="Arial" pitchFamily="34" charset="0"/>
              </a:rPr>
              <a:t>Connecticut</a:t>
            </a:r>
          </a:p>
          <a:p>
            <a:pPr fontAlgn="auto">
              <a:spcBef>
                <a:spcPts val="0"/>
              </a:spcBef>
              <a:spcAft>
                <a:spcPts val="0"/>
              </a:spcAft>
              <a:defRPr/>
            </a:pPr>
            <a:r>
              <a:rPr lang="en-US" sz="3200" dirty="0">
                <a:latin typeface="Arial" pitchFamily="34" charset="0"/>
                <a:cs typeface="Arial" pitchFamily="34" charset="0"/>
              </a:rPr>
              <a:t>New Hampshire</a:t>
            </a:r>
          </a:p>
        </p:txBody>
      </p:sp>
      <p:sp>
        <p:nvSpPr>
          <p:cNvPr id="16" name="Freeform 15"/>
          <p:cNvSpPr/>
          <p:nvPr/>
        </p:nvSpPr>
        <p:spPr>
          <a:xfrm>
            <a:off x="1524000" y="1995488"/>
            <a:ext cx="3505200" cy="1925637"/>
          </a:xfrm>
          <a:custGeom>
            <a:avLst/>
            <a:gdLst>
              <a:gd name="connsiteX0" fmla="*/ 3297382 w 3522060"/>
              <a:gd name="connsiteY0" fmla="*/ 1898072 h 1925781"/>
              <a:gd name="connsiteX1" fmla="*/ 2757055 w 3522060"/>
              <a:gd name="connsiteY1" fmla="*/ 1884218 h 1925781"/>
              <a:gd name="connsiteX2" fmla="*/ 2313709 w 3522060"/>
              <a:gd name="connsiteY2" fmla="*/ 1870363 h 1925781"/>
              <a:gd name="connsiteX3" fmla="*/ 2189018 w 3522060"/>
              <a:gd name="connsiteY3" fmla="*/ 1842654 h 1925781"/>
              <a:gd name="connsiteX4" fmla="*/ 2147455 w 3522060"/>
              <a:gd name="connsiteY4" fmla="*/ 1814945 h 1925781"/>
              <a:gd name="connsiteX5" fmla="*/ 2105891 w 3522060"/>
              <a:gd name="connsiteY5" fmla="*/ 1801090 h 1925781"/>
              <a:gd name="connsiteX6" fmla="*/ 2022764 w 3522060"/>
              <a:gd name="connsiteY6" fmla="*/ 1745672 h 1925781"/>
              <a:gd name="connsiteX7" fmla="*/ 1939636 w 3522060"/>
              <a:gd name="connsiteY7" fmla="*/ 1717963 h 1925781"/>
              <a:gd name="connsiteX8" fmla="*/ 1870364 w 3522060"/>
              <a:gd name="connsiteY8" fmla="*/ 1648690 h 1925781"/>
              <a:gd name="connsiteX9" fmla="*/ 1787236 w 3522060"/>
              <a:gd name="connsiteY9" fmla="*/ 1593272 h 1925781"/>
              <a:gd name="connsiteX10" fmla="*/ 1759527 w 3522060"/>
              <a:gd name="connsiteY10" fmla="*/ 1551709 h 1925781"/>
              <a:gd name="connsiteX11" fmla="*/ 1440873 w 3522060"/>
              <a:gd name="connsiteY11" fmla="*/ 1593272 h 1925781"/>
              <a:gd name="connsiteX12" fmla="*/ 1399309 w 3522060"/>
              <a:gd name="connsiteY12" fmla="*/ 1579418 h 1925781"/>
              <a:gd name="connsiteX13" fmla="*/ 1385455 w 3522060"/>
              <a:gd name="connsiteY13" fmla="*/ 1524000 h 1925781"/>
              <a:gd name="connsiteX14" fmla="*/ 1371600 w 3522060"/>
              <a:gd name="connsiteY14" fmla="*/ 1482436 h 1925781"/>
              <a:gd name="connsiteX15" fmla="*/ 1371600 w 3522060"/>
              <a:gd name="connsiteY15" fmla="*/ 1205345 h 1925781"/>
              <a:gd name="connsiteX16" fmla="*/ 1399309 w 3522060"/>
              <a:gd name="connsiteY16" fmla="*/ 1122218 h 1925781"/>
              <a:gd name="connsiteX17" fmla="*/ 1413164 w 3522060"/>
              <a:gd name="connsiteY17" fmla="*/ 1066800 h 1925781"/>
              <a:gd name="connsiteX18" fmla="*/ 1454727 w 3522060"/>
              <a:gd name="connsiteY18" fmla="*/ 928254 h 1925781"/>
              <a:gd name="connsiteX19" fmla="*/ 1482436 w 3522060"/>
              <a:gd name="connsiteY19" fmla="*/ 845127 h 1925781"/>
              <a:gd name="connsiteX20" fmla="*/ 1427018 w 3522060"/>
              <a:gd name="connsiteY20" fmla="*/ 692727 h 1925781"/>
              <a:gd name="connsiteX21" fmla="*/ 1385455 w 3522060"/>
              <a:gd name="connsiteY21" fmla="*/ 665018 h 1925781"/>
              <a:gd name="connsiteX22" fmla="*/ 1357745 w 3522060"/>
              <a:gd name="connsiteY22" fmla="*/ 637309 h 1925781"/>
              <a:gd name="connsiteX23" fmla="*/ 1274618 w 3522060"/>
              <a:gd name="connsiteY23" fmla="*/ 609600 h 1925781"/>
              <a:gd name="connsiteX24" fmla="*/ 1233055 w 3522060"/>
              <a:gd name="connsiteY24" fmla="*/ 595745 h 1925781"/>
              <a:gd name="connsiteX25" fmla="*/ 803564 w 3522060"/>
              <a:gd name="connsiteY25" fmla="*/ 568036 h 1925781"/>
              <a:gd name="connsiteX26" fmla="*/ 651164 w 3522060"/>
              <a:gd name="connsiteY26" fmla="*/ 540327 h 1925781"/>
              <a:gd name="connsiteX27" fmla="*/ 595745 w 3522060"/>
              <a:gd name="connsiteY27" fmla="*/ 526472 h 1925781"/>
              <a:gd name="connsiteX28" fmla="*/ 429491 w 3522060"/>
              <a:gd name="connsiteY28" fmla="*/ 512618 h 1925781"/>
              <a:gd name="connsiteX29" fmla="*/ 332509 w 3522060"/>
              <a:gd name="connsiteY29" fmla="*/ 471054 h 1925781"/>
              <a:gd name="connsiteX30" fmla="*/ 249382 w 3522060"/>
              <a:gd name="connsiteY30" fmla="*/ 443345 h 1925781"/>
              <a:gd name="connsiteX31" fmla="*/ 207818 w 3522060"/>
              <a:gd name="connsiteY31" fmla="*/ 429490 h 1925781"/>
              <a:gd name="connsiteX32" fmla="*/ 180109 w 3522060"/>
              <a:gd name="connsiteY32" fmla="*/ 387927 h 1925781"/>
              <a:gd name="connsiteX33" fmla="*/ 96982 w 3522060"/>
              <a:gd name="connsiteY33" fmla="*/ 360218 h 1925781"/>
              <a:gd name="connsiteX34" fmla="*/ 55418 w 3522060"/>
              <a:gd name="connsiteY34" fmla="*/ 318654 h 1925781"/>
              <a:gd name="connsiteX35" fmla="*/ 0 w 3522060"/>
              <a:gd name="connsiteY35" fmla="*/ 235527 h 1925781"/>
              <a:gd name="connsiteX36" fmla="*/ 27709 w 3522060"/>
              <a:gd name="connsiteY36" fmla="*/ 124690 h 1925781"/>
              <a:gd name="connsiteX37" fmla="*/ 83127 w 3522060"/>
              <a:gd name="connsiteY37" fmla="*/ 41563 h 1925781"/>
              <a:gd name="connsiteX38" fmla="*/ 124691 w 3522060"/>
              <a:gd name="connsiteY38" fmla="*/ 27709 h 1925781"/>
              <a:gd name="connsiteX39" fmla="*/ 831273 w 3522060"/>
              <a:gd name="connsiteY39" fmla="*/ 27709 h 1925781"/>
              <a:gd name="connsiteX40" fmla="*/ 900545 w 3522060"/>
              <a:gd name="connsiteY40" fmla="*/ 13854 h 1925781"/>
              <a:gd name="connsiteX41" fmla="*/ 1025236 w 3522060"/>
              <a:gd name="connsiteY41" fmla="*/ 0 h 1925781"/>
              <a:gd name="connsiteX42" fmla="*/ 2147455 w 3522060"/>
              <a:gd name="connsiteY42" fmla="*/ 13854 h 1925781"/>
              <a:gd name="connsiteX43" fmla="*/ 2396836 w 3522060"/>
              <a:gd name="connsiteY43" fmla="*/ 27709 h 1925781"/>
              <a:gd name="connsiteX44" fmla="*/ 2479964 w 3522060"/>
              <a:gd name="connsiteY44" fmla="*/ 55418 h 1925781"/>
              <a:gd name="connsiteX45" fmla="*/ 2576945 w 3522060"/>
              <a:gd name="connsiteY45" fmla="*/ 83127 h 1925781"/>
              <a:gd name="connsiteX46" fmla="*/ 2618509 w 3522060"/>
              <a:gd name="connsiteY46" fmla="*/ 96981 h 1925781"/>
              <a:gd name="connsiteX47" fmla="*/ 2784764 w 3522060"/>
              <a:gd name="connsiteY47" fmla="*/ 138545 h 1925781"/>
              <a:gd name="connsiteX48" fmla="*/ 2867891 w 3522060"/>
              <a:gd name="connsiteY48" fmla="*/ 180109 h 1925781"/>
              <a:gd name="connsiteX49" fmla="*/ 2951018 w 3522060"/>
              <a:gd name="connsiteY49" fmla="*/ 235527 h 1925781"/>
              <a:gd name="connsiteX50" fmla="*/ 3075709 w 3522060"/>
              <a:gd name="connsiteY50" fmla="*/ 277090 h 1925781"/>
              <a:gd name="connsiteX51" fmla="*/ 3117273 w 3522060"/>
              <a:gd name="connsiteY51" fmla="*/ 290945 h 1925781"/>
              <a:gd name="connsiteX52" fmla="*/ 3200400 w 3522060"/>
              <a:gd name="connsiteY52" fmla="*/ 332509 h 1925781"/>
              <a:gd name="connsiteX53" fmla="*/ 3283527 w 3522060"/>
              <a:gd name="connsiteY53" fmla="*/ 387927 h 1925781"/>
              <a:gd name="connsiteX54" fmla="*/ 3325091 w 3522060"/>
              <a:gd name="connsiteY54" fmla="*/ 415636 h 1925781"/>
              <a:gd name="connsiteX55" fmla="*/ 3366655 w 3522060"/>
              <a:gd name="connsiteY55" fmla="*/ 443345 h 1925781"/>
              <a:gd name="connsiteX56" fmla="*/ 3380509 w 3522060"/>
              <a:gd name="connsiteY56" fmla="*/ 498763 h 1925781"/>
              <a:gd name="connsiteX57" fmla="*/ 3408218 w 3522060"/>
              <a:gd name="connsiteY57" fmla="*/ 595745 h 1925781"/>
              <a:gd name="connsiteX58" fmla="*/ 3435927 w 3522060"/>
              <a:gd name="connsiteY58" fmla="*/ 734290 h 1925781"/>
              <a:gd name="connsiteX59" fmla="*/ 3463636 w 3522060"/>
              <a:gd name="connsiteY59" fmla="*/ 955963 h 1925781"/>
              <a:gd name="connsiteX60" fmla="*/ 3491345 w 3522060"/>
              <a:gd name="connsiteY60" fmla="*/ 1080654 h 1925781"/>
              <a:gd name="connsiteX61" fmla="*/ 3491345 w 3522060"/>
              <a:gd name="connsiteY61" fmla="*/ 1704109 h 1925781"/>
              <a:gd name="connsiteX62" fmla="*/ 3463636 w 3522060"/>
              <a:gd name="connsiteY62" fmla="*/ 1745672 h 1925781"/>
              <a:gd name="connsiteX63" fmla="*/ 3380509 w 3522060"/>
              <a:gd name="connsiteY63" fmla="*/ 1801090 h 1925781"/>
              <a:gd name="connsiteX64" fmla="*/ 3311236 w 3522060"/>
              <a:gd name="connsiteY64" fmla="*/ 1856509 h 1925781"/>
              <a:gd name="connsiteX65" fmla="*/ 3269673 w 3522060"/>
              <a:gd name="connsiteY65" fmla="*/ 1898072 h 1925781"/>
              <a:gd name="connsiteX66" fmla="*/ 3241964 w 3522060"/>
              <a:gd name="connsiteY66" fmla="*/ 1925781 h 192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522060" h="1925781">
                <a:moveTo>
                  <a:pt x="3297382" y="1898072"/>
                </a:moveTo>
                <a:lnTo>
                  <a:pt x="2757055" y="1884218"/>
                </a:lnTo>
                <a:cubicBezTo>
                  <a:pt x="2609259" y="1880055"/>
                  <a:pt x="2461348" y="1878343"/>
                  <a:pt x="2313709" y="1870363"/>
                </a:cubicBezTo>
                <a:cubicBezTo>
                  <a:pt x="2291261" y="1869150"/>
                  <a:pt x="2214320" y="1848980"/>
                  <a:pt x="2189018" y="1842654"/>
                </a:cubicBezTo>
                <a:cubicBezTo>
                  <a:pt x="2175164" y="1833418"/>
                  <a:pt x="2162348" y="1822392"/>
                  <a:pt x="2147455" y="1814945"/>
                </a:cubicBezTo>
                <a:cubicBezTo>
                  <a:pt x="2134393" y="1808414"/>
                  <a:pt x="2118657" y="1808182"/>
                  <a:pt x="2105891" y="1801090"/>
                </a:cubicBezTo>
                <a:cubicBezTo>
                  <a:pt x="2076780" y="1784917"/>
                  <a:pt x="2054357" y="1756203"/>
                  <a:pt x="2022764" y="1745672"/>
                </a:cubicBezTo>
                <a:lnTo>
                  <a:pt x="1939636" y="1717963"/>
                </a:lnTo>
                <a:cubicBezTo>
                  <a:pt x="1916545" y="1694872"/>
                  <a:pt x="1897535" y="1666804"/>
                  <a:pt x="1870364" y="1648690"/>
                </a:cubicBezTo>
                <a:lnTo>
                  <a:pt x="1787236" y="1593272"/>
                </a:lnTo>
                <a:cubicBezTo>
                  <a:pt x="1778000" y="1579418"/>
                  <a:pt x="1776110" y="1553216"/>
                  <a:pt x="1759527" y="1551709"/>
                </a:cubicBezTo>
                <a:cubicBezTo>
                  <a:pt x="1520437" y="1529974"/>
                  <a:pt x="1549547" y="1520822"/>
                  <a:pt x="1440873" y="1593272"/>
                </a:cubicBezTo>
                <a:cubicBezTo>
                  <a:pt x="1427018" y="1588654"/>
                  <a:pt x="1408432" y="1590822"/>
                  <a:pt x="1399309" y="1579418"/>
                </a:cubicBezTo>
                <a:cubicBezTo>
                  <a:pt x="1387414" y="1564549"/>
                  <a:pt x="1390686" y="1542309"/>
                  <a:pt x="1385455" y="1524000"/>
                </a:cubicBezTo>
                <a:cubicBezTo>
                  <a:pt x="1381443" y="1509958"/>
                  <a:pt x="1376218" y="1496291"/>
                  <a:pt x="1371600" y="1482436"/>
                </a:cubicBezTo>
                <a:cubicBezTo>
                  <a:pt x="1353665" y="1356897"/>
                  <a:pt x="1347061" y="1360758"/>
                  <a:pt x="1371600" y="1205345"/>
                </a:cubicBezTo>
                <a:cubicBezTo>
                  <a:pt x="1376155" y="1176495"/>
                  <a:pt x="1392225" y="1150554"/>
                  <a:pt x="1399309" y="1122218"/>
                </a:cubicBezTo>
                <a:cubicBezTo>
                  <a:pt x="1403927" y="1103745"/>
                  <a:pt x="1409758" y="1085534"/>
                  <a:pt x="1413164" y="1066800"/>
                </a:cubicBezTo>
                <a:cubicBezTo>
                  <a:pt x="1457593" y="822440"/>
                  <a:pt x="1394515" y="1063733"/>
                  <a:pt x="1454727" y="928254"/>
                </a:cubicBezTo>
                <a:cubicBezTo>
                  <a:pt x="1466589" y="901564"/>
                  <a:pt x="1482436" y="845127"/>
                  <a:pt x="1482436" y="845127"/>
                </a:cubicBezTo>
                <a:cubicBezTo>
                  <a:pt x="1472269" y="794290"/>
                  <a:pt x="1466369" y="732078"/>
                  <a:pt x="1427018" y="692727"/>
                </a:cubicBezTo>
                <a:cubicBezTo>
                  <a:pt x="1415244" y="680953"/>
                  <a:pt x="1398457" y="675420"/>
                  <a:pt x="1385455" y="665018"/>
                </a:cubicBezTo>
                <a:cubicBezTo>
                  <a:pt x="1375255" y="656858"/>
                  <a:pt x="1369428" y="643151"/>
                  <a:pt x="1357745" y="637309"/>
                </a:cubicBezTo>
                <a:cubicBezTo>
                  <a:pt x="1331621" y="624247"/>
                  <a:pt x="1302327" y="618836"/>
                  <a:pt x="1274618" y="609600"/>
                </a:cubicBezTo>
                <a:lnTo>
                  <a:pt x="1233055" y="595745"/>
                </a:lnTo>
                <a:cubicBezTo>
                  <a:pt x="1068742" y="540972"/>
                  <a:pt x="1206066" y="582411"/>
                  <a:pt x="803564" y="568036"/>
                </a:cubicBezTo>
                <a:cubicBezTo>
                  <a:pt x="714388" y="538310"/>
                  <a:pt x="807824" y="566437"/>
                  <a:pt x="651164" y="540327"/>
                </a:cubicBezTo>
                <a:cubicBezTo>
                  <a:pt x="632382" y="537197"/>
                  <a:pt x="614640" y="528834"/>
                  <a:pt x="595745" y="526472"/>
                </a:cubicBezTo>
                <a:cubicBezTo>
                  <a:pt x="540564" y="519574"/>
                  <a:pt x="484909" y="517236"/>
                  <a:pt x="429491" y="512618"/>
                </a:cubicBezTo>
                <a:cubicBezTo>
                  <a:pt x="282891" y="475967"/>
                  <a:pt x="455526" y="525728"/>
                  <a:pt x="332509" y="471054"/>
                </a:cubicBezTo>
                <a:cubicBezTo>
                  <a:pt x="305819" y="459192"/>
                  <a:pt x="277091" y="452581"/>
                  <a:pt x="249382" y="443345"/>
                </a:cubicBezTo>
                <a:lnTo>
                  <a:pt x="207818" y="429490"/>
                </a:lnTo>
                <a:cubicBezTo>
                  <a:pt x="198582" y="415636"/>
                  <a:pt x="194229" y="396752"/>
                  <a:pt x="180109" y="387927"/>
                </a:cubicBezTo>
                <a:cubicBezTo>
                  <a:pt x="155341" y="372447"/>
                  <a:pt x="96982" y="360218"/>
                  <a:pt x="96982" y="360218"/>
                </a:cubicBezTo>
                <a:cubicBezTo>
                  <a:pt x="83127" y="346363"/>
                  <a:pt x="67447" y="334120"/>
                  <a:pt x="55418" y="318654"/>
                </a:cubicBezTo>
                <a:cubicBezTo>
                  <a:pt x="34972" y="292367"/>
                  <a:pt x="0" y="235527"/>
                  <a:pt x="0" y="235527"/>
                </a:cubicBezTo>
                <a:cubicBezTo>
                  <a:pt x="3838" y="216340"/>
                  <a:pt x="14398" y="148651"/>
                  <a:pt x="27709" y="124690"/>
                </a:cubicBezTo>
                <a:cubicBezTo>
                  <a:pt x="43882" y="95579"/>
                  <a:pt x="51534" y="52094"/>
                  <a:pt x="83127" y="41563"/>
                </a:cubicBezTo>
                <a:lnTo>
                  <a:pt x="124691" y="27709"/>
                </a:lnTo>
                <a:cubicBezTo>
                  <a:pt x="476651" y="40279"/>
                  <a:pt x="500207" y="51357"/>
                  <a:pt x="831273" y="27709"/>
                </a:cubicBezTo>
                <a:cubicBezTo>
                  <a:pt x="854761" y="26031"/>
                  <a:pt x="877234" y="17184"/>
                  <a:pt x="900545" y="13854"/>
                </a:cubicBezTo>
                <a:cubicBezTo>
                  <a:pt x="941944" y="7940"/>
                  <a:pt x="983672" y="4618"/>
                  <a:pt x="1025236" y="0"/>
                </a:cubicBezTo>
                <a:lnTo>
                  <a:pt x="2147455" y="13854"/>
                </a:lnTo>
                <a:cubicBezTo>
                  <a:pt x="2230693" y="15536"/>
                  <a:pt x="2314224" y="17382"/>
                  <a:pt x="2396836" y="27709"/>
                </a:cubicBezTo>
                <a:cubicBezTo>
                  <a:pt x="2425819" y="31332"/>
                  <a:pt x="2452255" y="46182"/>
                  <a:pt x="2479964" y="55418"/>
                </a:cubicBezTo>
                <a:cubicBezTo>
                  <a:pt x="2579606" y="88631"/>
                  <a:pt x="2455186" y="48339"/>
                  <a:pt x="2576945" y="83127"/>
                </a:cubicBezTo>
                <a:cubicBezTo>
                  <a:pt x="2590987" y="87139"/>
                  <a:pt x="2604253" y="93813"/>
                  <a:pt x="2618509" y="96981"/>
                </a:cubicBezTo>
                <a:cubicBezTo>
                  <a:pt x="2665251" y="107368"/>
                  <a:pt x="2742774" y="110552"/>
                  <a:pt x="2784764" y="138545"/>
                </a:cubicBezTo>
                <a:cubicBezTo>
                  <a:pt x="2969266" y="261548"/>
                  <a:pt x="2695819" y="84513"/>
                  <a:pt x="2867891" y="180109"/>
                </a:cubicBezTo>
                <a:cubicBezTo>
                  <a:pt x="2897002" y="196282"/>
                  <a:pt x="2919425" y="224996"/>
                  <a:pt x="2951018" y="235527"/>
                </a:cubicBezTo>
                <a:lnTo>
                  <a:pt x="3075709" y="277090"/>
                </a:lnTo>
                <a:cubicBezTo>
                  <a:pt x="3089564" y="281708"/>
                  <a:pt x="3105122" y="282844"/>
                  <a:pt x="3117273" y="290945"/>
                </a:cubicBezTo>
                <a:cubicBezTo>
                  <a:pt x="3301775" y="413948"/>
                  <a:pt x="3028328" y="236913"/>
                  <a:pt x="3200400" y="332509"/>
                </a:cubicBezTo>
                <a:cubicBezTo>
                  <a:pt x="3229511" y="348682"/>
                  <a:pt x="3255818" y="369454"/>
                  <a:pt x="3283527" y="387927"/>
                </a:cubicBezTo>
                <a:lnTo>
                  <a:pt x="3325091" y="415636"/>
                </a:lnTo>
                <a:lnTo>
                  <a:pt x="3366655" y="443345"/>
                </a:lnTo>
                <a:cubicBezTo>
                  <a:pt x="3371273" y="461818"/>
                  <a:pt x="3375278" y="480454"/>
                  <a:pt x="3380509" y="498763"/>
                </a:cubicBezTo>
                <a:cubicBezTo>
                  <a:pt x="3401282" y="571470"/>
                  <a:pt x="3389653" y="509106"/>
                  <a:pt x="3408218" y="595745"/>
                </a:cubicBezTo>
                <a:cubicBezTo>
                  <a:pt x="3418086" y="641796"/>
                  <a:pt x="3435927" y="734290"/>
                  <a:pt x="3435927" y="734290"/>
                </a:cubicBezTo>
                <a:cubicBezTo>
                  <a:pt x="3456611" y="961802"/>
                  <a:pt x="3437610" y="812822"/>
                  <a:pt x="3463636" y="955963"/>
                </a:cubicBezTo>
                <a:cubicBezTo>
                  <a:pt x="3483142" y="1063245"/>
                  <a:pt x="3466919" y="1007371"/>
                  <a:pt x="3491345" y="1080654"/>
                </a:cubicBezTo>
                <a:cubicBezTo>
                  <a:pt x="3519620" y="1335123"/>
                  <a:pt x="3522060" y="1304823"/>
                  <a:pt x="3491345" y="1704109"/>
                </a:cubicBezTo>
                <a:cubicBezTo>
                  <a:pt x="3490068" y="1720711"/>
                  <a:pt x="3474296" y="1732880"/>
                  <a:pt x="3463636" y="1745672"/>
                </a:cubicBezTo>
                <a:cubicBezTo>
                  <a:pt x="3423720" y="1793572"/>
                  <a:pt x="3431736" y="1784015"/>
                  <a:pt x="3380509" y="1801090"/>
                </a:cubicBezTo>
                <a:cubicBezTo>
                  <a:pt x="3299904" y="1881698"/>
                  <a:pt x="3416089" y="1769132"/>
                  <a:pt x="3311236" y="1856509"/>
                </a:cubicBezTo>
                <a:cubicBezTo>
                  <a:pt x="3296184" y="1869052"/>
                  <a:pt x="3283527" y="1884218"/>
                  <a:pt x="3269673" y="1898072"/>
                </a:cubicBezTo>
                <a:lnTo>
                  <a:pt x="3241964" y="1925781"/>
                </a:lnTo>
              </a:path>
            </a:pathLst>
          </a:custGeom>
          <a:ln w="47625"/>
          <a:effectLst>
            <a:outerShdw blurRad="50800" dist="76200" dir="5400000" algn="ctr" rotWithShape="0">
              <a:srgbClr val="000000">
                <a:alpha val="38000"/>
              </a:srgb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rtlCol="0">
            <a:normAutofit fontScale="90000"/>
          </a:bodyPr>
          <a:lstStyle/>
          <a:p>
            <a:pPr eaLnBrk="1" fontAlgn="auto" hangingPunct="1">
              <a:spcAft>
                <a:spcPts val="0"/>
              </a:spcAft>
              <a:defRPr/>
            </a:pPr>
            <a:r>
              <a:rPr lang="en-US" dirty="0" smtClean="0"/>
              <a:t>Motivation </a:t>
            </a:r>
            <a:r>
              <a:rPr lang="en-US" dirty="0" smtClean="0">
                <a:sym typeface="Wingdings" pitchFamily="2" charset="2"/>
              </a:rPr>
              <a:t> Settlement Patterns and Colonial Structures</a:t>
            </a:r>
            <a:endParaRPr lang="en-US" dirty="0"/>
          </a:p>
        </p:txBody>
      </p:sp>
      <p:pic>
        <p:nvPicPr>
          <p:cNvPr id="24579" name="Picture 9" descr="pilgrim-fathers-first-landing">
            <a:hlinkClick r:id="rId2"/>
          </p:cNvPr>
          <p:cNvPicPr>
            <a:picLocks noGrp="1" noChangeAspect="1" noChangeArrowheads="1"/>
          </p:cNvPicPr>
          <p:nvPr>
            <p:ph sz="quarter" idx="2"/>
          </p:nvPr>
        </p:nvPicPr>
        <p:blipFill>
          <a:blip r:embed="rId3" cstate="print"/>
          <a:srcRect/>
          <a:stretch>
            <a:fillRect/>
          </a:stretch>
        </p:blipFill>
        <p:spPr>
          <a:xfrm>
            <a:off x="381000" y="2209800"/>
            <a:ext cx="2474913" cy="1981200"/>
          </a:xfrm>
        </p:spPr>
      </p:pic>
      <p:sp>
        <p:nvSpPr>
          <p:cNvPr id="24580" name="Rectangle 7"/>
          <p:cNvSpPr>
            <a:spLocks noChangeArrowheads="1"/>
          </p:cNvSpPr>
          <p:nvPr/>
        </p:nvSpPr>
        <p:spPr bwMode="auto">
          <a:xfrm>
            <a:off x="3276600" y="1600200"/>
            <a:ext cx="5486400" cy="4789488"/>
          </a:xfrm>
          <a:prstGeom prst="rect">
            <a:avLst/>
          </a:prstGeom>
          <a:noFill/>
          <a:ln w="9525">
            <a:noFill/>
            <a:miter lim="800000"/>
            <a:headEnd/>
            <a:tailEnd/>
          </a:ln>
        </p:spPr>
        <p:txBody>
          <a:bodyPr>
            <a:spAutoFit/>
          </a:bodyPr>
          <a:lstStyle/>
          <a:p>
            <a:r>
              <a:rPr lang="en-US" sz="2800" dirty="0">
                <a:solidFill>
                  <a:srgbClr val="FF0000"/>
                </a:solidFill>
              </a:rPr>
              <a:t>New England</a:t>
            </a:r>
            <a:r>
              <a:rPr lang="en-US" sz="2800" dirty="0"/>
              <a:t> was settled by </a:t>
            </a:r>
            <a:r>
              <a:rPr lang="en-US" sz="2800" dirty="0">
                <a:solidFill>
                  <a:srgbClr val="FF0000"/>
                </a:solidFill>
              </a:rPr>
              <a:t>Puritans </a:t>
            </a:r>
            <a:r>
              <a:rPr lang="en-US" sz="2800" dirty="0"/>
              <a:t>from England seeking </a:t>
            </a:r>
            <a:r>
              <a:rPr lang="en-US" sz="2800" dirty="0">
                <a:solidFill>
                  <a:srgbClr val="FF0000"/>
                </a:solidFill>
              </a:rPr>
              <a:t>religious freedom</a:t>
            </a:r>
            <a:r>
              <a:rPr lang="en-US" sz="2800" dirty="0"/>
              <a:t>. They were often </a:t>
            </a:r>
            <a:r>
              <a:rPr lang="en-US" sz="2800" dirty="0">
                <a:solidFill>
                  <a:srgbClr val="FF0000"/>
                </a:solidFill>
              </a:rPr>
              <a:t>intolerant</a:t>
            </a:r>
            <a:r>
              <a:rPr lang="en-US" sz="2800" dirty="0"/>
              <a:t> of those not sharing their beliefs. </a:t>
            </a:r>
          </a:p>
          <a:p>
            <a:endParaRPr lang="en-US" sz="2800" dirty="0"/>
          </a:p>
          <a:p>
            <a:r>
              <a:rPr lang="en-US" sz="2800" dirty="0"/>
              <a:t>They formed a “</a:t>
            </a:r>
            <a:r>
              <a:rPr lang="en-US" sz="2800" dirty="0">
                <a:solidFill>
                  <a:srgbClr val="FF0000"/>
                </a:solidFill>
              </a:rPr>
              <a:t>covenant community</a:t>
            </a:r>
            <a:r>
              <a:rPr lang="en-US" sz="2800" dirty="0"/>
              <a:t>” based on the </a:t>
            </a:r>
            <a:r>
              <a:rPr lang="en-US" sz="2800" dirty="0">
                <a:solidFill>
                  <a:srgbClr val="FF0000"/>
                </a:solidFill>
              </a:rPr>
              <a:t>Mayflower Compact</a:t>
            </a:r>
            <a:r>
              <a:rPr lang="en-US" sz="2800" dirty="0"/>
              <a:t>. </a:t>
            </a:r>
            <a:r>
              <a:rPr lang="en-US" sz="2800" dirty="0">
                <a:sym typeface="Wingdings" pitchFamily="2" charset="2"/>
              </a:rPr>
              <a:t> Direct </a:t>
            </a:r>
            <a:r>
              <a:rPr lang="en-US" sz="2800" dirty="0">
                <a:solidFill>
                  <a:srgbClr val="FF0000"/>
                </a:solidFill>
                <a:sym typeface="Wingdings" pitchFamily="2" charset="2"/>
              </a:rPr>
              <a:t>democracy</a:t>
            </a:r>
            <a:r>
              <a:rPr lang="en-US" sz="2800" dirty="0">
                <a:sym typeface="Wingdings" pitchFamily="2" charset="2"/>
              </a:rPr>
              <a:t> through town meetings.</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914400"/>
          </a:xfrm>
        </p:spPr>
        <p:txBody>
          <a:bodyPr>
            <a:normAutofit fontScale="90000"/>
          </a:bodyPr>
          <a:lstStyle/>
          <a:p>
            <a:r>
              <a:rPr lang="en-US" sz="4000" b="1" dirty="0"/>
              <a:t>Economic characteristics of the Colonial Period</a:t>
            </a:r>
            <a:r>
              <a:rPr lang="en-US" b="1" dirty="0"/>
              <a:t/>
            </a:r>
            <a:br>
              <a:rPr lang="en-US" b="1" dirty="0"/>
            </a:br>
            <a:endParaRPr lang="en-US" dirty="0"/>
          </a:p>
        </p:txBody>
      </p:sp>
      <p:sp>
        <p:nvSpPr>
          <p:cNvPr id="3" name="Content Placeholder 2"/>
          <p:cNvSpPr>
            <a:spLocks noGrp="1"/>
          </p:cNvSpPr>
          <p:nvPr>
            <p:ph idx="1"/>
          </p:nvPr>
        </p:nvSpPr>
        <p:spPr>
          <a:xfrm>
            <a:off x="533400" y="1066800"/>
            <a:ext cx="3733800" cy="5257800"/>
          </a:xfrm>
          <a:gradFill flip="none" rotWithShape="1">
            <a:gsLst>
              <a:gs pos="66000">
                <a:srgbClr val="DDEBCF">
                  <a:alpha val="61000"/>
                </a:srgbClr>
              </a:gs>
              <a:gs pos="50000">
                <a:srgbClr val="9CB86E"/>
              </a:gs>
              <a:gs pos="100000">
                <a:srgbClr val="156B13"/>
              </a:gs>
            </a:gsLst>
            <a:lin ang="0" scaled="1"/>
            <a:tileRect/>
          </a:gradFill>
        </p:spPr>
        <p:txBody>
          <a:bodyPr>
            <a:normAutofit fontScale="85000" lnSpcReduction="20000"/>
          </a:bodyPr>
          <a:lstStyle/>
          <a:p>
            <a:r>
              <a:rPr lang="en-US" dirty="0"/>
              <a:t>The </a:t>
            </a:r>
            <a:r>
              <a:rPr lang="en-US" dirty="0">
                <a:solidFill>
                  <a:srgbClr val="FF0000"/>
                </a:solidFill>
              </a:rPr>
              <a:t>New England </a:t>
            </a:r>
            <a:r>
              <a:rPr lang="en-US" dirty="0" smtClean="0">
                <a:solidFill>
                  <a:srgbClr val="FF0000"/>
                </a:solidFill>
              </a:rPr>
              <a:t>                                                                  </a:t>
            </a:r>
            <a:r>
              <a:rPr lang="en-US" dirty="0" smtClean="0"/>
              <a:t>colonies </a:t>
            </a:r>
            <a:r>
              <a:rPr lang="en-US" dirty="0"/>
              <a:t>developed </a:t>
            </a:r>
            <a:r>
              <a:rPr lang="en-US" dirty="0" smtClean="0"/>
              <a:t>                                                                    an </a:t>
            </a:r>
            <a:r>
              <a:rPr lang="en-US" dirty="0">
                <a:solidFill>
                  <a:srgbClr val="FF0000"/>
                </a:solidFill>
              </a:rPr>
              <a:t>economy</a:t>
            </a:r>
            <a:r>
              <a:rPr lang="en-US" dirty="0"/>
              <a:t> </a:t>
            </a:r>
            <a:r>
              <a:rPr lang="en-US" dirty="0">
                <a:solidFill>
                  <a:srgbClr val="FF0000"/>
                </a:solidFill>
              </a:rPr>
              <a:t>based </a:t>
            </a:r>
            <a:r>
              <a:rPr lang="en-US" dirty="0" smtClean="0"/>
              <a:t>                                                                                     on </a:t>
            </a:r>
            <a:r>
              <a:rPr lang="en-US" dirty="0">
                <a:solidFill>
                  <a:srgbClr val="FF0000"/>
                </a:solidFill>
              </a:rPr>
              <a:t>shipbuilding, </a:t>
            </a:r>
            <a:r>
              <a:rPr lang="en-US" dirty="0" smtClean="0">
                <a:solidFill>
                  <a:srgbClr val="FF0000"/>
                </a:solidFill>
              </a:rPr>
              <a:t>                                                                                      fishing</a:t>
            </a:r>
            <a:r>
              <a:rPr lang="en-US" dirty="0">
                <a:solidFill>
                  <a:srgbClr val="FF0000"/>
                </a:solidFill>
              </a:rPr>
              <a:t>, lumbering, </a:t>
            </a:r>
            <a:r>
              <a:rPr lang="en-US" dirty="0" smtClean="0">
                <a:solidFill>
                  <a:srgbClr val="FF0000"/>
                </a:solidFill>
              </a:rPr>
              <a:t>                                                                               small-scale                                                                                     subsistence </a:t>
            </a:r>
            <a:r>
              <a:rPr lang="en-US" dirty="0">
                <a:solidFill>
                  <a:srgbClr val="FF0000"/>
                </a:solidFill>
              </a:rPr>
              <a:t>farming</a:t>
            </a:r>
            <a:r>
              <a:rPr lang="en-US" dirty="0" smtClean="0"/>
              <a:t>,                                                                                               </a:t>
            </a:r>
            <a:r>
              <a:rPr lang="en-US" dirty="0"/>
              <a:t>and eventually, </a:t>
            </a:r>
            <a:r>
              <a:rPr lang="en-US" dirty="0" smtClean="0"/>
              <a:t>                                                                    </a:t>
            </a:r>
            <a:r>
              <a:rPr lang="en-US" dirty="0" smtClean="0">
                <a:solidFill>
                  <a:srgbClr val="FF0000"/>
                </a:solidFill>
              </a:rPr>
              <a:t>manufacturing</a:t>
            </a:r>
            <a:r>
              <a:rPr lang="en-US" dirty="0"/>
              <a:t>. </a:t>
            </a:r>
            <a:endParaRPr lang="en-US" dirty="0" smtClean="0"/>
          </a:p>
          <a:p>
            <a:r>
              <a:rPr lang="en-US" dirty="0" smtClean="0"/>
              <a:t>The </a:t>
            </a:r>
            <a:r>
              <a:rPr lang="en-US" dirty="0"/>
              <a:t>colonies </a:t>
            </a:r>
            <a:r>
              <a:rPr lang="en-US" dirty="0" smtClean="0"/>
              <a:t>                                                                              </a:t>
            </a:r>
            <a:r>
              <a:rPr lang="en-US" dirty="0" smtClean="0">
                <a:solidFill>
                  <a:srgbClr val="FF0000"/>
                </a:solidFill>
              </a:rPr>
              <a:t>prospered</a:t>
            </a:r>
            <a:r>
              <a:rPr lang="en-US" dirty="0"/>
              <a:t>, reflecting </a:t>
            </a:r>
            <a:r>
              <a:rPr lang="en-US" dirty="0" smtClean="0"/>
              <a:t>                                                                the </a:t>
            </a:r>
            <a:r>
              <a:rPr lang="en-US" dirty="0">
                <a:solidFill>
                  <a:srgbClr val="FF0000"/>
                </a:solidFill>
              </a:rPr>
              <a:t>Puritans’</a:t>
            </a:r>
            <a:r>
              <a:rPr lang="en-US" dirty="0"/>
              <a:t> strong </a:t>
            </a:r>
            <a:r>
              <a:rPr lang="en-US" dirty="0" smtClean="0"/>
              <a:t>                                                                          </a:t>
            </a:r>
            <a:r>
              <a:rPr lang="en-US" dirty="0" smtClean="0">
                <a:solidFill>
                  <a:srgbClr val="FF0000"/>
                </a:solidFill>
              </a:rPr>
              <a:t>belief</a:t>
            </a:r>
            <a:r>
              <a:rPr lang="en-US" dirty="0" smtClean="0"/>
              <a:t> </a:t>
            </a:r>
            <a:r>
              <a:rPr lang="en-US" dirty="0"/>
              <a:t>in the </a:t>
            </a:r>
            <a:r>
              <a:rPr lang="en-US" dirty="0">
                <a:solidFill>
                  <a:srgbClr val="FF0000"/>
                </a:solidFill>
              </a:rPr>
              <a:t>values</a:t>
            </a:r>
            <a:r>
              <a:rPr lang="en-US" dirty="0"/>
              <a:t> </a:t>
            </a:r>
            <a:r>
              <a:rPr lang="en-US" dirty="0" smtClean="0"/>
              <a:t>                                                                                of </a:t>
            </a:r>
            <a:r>
              <a:rPr lang="en-US" dirty="0">
                <a:solidFill>
                  <a:srgbClr val="FF0000"/>
                </a:solidFill>
              </a:rPr>
              <a:t>hard work </a:t>
            </a:r>
            <a:r>
              <a:rPr lang="en-US" dirty="0"/>
              <a:t>and </a:t>
            </a:r>
            <a:r>
              <a:rPr lang="en-US" dirty="0">
                <a:solidFill>
                  <a:srgbClr val="FF0000"/>
                </a:solidFill>
              </a:rPr>
              <a:t>thrift</a:t>
            </a:r>
            <a:r>
              <a:rPr lang="en-US" dirty="0"/>
              <a:t>.</a:t>
            </a:r>
          </a:p>
          <a:p>
            <a:endParaRPr lang="en-US" dirty="0"/>
          </a:p>
        </p:txBody>
      </p:sp>
      <p:pic>
        <p:nvPicPr>
          <p:cNvPr id="5122" name="Picture 2" descr="https://sp.yimg.com/ib/th?id=HN.608022839667264569&amp;pid=15.1&amp;P=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2400" y="1752600"/>
            <a:ext cx="4800600" cy="3200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562600" y="685800"/>
            <a:ext cx="3339376" cy="1477328"/>
          </a:xfrm>
          <a:prstGeom prst="rect">
            <a:avLst/>
          </a:prstGeom>
          <a:noFill/>
        </p:spPr>
        <p:txBody>
          <a:bodyPr wrap="none" rtlCol="0">
            <a:spAutoFit/>
          </a:bodyPr>
          <a:lstStyle/>
          <a:p>
            <a:r>
              <a:rPr lang="en-US" dirty="0" smtClean="0"/>
              <a:t>Why?  Poor soil.  Rocky areas.</a:t>
            </a:r>
          </a:p>
          <a:p>
            <a:r>
              <a:rPr lang="en-US" dirty="0" smtClean="0"/>
              <a:t>Surrounded by lots of trees.  </a:t>
            </a:r>
          </a:p>
          <a:p>
            <a:r>
              <a:rPr lang="en-US" dirty="0" smtClean="0"/>
              <a:t>Settled closer to shore. </a:t>
            </a:r>
          </a:p>
          <a:p>
            <a:r>
              <a:rPr lang="en-US" dirty="0" smtClean="0"/>
              <a:t> Colder climate.</a:t>
            </a:r>
          </a:p>
          <a:p>
            <a:endParaRPr lang="en-US" dirty="0"/>
          </a:p>
        </p:txBody>
      </p:sp>
      <p:cxnSp>
        <p:nvCxnSpPr>
          <p:cNvPr id="7" name="Elbow Connector 6"/>
          <p:cNvCxnSpPr/>
          <p:nvPr/>
        </p:nvCxnSpPr>
        <p:spPr>
          <a:xfrm flipV="1">
            <a:off x="4267200" y="1143000"/>
            <a:ext cx="1219200" cy="4572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62600" y="5334000"/>
            <a:ext cx="3435556" cy="646331"/>
          </a:xfrm>
          <a:prstGeom prst="rect">
            <a:avLst/>
          </a:prstGeom>
          <a:noFill/>
        </p:spPr>
        <p:txBody>
          <a:bodyPr wrap="none" rtlCol="0">
            <a:spAutoFit/>
          </a:bodyPr>
          <a:lstStyle/>
          <a:p>
            <a:r>
              <a:rPr lang="en-US" dirty="0" smtClean="0"/>
              <a:t>Why?  Based in religious</a:t>
            </a:r>
          </a:p>
          <a:p>
            <a:r>
              <a:rPr lang="en-US" dirty="0" smtClean="0"/>
              <a:t>beliefs.  Religion = Puritan faith.</a:t>
            </a:r>
            <a:endParaRPr lang="en-US" dirty="0"/>
          </a:p>
        </p:txBody>
      </p:sp>
      <p:cxnSp>
        <p:nvCxnSpPr>
          <p:cNvPr id="12" name="Elbow Connector 11"/>
          <p:cNvCxnSpPr/>
          <p:nvPr/>
        </p:nvCxnSpPr>
        <p:spPr>
          <a:xfrm>
            <a:off x="4267200" y="5562600"/>
            <a:ext cx="1219200" cy="228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38422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99">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Social characteristics of the colonies</a:t>
            </a:r>
            <a:br>
              <a:rPr lang="en-US" b="1" dirty="0"/>
            </a:br>
            <a:endParaRPr lang="en-US" dirty="0"/>
          </a:p>
        </p:txBody>
      </p:sp>
      <p:sp>
        <p:nvSpPr>
          <p:cNvPr id="3" name="Content Placeholder 2"/>
          <p:cNvSpPr>
            <a:spLocks noGrp="1"/>
          </p:cNvSpPr>
          <p:nvPr>
            <p:ph idx="1"/>
          </p:nvPr>
        </p:nvSpPr>
        <p:spPr>
          <a:xfrm>
            <a:off x="228600" y="838200"/>
            <a:ext cx="8229600" cy="5715000"/>
          </a:xfrm>
          <a:solidFill>
            <a:srgbClr val="FFFF99"/>
          </a:solidFill>
        </p:spPr>
        <p:txBody>
          <a:bodyPr>
            <a:normAutofit/>
          </a:bodyPr>
          <a:lstStyle/>
          <a:p>
            <a:r>
              <a:rPr lang="en-US" dirty="0"/>
              <a:t>New England’s colonial </a:t>
            </a:r>
            <a:r>
              <a:rPr lang="en-US" dirty="0" smtClean="0"/>
              <a:t>                                                             </a:t>
            </a:r>
            <a:r>
              <a:rPr lang="en-US" dirty="0" smtClean="0">
                <a:solidFill>
                  <a:srgbClr val="FF0000"/>
                </a:solidFill>
              </a:rPr>
              <a:t>society</a:t>
            </a:r>
            <a:r>
              <a:rPr lang="en-US" dirty="0" smtClean="0"/>
              <a:t> </a:t>
            </a:r>
            <a:r>
              <a:rPr lang="en-US" dirty="0"/>
              <a:t>was based on </a:t>
            </a:r>
            <a:r>
              <a:rPr lang="en-US" dirty="0" smtClean="0"/>
              <a:t>                                                      </a:t>
            </a:r>
            <a:r>
              <a:rPr lang="en-US" dirty="0" smtClean="0">
                <a:solidFill>
                  <a:srgbClr val="FF0000"/>
                </a:solidFill>
              </a:rPr>
              <a:t>religious </a:t>
            </a:r>
            <a:r>
              <a:rPr lang="en-US" dirty="0">
                <a:solidFill>
                  <a:srgbClr val="FF0000"/>
                </a:solidFill>
              </a:rPr>
              <a:t>standing</a:t>
            </a:r>
            <a:r>
              <a:rPr lang="en-US" dirty="0"/>
              <a:t>. </a:t>
            </a:r>
            <a:endParaRPr lang="en-US" dirty="0" smtClean="0"/>
          </a:p>
          <a:p>
            <a:r>
              <a:rPr lang="en-US" dirty="0" smtClean="0"/>
              <a:t>The </a:t>
            </a:r>
            <a:r>
              <a:rPr lang="en-US" dirty="0"/>
              <a:t>Puritans grew </a:t>
            </a:r>
            <a:r>
              <a:rPr lang="en-US" dirty="0" smtClean="0"/>
              <a:t>                                                               increasingly </a:t>
            </a:r>
            <a:r>
              <a:rPr lang="en-US" dirty="0">
                <a:solidFill>
                  <a:srgbClr val="FF0000"/>
                </a:solidFill>
              </a:rPr>
              <a:t>intolerant</a:t>
            </a:r>
            <a:r>
              <a:rPr lang="en-US" dirty="0"/>
              <a:t> of </a:t>
            </a:r>
            <a:r>
              <a:rPr lang="en-US" dirty="0" smtClean="0"/>
              <a:t>                                                 </a:t>
            </a:r>
            <a:r>
              <a:rPr lang="en-US" dirty="0" smtClean="0">
                <a:solidFill>
                  <a:srgbClr val="FF0000"/>
                </a:solidFill>
              </a:rPr>
              <a:t>dissenters</a:t>
            </a:r>
            <a:r>
              <a:rPr lang="en-US" dirty="0" smtClean="0"/>
              <a:t> who </a:t>
            </a:r>
            <a:r>
              <a:rPr lang="en-US" dirty="0">
                <a:solidFill>
                  <a:srgbClr val="FF0000"/>
                </a:solidFill>
              </a:rPr>
              <a:t>challenged</a:t>
            </a:r>
            <a:r>
              <a:rPr lang="en-US" dirty="0"/>
              <a:t> </a:t>
            </a:r>
            <a:r>
              <a:rPr lang="en-US" dirty="0" smtClean="0"/>
              <a:t>                                                          the Puritans’ </a:t>
            </a:r>
            <a:r>
              <a:rPr lang="en-US" dirty="0" smtClean="0">
                <a:solidFill>
                  <a:srgbClr val="FF0000"/>
                </a:solidFill>
              </a:rPr>
              <a:t>belief</a:t>
            </a:r>
            <a:r>
              <a:rPr lang="en-US" dirty="0" smtClean="0"/>
              <a:t> </a:t>
            </a:r>
            <a:r>
              <a:rPr lang="en-US" dirty="0"/>
              <a:t>in the </a:t>
            </a:r>
            <a:r>
              <a:rPr lang="en-US" dirty="0" smtClean="0"/>
              <a:t>                                                 connection </a:t>
            </a:r>
            <a:r>
              <a:rPr lang="en-US" dirty="0"/>
              <a:t>between </a:t>
            </a:r>
            <a:r>
              <a:rPr lang="en-US" dirty="0">
                <a:solidFill>
                  <a:srgbClr val="FF0000"/>
                </a:solidFill>
              </a:rPr>
              <a:t>religion</a:t>
            </a:r>
            <a:r>
              <a:rPr lang="en-US" dirty="0"/>
              <a:t> and </a:t>
            </a:r>
            <a:r>
              <a:rPr lang="en-US" dirty="0">
                <a:solidFill>
                  <a:srgbClr val="FF0000"/>
                </a:solidFill>
              </a:rPr>
              <a:t>government</a:t>
            </a:r>
            <a:r>
              <a:rPr lang="en-US" dirty="0"/>
              <a:t>. </a:t>
            </a:r>
            <a:endParaRPr lang="en-US" dirty="0" smtClean="0"/>
          </a:p>
          <a:p>
            <a:r>
              <a:rPr lang="en-US" dirty="0" smtClean="0">
                <a:solidFill>
                  <a:srgbClr val="FF0000"/>
                </a:solidFill>
              </a:rPr>
              <a:t>Rhode </a:t>
            </a:r>
            <a:r>
              <a:rPr lang="en-US" dirty="0">
                <a:solidFill>
                  <a:srgbClr val="FF0000"/>
                </a:solidFill>
              </a:rPr>
              <a:t>Island </a:t>
            </a:r>
            <a:r>
              <a:rPr lang="en-US" dirty="0"/>
              <a:t>was founded by </a:t>
            </a:r>
            <a:r>
              <a:rPr lang="en-US" dirty="0">
                <a:solidFill>
                  <a:srgbClr val="FF0000"/>
                </a:solidFill>
              </a:rPr>
              <a:t>dissenters</a:t>
            </a:r>
            <a:r>
              <a:rPr lang="en-US" dirty="0"/>
              <a:t> fleeing persecution by Puritans in Massachusetts.</a:t>
            </a:r>
          </a:p>
          <a:p>
            <a:endParaRPr lang="en-US" dirty="0"/>
          </a:p>
        </p:txBody>
      </p:sp>
      <p:pic>
        <p:nvPicPr>
          <p:cNvPr id="8194" name="Picture 2" descr="http://img.ehow.com/article-page-main/ehow/images/a04/bu/ff/religion-colonial-georgia-800x800.jpg"/>
          <p:cNvPicPr>
            <a:picLocks noChangeAspect="1" noChangeArrowheads="1"/>
          </p:cNvPicPr>
          <p:nvPr/>
        </p:nvPicPr>
        <p:blipFill>
          <a:blip r:embed="rId2" cstate="print"/>
          <a:srcRect/>
          <a:stretch>
            <a:fillRect/>
          </a:stretch>
        </p:blipFill>
        <p:spPr bwMode="auto">
          <a:xfrm>
            <a:off x="5715000" y="838200"/>
            <a:ext cx="3234170" cy="3162301"/>
          </a:xfrm>
          <a:prstGeom prst="rect">
            <a:avLst/>
          </a:prstGeom>
          <a:noFill/>
        </p:spPr>
      </p:pic>
    </p:spTree>
    <p:extLst>
      <p:ext uri="{BB962C8B-B14F-4D97-AF65-F5344CB8AC3E}">
        <p14:creationId xmlns:p14="http://schemas.microsoft.com/office/powerpoint/2010/main" xmlns="" val="268528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228600"/>
            <a:ext cx="482536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Middle Colonies</a:t>
            </a:r>
          </a:p>
        </p:txBody>
      </p:sp>
      <p:sp>
        <p:nvSpPr>
          <p:cNvPr id="4099" name="TextBox 2"/>
          <p:cNvSpPr txBox="1">
            <a:spLocks noChangeArrowheads="1"/>
          </p:cNvSpPr>
          <p:nvPr/>
        </p:nvSpPr>
        <p:spPr bwMode="auto">
          <a:xfrm>
            <a:off x="1981200" y="1143000"/>
            <a:ext cx="5181600" cy="646113"/>
          </a:xfrm>
          <a:prstGeom prst="rect">
            <a:avLst/>
          </a:prstGeom>
          <a:solidFill>
            <a:srgbClr val="FFFF00"/>
          </a:solidFill>
          <a:ln w="9525">
            <a:noFill/>
            <a:miter lim="800000"/>
            <a:headEnd/>
            <a:tailEnd/>
          </a:ln>
        </p:spPr>
        <p:txBody>
          <a:bodyPr>
            <a:spAutoFit/>
          </a:bodyPr>
          <a:lstStyle/>
          <a:p>
            <a:r>
              <a:rPr lang="en-US" sz="3600">
                <a:latin typeface="Calibri" pitchFamily="34" charset="0"/>
              </a:rPr>
              <a:t>“</a:t>
            </a:r>
            <a:r>
              <a:rPr lang="en-US" sz="3600">
                <a:solidFill>
                  <a:srgbClr val="FF0000"/>
                </a:solidFill>
                <a:latin typeface="Calibri" pitchFamily="34" charset="0"/>
              </a:rPr>
              <a:t>2</a:t>
            </a:r>
            <a:r>
              <a:rPr lang="en-US" sz="3600">
                <a:latin typeface="Calibri" pitchFamily="34" charset="0"/>
              </a:rPr>
              <a:t> </a:t>
            </a:r>
            <a:r>
              <a:rPr lang="en-US" sz="3600">
                <a:solidFill>
                  <a:srgbClr val="FF0000"/>
                </a:solidFill>
                <a:latin typeface="Calibri" pitchFamily="34" charset="0"/>
              </a:rPr>
              <a:t>N</a:t>
            </a:r>
            <a:r>
              <a:rPr lang="en-US" sz="3600">
                <a:latin typeface="Calibri" pitchFamily="34" charset="0"/>
              </a:rPr>
              <a:t>ew </a:t>
            </a:r>
            <a:r>
              <a:rPr lang="en-US" sz="3600">
                <a:solidFill>
                  <a:srgbClr val="FF0000"/>
                </a:solidFill>
                <a:latin typeface="Calibri" pitchFamily="34" charset="0"/>
              </a:rPr>
              <a:t>Delaware</a:t>
            </a:r>
            <a:r>
              <a:rPr lang="en-US" sz="3600">
                <a:latin typeface="Calibri" pitchFamily="34" charset="0"/>
              </a:rPr>
              <a:t> </a:t>
            </a:r>
            <a:r>
              <a:rPr lang="en-US" sz="3600">
                <a:solidFill>
                  <a:srgbClr val="FF0000"/>
                </a:solidFill>
                <a:latin typeface="Calibri" pitchFamily="34" charset="0"/>
              </a:rPr>
              <a:t>P</a:t>
            </a:r>
            <a:r>
              <a:rPr lang="en-US" sz="3600">
                <a:latin typeface="Calibri" pitchFamily="34" charset="0"/>
              </a:rPr>
              <a:t>ens”</a:t>
            </a:r>
          </a:p>
        </p:txBody>
      </p:sp>
      <p:pic>
        <p:nvPicPr>
          <p:cNvPr id="4100" name="Picture 2" descr="http://3.bp.blogspot.com/-Hcw4iKEAfNs/UCi0yoEpC4I/AAAAAAAAAUk/5-y2YlORCUU/s640/13+colonies.jpg"/>
          <p:cNvPicPr>
            <a:picLocks noChangeAspect="1" noChangeArrowheads="1"/>
          </p:cNvPicPr>
          <p:nvPr/>
        </p:nvPicPr>
        <p:blipFill>
          <a:blip r:embed="rId2" cstate="print"/>
          <a:srcRect/>
          <a:stretch>
            <a:fillRect/>
          </a:stretch>
        </p:blipFill>
        <p:spPr bwMode="auto">
          <a:xfrm>
            <a:off x="685800" y="1962150"/>
            <a:ext cx="4267200" cy="4895850"/>
          </a:xfrm>
          <a:prstGeom prst="rect">
            <a:avLst/>
          </a:prstGeom>
          <a:noFill/>
          <a:ln w="9525">
            <a:noFill/>
            <a:miter lim="800000"/>
            <a:headEnd/>
            <a:tailEnd/>
          </a:ln>
        </p:spPr>
      </p:pic>
      <p:sp>
        <p:nvSpPr>
          <p:cNvPr id="5" name="TextBox 4"/>
          <p:cNvSpPr txBox="1"/>
          <p:nvPr/>
        </p:nvSpPr>
        <p:spPr>
          <a:xfrm>
            <a:off x="5486400" y="2057400"/>
            <a:ext cx="2971800" cy="2062163"/>
          </a:xfrm>
          <a:prstGeom prst="rect">
            <a:avLst/>
          </a:prstGeom>
          <a:solidFill>
            <a:schemeClr val="accent2">
              <a:lumMod val="40000"/>
              <a:lumOff val="60000"/>
            </a:schemeClr>
          </a:solidFill>
        </p:spPr>
        <p:txBody>
          <a:bodyPr>
            <a:spAutoFit/>
          </a:bodyPr>
          <a:lstStyle/>
          <a:p>
            <a:pPr fontAlgn="auto">
              <a:spcBef>
                <a:spcPts val="0"/>
              </a:spcBef>
              <a:spcAft>
                <a:spcPts val="0"/>
              </a:spcAft>
              <a:defRPr/>
            </a:pPr>
            <a:r>
              <a:rPr lang="en-US" sz="3200" dirty="0">
                <a:latin typeface="+mn-lt"/>
              </a:rPr>
              <a:t>New York</a:t>
            </a:r>
          </a:p>
          <a:p>
            <a:pPr fontAlgn="auto">
              <a:spcBef>
                <a:spcPts val="0"/>
              </a:spcBef>
              <a:spcAft>
                <a:spcPts val="0"/>
              </a:spcAft>
              <a:defRPr/>
            </a:pPr>
            <a:r>
              <a:rPr lang="en-US" sz="3200" dirty="0">
                <a:latin typeface="+mn-lt"/>
              </a:rPr>
              <a:t>New Jersey</a:t>
            </a:r>
          </a:p>
          <a:p>
            <a:pPr fontAlgn="auto">
              <a:spcBef>
                <a:spcPts val="0"/>
              </a:spcBef>
              <a:spcAft>
                <a:spcPts val="0"/>
              </a:spcAft>
              <a:defRPr/>
            </a:pPr>
            <a:r>
              <a:rPr lang="en-US" sz="3200" dirty="0">
                <a:latin typeface="+mn-lt"/>
              </a:rPr>
              <a:t>Delaware</a:t>
            </a:r>
          </a:p>
          <a:p>
            <a:pPr fontAlgn="auto">
              <a:spcBef>
                <a:spcPts val="0"/>
              </a:spcBef>
              <a:spcAft>
                <a:spcPts val="0"/>
              </a:spcAft>
              <a:defRPr/>
            </a:pPr>
            <a:r>
              <a:rPr lang="en-US" sz="3200" dirty="0">
                <a:latin typeface="+mn-lt"/>
              </a:rPr>
              <a:t>Pennsylvania</a:t>
            </a:r>
          </a:p>
        </p:txBody>
      </p:sp>
      <p:sp>
        <p:nvSpPr>
          <p:cNvPr id="6" name="Freeform 5"/>
          <p:cNvSpPr/>
          <p:nvPr/>
        </p:nvSpPr>
        <p:spPr>
          <a:xfrm>
            <a:off x="1447800" y="2667000"/>
            <a:ext cx="3141663" cy="1606550"/>
          </a:xfrm>
          <a:custGeom>
            <a:avLst/>
            <a:gdLst>
              <a:gd name="connsiteX0" fmla="*/ 1620982 w 3141989"/>
              <a:gd name="connsiteY0" fmla="*/ 0 h 1607127"/>
              <a:gd name="connsiteX1" fmla="*/ 969818 w 3141989"/>
              <a:gd name="connsiteY1" fmla="*/ 27709 h 1607127"/>
              <a:gd name="connsiteX2" fmla="*/ 858982 w 3141989"/>
              <a:gd name="connsiteY2" fmla="*/ 41563 h 1607127"/>
              <a:gd name="connsiteX3" fmla="*/ 775855 w 3141989"/>
              <a:gd name="connsiteY3" fmla="*/ 69272 h 1607127"/>
              <a:gd name="connsiteX4" fmla="*/ 734291 w 3141989"/>
              <a:gd name="connsiteY4" fmla="*/ 83127 h 1607127"/>
              <a:gd name="connsiteX5" fmla="*/ 637309 w 3141989"/>
              <a:gd name="connsiteY5" fmla="*/ 138545 h 1607127"/>
              <a:gd name="connsiteX6" fmla="*/ 554182 w 3141989"/>
              <a:gd name="connsiteY6" fmla="*/ 193963 h 1607127"/>
              <a:gd name="connsiteX7" fmla="*/ 471055 w 3141989"/>
              <a:gd name="connsiteY7" fmla="*/ 221672 h 1607127"/>
              <a:gd name="connsiteX8" fmla="*/ 401782 w 3141989"/>
              <a:gd name="connsiteY8" fmla="*/ 277090 h 1607127"/>
              <a:gd name="connsiteX9" fmla="*/ 360218 w 3141989"/>
              <a:gd name="connsiteY9" fmla="*/ 318654 h 1607127"/>
              <a:gd name="connsiteX10" fmla="*/ 304800 w 3141989"/>
              <a:gd name="connsiteY10" fmla="*/ 401781 h 1607127"/>
              <a:gd name="connsiteX11" fmla="*/ 221673 w 3141989"/>
              <a:gd name="connsiteY11" fmla="*/ 443345 h 1607127"/>
              <a:gd name="connsiteX12" fmla="*/ 180109 w 3141989"/>
              <a:gd name="connsiteY12" fmla="*/ 471054 h 1607127"/>
              <a:gd name="connsiteX13" fmla="*/ 96982 w 3141989"/>
              <a:gd name="connsiteY13" fmla="*/ 512618 h 1607127"/>
              <a:gd name="connsiteX14" fmla="*/ 69273 w 3141989"/>
              <a:gd name="connsiteY14" fmla="*/ 554181 h 1607127"/>
              <a:gd name="connsiteX15" fmla="*/ 27709 w 3141989"/>
              <a:gd name="connsiteY15" fmla="*/ 581890 h 1607127"/>
              <a:gd name="connsiteX16" fmla="*/ 13855 w 3141989"/>
              <a:gd name="connsiteY16" fmla="*/ 637309 h 1607127"/>
              <a:gd name="connsiteX17" fmla="*/ 0 w 3141989"/>
              <a:gd name="connsiteY17" fmla="*/ 678872 h 1607127"/>
              <a:gd name="connsiteX18" fmla="*/ 13855 w 3141989"/>
              <a:gd name="connsiteY18" fmla="*/ 1080654 h 1607127"/>
              <a:gd name="connsiteX19" fmla="*/ 27709 w 3141989"/>
              <a:gd name="connsiteY19" fmla="*/ 1122218 h 1607127"/>
              <a:gd name="connsiteX20" fmla="*/ 41564 w 3141989"/>
              <a:gd name="connsiteY20" fmla="*/ 1246909 h 1607127"/>
              <a:gd name="connsiteX21" fmla="*/ 55418 w 3141989"/>
              <a:gd name="connsiteY21" fmla="*/ 1288472 h 1607127"/>
              <a:gd name="connsiteX22" fmla="*/ 96982 w 3141989"/>
              <a:gd name="connsiteY22" fmla="*/ 1302327 h 1607127"/>
              <a:gd name="connsiteX23" fmla="*/ 180109 w 3141989"/>
              <a:gd name="connsiteY23" fmla="*/ 1343890 h 1607127"/>
              <a:gd name="connsiteX24" fmla="*/ 429491 w 3141989"/>
              <a:gd name="connsiteY24" fmla="*/ 1330036 h 1607127"/>
              <a:gd name="connsiteX25" fmla="*/ 512618 w 3141989"/>
              <a:gd name="connsiteY25" fmla="*/ 1302327 h 1607127"/>
              <a:gd name="connsiteX26" fmla="*/ 623455 w 3141989"/>
              <a:gd name="connsiteY26" fmla="*/ 1260763 h 1607127"/>
              <a:gd name="connsiteX27" fmla="*/ 1108364 w 3141989"/>
              <a:gd name="connsiteY27" fmla="*/ 1274618 h 1607127"/>
              <a:gd name="connsiteX28" fmla="*/ 1149928 w 3141989"/>
              <a:gd name="connsiteY28" fmla="*/ 1413163 h 1607127"/>
              <a:gd name="connsiteX29" fmla="*/ 1219200 w 3141989"/>
              <a:gd name="connsiteY29" fmla="*/ 1427018 h 1607127"/>
              <a:gd name="connsiteX30" fmla="*/ 1427018 w 3141989"/>
              <a:gd name="connsiteY30" fmla="*/ 1468581 h 1607127"/>
              <a:gd name="connsiteX31" fmla="*/ 1510146 w 3141989"/>
              <a:gd name="connsiteY31" fmla="*/ 1496290 h 1607127"/>
              <a:gd name="connsiteX32" fmla="*/ 1856509 w 3141989"/>
              <a:gd name="connsiteY32" fmla="*/ 1524000 h 1607127"/>
              <a:gd name="connsiteX33" fmla="*/ 1898073 w 3141989"/>
              <a:gd name="connsiteY33" fmla="*/ 1537854 h 1607127"/>
              <a:gd name="connsiteX34" fmla="*/ 2286000 w 3141989"/>
              <a:gd name="connsiteY34" fmla="*/ 1551709 h 1607127"/>
              <a:gd name="connsiteX35" fmla="*/ 2369128 w 3141989"/>
              <a:gd name="connsiteY35" fmla="*/ 1607127 h 1607127"/>
              <a:gd name="connsiteX36" fmla="*/ 2701637 w 3141989"/>
              <a:gd name="connsiteY36" fmla="*/ 1593272 h 1607127"/>
              <a:gd name="connsiteX37" fmla="*/ 2854037 w 3141989"/>
              <a:gd name="connsiteY37" fmla="*/ 1565563 h 1607127"/>
              <a:gd name="connsiteX38" fmla="*/ 2881746 w 3141989"/>
              <a:gd name="connsiteY38" fmla="*/ 1482436 h 1607127"/>
              <a:gd name="connsiteX39" fmla="*/ 2895600 w 3141989"/>
              <a:gd name="connsiteY39" fmla="*/ 1440872 h 1607127"/>
              <a:gd name="connsiteX40" fmla="*/ 2992582 w 3141989"/>
              <a:gd name="connsiteY40" fmla="*/ 1413163 h 1607127"/>
              <a:gd name="connsiteX41" fmla="*/ 3020291 w 3141989"/>
              <a:gd name="connsiteY41" fmla="*/ 1371600 h 1607127"/>
              <a:gd name="connsiteX42" fmla="*/ 3048000 w 3141989"/>
              <a:gd name="connsiteY42" fmla="*/ 1343890 h 1607127"/>
              <a:gd name="connsiteX43" fmla="*/ 3131128 w 3141989"/>
              <a:gd name="connsiteY43" fmla="*/ 1233054 h 1607127"/>
              <a:gd name="connsiteX44" fmla="*/ 3117273 w 3141989"/>
              <a:gd name="connsiteY44" fmla="*/ 1094509 h 1607127"/>
              <a:gd name="connsiteX45" fmla="*/ 2867891 w 3141989"/>
              <a:gd name="connsiteY45" fmla="*/ 1039090 h 1607127"/>
              <a:gd name="connsiteX46" fmla="*/ 2770909 w 3141989"/>
              <a:gd name="connsiteY46" fmla="*/ 1025236 h 1607127"/>
              <a:gd name="connsiteX47" fmla="*/ 2701637 w 3141989"/>
              <a:gd name="connsiteY47" fmla="*/ 1011381 h 1607127"/>
              <a:gd name="connsiteX48" fmla="*/ 2341418 w 3141989"/>
              <a:gd name="connsiteY48" fmla="*/ 997527 h 1607127"/>
              <a:gd name="connsiteX49" fmla="*/ 2202873 w 3141989"/>
              <a:gd name="connsiteY49" fmla="*/ 955963 h 1607127"/>
              <a:gd name="connsiteX50" fmla="*/ 2161309 w 3141989"/>
              <a:gd name="connsiteY50" fmla="*/ 942109 h 1607127"/>
              <a:gd name="connsiteX51" fmla="*/ 2119746 w 3141989"/>
              <a:gd name="connsiteY51" fmla="*/ 914400 h 1607127"/>
              <a:gd name="connsiteX52" fmla="*/ 2078182 w 3141989"/>
              <a:gd name="connsiteY52" fmla="*/ 900545 h 1607127"/>
              <a:gd name="connsiteX53" fmla="*/ 1814946 w 3141989"/>
              <a:gd name="connsiteY53" fmla="*/ 886690 h 1607127"/>
              <a:gd name="connsiteX54" fmla="*/ 1717964 w 3141989"/>
              <a:gd name="connsiteY54" fmla="*/ 858981 h 1607127"/>
              <a:gd name="connsiteX55" fmla="*/ 1634837 w 3141989"/>
              <a:gd name="connsiteY55" fmla="*/ 789709 h 1607127"/>
              <a:gd name="connsiteX56" fmla="*/ 1593273 w 3141989"/>
              <a:gd name="connsiteY56" fmla="*/ 762000 h 1607127"/>
              <a:gd name="connsiteX57" fmla="*/ 1524000 w 3141989"/>
              <a:gd name="connsiteY57" fmla="*/ 706581 h 1607127"/>
              <a:gd name="connsiteX58" fmla="*/ 1510146 w 3141989"/>
              <a:gd name="connsiteY58" fmla="*/ 665018 h 1607127"/>
              <a:gd name="connsiteX59" fmla="*/ 1454728 w 3141989"/>
              <a:gd name="connsiteY59" fmla="*/ 581890 h 1607127"/>
              <a:gd name="connsiteX60" fmla="*/ 1468582 w 3141989"/>
              <a:gd name="connsiteY60" fmla="*/ 540327 h 1607127"/>
              <a:gd name="connsiteX61" fmla="*/ 1524000 w 3141989"/>
              <a:gd name="connsiteY61" fmla="*/ 484909 h 1607127"/>
              <a:gd name="connsiteX62" fmla="*/ 1537855 w 3141989"/>
              <a:gd name="connsiteY62" fmla="*/ 110836 h 1607127"/>
              <a:gd name="connsiteX63" fmla="*/ 1551709 w 3141989"/>
              <a:gd name="connsiteY63" fmla="*/ 69272 h 1607127"/>
              <a:gd name="connsiteX64" fmla="*/ 1593273 w 3141989"/>
              <a:gd name="connsiteY64" fmla="*/ 41563 h 1607127"/>
              <a:gd name="connsiteX65" fmla="*/ 1551709 w 3141989"/>
              <a:gd name="connsiteY65" fmla="*/ 13854 h 160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141989" h="1607127">
                <a:moveTo>
                  <a:pt x="1620982" y="0"/>
                </a:moveTo>
                <a:cubicBezTo>
                  <a:pt x="1383840" y="7410"/>
                  <a:pt x="1195753" y="8063"/>
                  <a:pt x="969818" y="27709"/>
                </a:cubicBezTo>
                <a:cubicBezTo>
                  <a:pt x="932725" y="30934"/>
                  <a:pt x="895927" y="36945"/>
                  <a:pt x="858982" y="41563"/>
                </a:cubicBezTo>
                <a:lnTo>
                  <a:pt x="775855" y="69272"/>
                </a:lnTo>
                <a:cubicBezTo>
                  <a:pt x="762000" y="73890"/>
                  <a:pt x="746442" y="75026"/>
                  <a:pt x="734291" y="83127"/>
                </a:cubicBezTo>
                <a:cubicBezTo>
                  <a:pt x="590526" y="178971"/>
                  <a:pt x="813075" y="33086"/>
                  <a:pt x="637309" y="138545"/>
                </a:cubicBezTo>
                <a:cubicBezTo>
                  <a:pt x="608753" y="155679"/>
                  <a:pt x="585775" y="183432"/>
                  <a:pt x="554182" y="193963"/>
                </a:cubicBezTo>
                <a:lnTo>
                  <a:pt x="471055" y="221672"/>
                </a:lnTo>
                <a:cubicBezTo>
                  <a:pt x="409085" y="314628"/>
                  <a:pt x="482087" y="223554"/>
                  <a:pt x="401782" y="277090"/>
                </a:cubicBezTo>
                <a:cubicBezTo>
                  <a:pt x="385479" y="287958"/>
                  <a:pt x="372247" y="303188"/>
                  <a:pt x="360218" y="318654"/>
                </a:cubicBezTo>
                <a:cubicBezTo>
                  <a:pt x="339772" y="344941"/>
                  <a:pt x="332509" y="383308"/>
                  <a:pt x="304800" y="401781"/>
                </a:cubicBezTo>
                <a:cubicBezTo>
                  <a:pt x="185693" y="481187"/>
                  <a:pt x="336388" y="385987"/>
                  <a:pt x="221673" y="443345"/>
                </a:cubicBezTo>
                <a:cubicBezTo>
                  <a:pt x="206780" y="450792"/>
                  <a:pt x="195002" y="463607"/>
                  <a:pt x="180109" y="471054"/>
                </a:cubicBezTo>
                <a:cubicBezTo>
                  <a:pt x="65388" y="528415"/>
                  <a:pt x="216100" y="433207"/>
                  <a:pt x="96982" y="512618"/>
                </a:cubicBezTo>
                <a:cubicBezTo>
                  <a:pt x="87746" y="526472"/>
                  <a:pt x="81047" y="542407"/>
                  <a:pt x="69273" y="554181"/>
                </a:cubicBezTo>
                <a:cubicBezTo>
                  <a:pt x="57499" y="565955"/>
                  <a:pt x="36945" y="568035"/>
                  <a:pt x="27709" y="581890"/>
                </a:cubicBezTo>
                <a:cubicBezTo>
                  <a:pt x="17147" y="597734"/>
                  <a:pt x="19086" y="619000"/>
                  <a:pt x="13855" y="637309"/>
                </a:cubicBezTo>
                <a:cubicBezTo>
                  <a:pt x="9843" y="651351"/>
                  <a:pt x="4618" y="665018"/>
                  <a:pt x="0" y="678872"/>
                </a:cubicBezTo>
                <a:cubicBezTo>
                  <a:pt x="4618" y="812799"/>
                  <a:pt x="5496" y="946908"/>
                  <a:pt x="13855" y="1080654"/>
                </a:cubicBezTo>
                <a:cubicBezTo>
                  <a:pt x="14766" y="1095230"/>
                  <a:pt x="25308" y="1107813"/>
                  <a:pt x="27709" y="1122218"/>
                </a:cubicBezTo>
                <a:cubicBezTo>
                  <a:pt x="34584" y="1163468"/>
                  <a:pt x="34689" y="1205659"/>
                  <a:pt x="41564" y="1246909"/>
                </a:cubicBezTo>
                <a:cubicBezTo>
                  <a:pt x="43965" y="1261314"/>
                  <a:pt x="45092" y="1278146"/>
                  <a:pt x="55418" y="1288472"/>
                </a:cubicBezTo>
                <a:cubicBezTo>
                  <a:pt x="65745" y="1298799"/>
                  <a:pt x="83920" y="1295796"/>
                  <a:pt x="96982" y="1302327"/>
                </a:cubicBezTo>
                <a:cubicBezTo>
                  <a:pt x="204407" y="1356039"/>
                  <a:pt x="75644" y="1309069"/>
                  <a:pt x="180109" y="1343890"/>
                </a:cubicBezTo>
                <a:cubicBezTo>
                  <a:pt x="263236" y="1339272"/>
                  <a:pt x="346878" y="1340362"/>
                  <a:pt x="429491" y="1330036"/>
                </a:cubicBezTo>
                <a:cubicBezTo>
                  <a:pt x="458473" y="1326413"/>
                  <a:pt x="512618" y="1302327"/>
                  <a:pt x="512618" y="1302327"/>
                </a:cubicBezTo>
                <a:cubicBezTo>
                  <a:pt x="552750" y="1262196"/>
                  <a:pt x="543446" y="1260763"/>
                  <a:pt x="623455" y="1260763"/>
                </a:cubicBezTo>
                <a:cubicBezTo>
                  <a:pt x="785157" y="1260763"/>
                  <a:pt x="946728" y="1270000"/>
                  <a:pt x="1108364" y="1274618"/>
                </a:cubicBezTo>
                <a:cubicBezTo>
                  <a:pt x="1113100" y="1293562"/>
                  <a:pt x="1141049" y="1411387"/>
                  <a:pt x="1149928" y="1413163"/>
                </a:cubicBezTo>
                <a:lnTo>
                  <a:pt x="1219200" y="1427018"/>
                </a:lnTo>
                <a:cubicBezTo>
                  <a:pt x="1316160" y="1491657"/>
                  <a:pt x="1213695" y="1433028"/>
                  <a:pt x="1427018" y="1468581"/>
                </a:cubicBezTo>
                <a:cubicBezTo>
                  <a:pt x="1455829" y="1473383"/>
                  <a:pt x="1481012" y="1494209"/>
                  <a:pt x="1510146" y="1496290"/>
                </a:cubicBezTo>
                <a:cubicBezTo>
                  <a:pt x="1754989" y="1513779"/>
                  <a:pt x="1639556" y="1504276"/>
                  <a:pt x="1856509" y="1524000"/>
                </a:cubicBezTo>
                <a:cubicBezTo>
                  <a:pt x="1870364" y="1528618"/>
                  <a:pt x="1883499" y="1536914"/>
                  <a:pt x="1898073" y="1537854"/>
                </a:cubicBezTo>
                <a:cubicBezTo>
                  <a:pt x="2027196" y="1546184"/>
                  <a:pt x="2157985" y="1532883"/>
                  <a:pt x="2286000" y="1551709"/>
                </a:cubicBezTo>
                <a:cubicBezTo>
                  <a:pt x="2318948" y="1556554"/>
                  <a:pt x="2369128" y="1607127"/>
                  <a:pt x="2369128" y="1607127"/>
                </a:cubicBezTo>
                <a:cubicBezTo>
                  <a:pt x="2479964" y="1602509"/>
                  <a:pt x="2590921" y="1600192"/>
                  <a:pt x="2701637" y="1593272"/>
                </a:cubicBezTo>
                <a:cubicBezTo>
                  <a:pt x="2798046" y="1587246"/>
                  <a:pt x="2788494" y="1587411"/>
                  <a:pt x="2854037" y="1565563"/>
                </a:cubicBezTo>
                <a:lnTo>
                  <a:pt x="2881746" y="1482436"/>
                </a:lnTo>
                <a:cubicBezTo>
                  <a:pt x="2886364" y="1468581"/>
                  <a:pt x="2881745" y="1445490"/>
                  <a:pt x="2895600" y="1440872"/>
                </a:cubicBezTo>
                <a:cubicBezTo>
                  <a:pt x="2955228" y="1420997"/>
                  <a:pt x="2922996" y="1430560"/>
                  <a:pt x="2992582" y="1413163"/>
                </a:cubicBezTo>
                <a:cubicBezTo>
                  <a:pt x="3001818" y="1399309"/>
                  <a:pt x="3009889" y="1384602"/>
                  <a:pt x="3020291" y="1371600"/>
                </a:cubicBezTo>
                <a:cubicBezTo>
                  <a:pt x="3028451" y="1361400"/>
                  <a:pt x="3040163" y="1354340"/>
                  <a:pt x="3048000" y="1343890"/>
                </a:cubicBezTo>
                <a:cubicBezTo>
                  <a:pt x="3141989" y="1218571"/>
                  <a:pt x="3067583" y="1296597"/>
                  <a:pt x="3131128" y="1233054"/>
                </a:cubicBezTo>
                <a:cubicBezTo>
                  <a:pt x="3126510" y="1186872"/>
                  <a:pt x="3127709" y="1139732"/>
                  <a:pt x="3117273" y="1094509"/>
                </a:cubicBezTo>
                <a:cubicBezTo>
                  <a:pt x="3094124" y="994196"/>
                  <a:pt x="2903316" y="1041304"/>
                  <a:pt x="2867891" y="1039090"/>
                </a:cubicBezTo>
                <a:cubicBezTo>
                  <a:pt x="2835564" y="1034472"/>
                  <a:pt x="2803120" y="1030605"/>
                  <a:pt x="2770909" y="1025236"/>
                </a:cubicBezTo>
                <a:cubicBezTo>
                  <a:pt x="2747681" y="1021365"/>
                  <a:pt x="2725136" y="1012897"/>
                  <a:pt x="2701637" y="1011381"/>
                </a:cubicBezTo>
                <a:cubicBezTo>
                  <a:pt x="2581725" y="1003645"/>
                  <a:pt x="2461491" y="1002145"/>
                  <a:pt x="2341418" y="997527"/>
                </a:cubicBezTo>
                <a:cubicBezTo>
                  <a:pt x="2257660" y="976587"/>
                  <a:pt x="2304071" y="989695"/>
                  <a:pt x="2202873" y="955963"/>
                </a:cubicBezTo>
                <a:lnTo>
                  <a:pt x="2161309" y="942109"/>
                </a:lnTo>
                <a:cubicBezTo>
                  <a:pt x="2147455" y="932873"/>
                  <a:pt x="2134639" y="921847"/>
                  <a:pt x="2119746" y="914400"/>
                </a:cubicBezTo>
                <a:cubicBezTo>
                  <a:pt x="2106684" y="907869"/>
                  <a:pt x="2092726" y="901867"/>
                  <a:pt x="2078182" y="900545"/>
                </a:cubicBezTo>
                <a:cubicBezTo>
                  <a:pt x="1990676" y="892590"/>
                  <a:pt x="1902691" y="891308"/>
                  <a:pt x="1814946" y="886690"/>
                </a:cubicBezTo>
                <a:cubicBezTo>
                  <a:pt x="1797185" y="882250"/>
                  <a:pt x="1737843" y="868921"/>
                  <a:pt x="1717964" y="858981"/>
                </a:cubicBezTo>
                <a:cubicBezTo>
                  <a:pt x="1666364" y="833181"/>
                  <a:pt x="1680800" y="828011"/>
                  <a:pt x="1634837" y="789709"/>
                </a:cubicBezTo>
                <a:cubicBezTo>
                  <a:pt x="1622045" y="779049"/>
                  <a:pt x="1606275" y="772402"/>
                  <a:pt x="1593273" y="762000"/>
                </a:cubicBezTo>
                <a:cubicBezTo>
                  <a:pt x="1494565" y="683033"/>
                  <a:pt x="1651929" y="791866"/>
                  <a:pt x="1524000" y="706581"/>
                </a:cubicBezTo>
                <a:cubicBezTo>
                  <a:pt x="1519382" y="692727"/>
                  <a:pt x="1517238" y="677784"/>
                  <a:pt x="1510146" y="665018"/>
                </a:cubicBezTo>
                <a:cubicBezTo>
                  <a:pt x="1493973" y="635906"/>
                  <a:pt x="1454728" y="581890"/>
                  <a:pt x="1454728" y="581890"/>
                </a:cubicBezTo>
                <a:cubicBezTo>
                  <a:pt x="1459346" y="568036"/>
                  <a:pt x="1458256" y="550653"/>
                  <a:pt x="1468582" y="540327"/>
                </a:cubicBezTo>
                <a:cubicBezTo>
                  <a:pt x="1542472" y="466437"/>
                  <a:pt x="1487057" y="595742"/>
                  <a:pt x="1524000" y="484909"/>
                </a:cubicBezTo>
                <a:cubicBezTo>
                  <a:pt x="1528618" y="360218"/>
                  <a:pt x="1529555" y="235336"/>
                  <a:pt x="1537855" y="110836"/>
                </a:cubicBezTo>
                <a:cubicBezTo>
                  <a:pt x="1538826" y="96264"/>
                  <a:pt x="1542586" y="80676"/>
                  <a:pt x="1551709" y="69272"/>
                </a:cubicBezTo>
                <a:cubicBezTo>
                  <a:pt x="1562111" y="56270"/>
                  <a:pt x="1579418" y="50799"/>
                  <a:pt x="1593273" y="41563"/>
                </a:cubicBezTo>
                <a:lnTo>
                  <a:pt x="1551709" y="13854"/>
                </a:lnTo>
              </a:path>
            </a:pathLst>
          </a:custGeom>
          <a:ln w="57150">
            <a:solidFill>
              <a:schemeClr val="tx1"/>
            </a:solidFill>
          </a:ln>
          <a:effectLst>
            <a:outerShdw blurRad="50800" dist="114300" dir="5400000" algn="ctr" rotWithShape="0">
              <a:schemeClr val="tx1">
                <a:alpha val="42000"/>
              </a:scheme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4103" name="Picture 6" descr="http://ts4.mm.bing.net/th?id=H.4808491952177979&amp;w=213&amp;h=183&amp;c=7&amp;rs=1&amp;pid=1.7"/>
          <p:cNvPicPr>
            <a:picLocks noChangeAspect="1" noChangeArrowheads="1"/>
          </p:cNvPicPr>
          <p:nvPr/>
        </p:nvPicPr>
        <p:blipFill>
          <a:blip r:embed="rId3" cstate="print"/>
          <a:srcRect/>
          <a:stretch>
            <a:fillRect/>
          </a:stretch>
        </p:blipFill>
        <p:spPr bwMode="auto">
          <a:xfrm>
            <a:off x="5867400" y="4343400"/>
            <a:ext cx="2286000" cy="1963738"/>
          </a:xfrm>
          <a:prstGeom prst="rect">
            <a:avLst/>
          </a:prstGeom>
          <a:noFill/>
          <a:ln w="9525">
            <a:noFill/>
            <a:miter lim="800000"/>
            <a:headEnd/>
            <a:tailEnd/>
          </a:ln>
        </p:spPr>
      </p:pic>
      <p:sp>
        <p:nvSpPr>
          <p:cNvPr id="4104" name="TextBox 8"/>
          <p:cNvSpPr txBox="1">
            <a:spLocks noChangeArrowheads="1"/>
          </p:cNvSpPr>
          <p:nvPr/>
        </p:nvSpPr>
        <p:spPr bwMode="auto">
          <a:xfrm>
            <a:off x="3810000" y="5105400"/>
            <a:ext cx="2133600" cy="646113"/>
          </a:xfrm>
          <a:prstGeom prst="rect">
            <a:avLst/>
          </a:prstGeom>
          <a:noFill/>
          <a:ln w="9525">
            <a:noFill/>
            <a:miter lim="800000"/>
            <a:headEnd/>
            <a:tailEnd/>
          </a:ln>
        </p:spPr>
        <p:txBody>
          <a:bodyPr>
            <a:spAutoFit/>
          </a:bodyPr>
          <a:lstStyle/>
          <a:p>
            <a:r>
              <a:rPr lang="en-US">
                <a:latin typeface="Calibri" pitchFamily="34" charset="0"/>
              </a:rPr>
              <a:t>“the bread basket” colonies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dirty="0" smtClean="0"/>
              <a:t>Motivation </a:t>
            </a:r>
            <a:r>
              <a:rPr lang="en-US" dirty="0" smtClean="0">
                <a:sym typeface="Wingdings" pitchFamily="2" charset="2"/>
              </a:rPr>
              <a:t> Settlement Patterns and Colonial Structures</a:t>
            </a:r>
            <a:endParaRPr lang="en-US" dirty="0"/>
          </a:p>
        </p:txBody>
      </p:sp>
      <p:pic>
        <p:nvPicPr>
          <p:cNvPr id="25603" name="Picture 12" descr="22621-Clipart-Illustration-Of-A-Yellow-Businessman-Putting-A-Dollar-Sign-Puzzle-Together_full">
            <a:hlinkClick r:id="rId2"/>
          </p:cNvPr>
          <p:cNvPicPr>
            <a:picLocks noChangeAspect="1" noChangeArrowheads="1"/>
          </p:cNvPicPr>
          <p:nvPr/>
        </p:nvPicPr>
        <p:blipFill>
          <a:blip r:embed="rId3" cstate="print"/>
          <a:srcRect/>
          <a:stretch>
            <a:fillRect/>
          </a:stretch>
        </p:blipFill>
        <p:spPr bwMode="auto">
          <a:xfrm>
            <a:off x="762000" y="2362200"/>
            <a:ext cx="1066800" cy="1066800"/>
          </a:xfrm>
          <a:prstGeom prst="rect">
            <a:avLst/>
          </a:prstGeom>
          <a:noFill/>
          <a:ln w="9525">
            <a:noFill/>
            <a:miter lim="800000"/>
            <a:headEnd/>
            <a:tailEnd/>
          </a:ln>
        </p:spPr>
      </p:pic>
      <p:pic>
        <p:nvPicPr>
          <p:cNvPr id="25604" name="Picture 15" descr="bible-cross">
            <a:hlinkClick r:id="rId4"/>
          </p:cNvPr>
          <p:cNvPicPr>
            <a:picLocks noChangeAspect="1" noChangeArrowheads="1"/>
          </p:cNvPicPr>
          <p:nvPr/>
        </p:nvPicPr>
        <p:blipFill>
          <a:blip r:embed="rId5" cstate="print"/>
          <a:srcRect/>
          <a:stretch>
            <a:fillRect/>
          </a:stretch>
        </p:blipFill>
        <p:spPr bwMode="auto">
          <a:xfrm>
            <a:off x="1524000" y="3810000"/>
            <a:ext cx="769938" cy="1044575"/>
          </a:xfrm>
          <a:prstGeom prst="rect">
            <a:avLst/>
          </a:prstGeom>
          <a:noFill/>
          <a:ln w="9525">
            <a:noFill/>
            <a:miter lim="800000"/>
            <a:headEnd/>
            <a:tailEnd/>
          </a:ln>
        </p:spPr>
      </p:pic>
      <p:sp>
        <p:nvSpPr>
          <p:cNvPr id="25605" name="Rectangle 9"/>
          <p:cNvSpPr>
            <a:spLocks noChangeArrowheads="1"/>
          </p:cNvSpPr>
          <p:nvPr/>
        </p:nvSpPr>
        <p:spPr bwMode="auto">
          <a:xfrm>
            <a:off x="3048000" y="1981200"/>
            <a:ext cx="4572000" cy="3540125"/>
          </a:xfrm>
          <a:prstGeom prst="rect">
            <a:avLst/>
          </a:prstGeom>
          <a:noFill/>
          <a:ln w="9525">
            <a:noFill/>
            <a:miter lim="800000"/>
            <a:headEnd/>
            <a:tailEnd/>
          </a:ln>
        </p:spPr>
        <p:txBody>
          <a:bodyPr>
            <a:spAutoFit/>
          </a:bodyPr>
          <a:lstStyle/>
          <a:p>
            <a:r>
              <a:rPr lang="en-US" sz="3200" dirty="0">
                <a:latin typeface="Calibri" pitchFamily="34" charset="0"/>
              </a:rPr>
              <a:t>The diverse </a:t>
            </a:r>
            <a:r>
              <a:rPr lang="en-US" sz="3200" dirty="0">
                <a:solidFill>
                  <a:srgbClr val="FF0000"/>
                </a:solidFill>
                <a:latin typeface="Calibri" pitchFamily="34" charset="0"/>
              </a:rPr>
              <a:t>Middle Atlantic </a:t>
            </a:r>
            <a:r>
              <a:rPr lang="en-US" sz="3200" dirty="0">
                <a:latin typeface="Calibri" pitchFamily="34" charset="0"/>
              </a:rPr>
              <a:t>region was settled chiefly by English, Dutch, and German-speaking immigrants seeking </a:t>
            </a:r>
            <a:r>
              <a:rPr lang="en-US" sz="3200" dirty="0">
                <a:solidFill>
                  <a:srgbClr val="FF0000"/>
                </a:solidFill>
                <a:latin typeface="Calibri" pitchFamily="34" charset="0"/>
              </a:rPr>
              <a:t>religious freedom </a:t>
            </a:r>
            <a:r>
              <a:rPr lang="en-US" sz="3200" dirty="0">
                <a:latin typeface="Calibri" pitchFamily="34" charset="0"/>
              </a:rPr>
              <a:t>AND</a:t>
            </a:r>
            <a:r>
              <a:rPr lang="en-US" sz="3200" dirty="0">
                <a:solidFill>
                  <a:srgbClr val="FF0000"/>
                </a:solidFill>
                <a:latin typeface="Calibri" pitchFamily="34" charset="0"/>
              </a:rPr>
              <a:t> economic opportunity.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2E7B7"/>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4038600" cy="4648200"/>
          </a:xfrm>
        </p:spPr>
        <p:txBody>
          <a:bodyPr>
            <a:normAutofit/>
          </a:bodyPr>
          <a:lstStyle/>
          <a:p>
            <a:r>
              <a:rPr lang="en-US" sz="2800" dirty="0"/>
              <a:t>The middle </a:t>
            </a:r>
            <a:r>
              <a:rPr lang="en-US" sz="2800" dirty="0" smtClean="0"/>
              <a:t>                                                                          colonies </a:t>
            </a:r>
            <a:r>
              <a:rPr lang="en-US" sz="2800" dirty="0"/>
              <a:t>of </a:t>
            </a:r>
            <a:r>
              <a:rPr lang="en-US" sz="2800" dirty="0">
                <a:solidFill>
                  <a:srgbClr val="FF0000"/>
                </a:solidFill>
              </a:rPr>
              <a:t>New </a:t>
            </a:r>
            <a:r>
              <a:rPr lang="en-US" sz="2800" dirty="0" smtClean="0">
                <a:solidFill>
                  <a:srgbClr val="FF0000"/>
                </a:solidFill>
              </a:rPr>
              <a:t>                                                                     York</a:t>
            </a:r>
            <a:r>
              <a:rPr lang="en-US" sz="2800" dirty="0">
                <a:solidFill>
                  <a:srgbClr val="FF0000"/>
                </a:solidFill>
              </a:rPr>
              <a:t>, New Jersey, </a:t>
            </a:r>
            <a:r>
              <a:rPr lang="en-US" sz="2800" dirty="0" smtClean="0">
                <a:solidFill>
                  <a:srgbClr val="FF0000"/>
                </a:solidFill>
              </a:rPr>
              <a:t>                                                              Pennsylvania</a:t>
            </a:r>
            <a:r>
              <a:rPr lang="en-US" sz="2800" dirty="0">
                <a:solidFill>
                  <a:srgbClr val="FF0000"/>
                </a:solidFill>
              </a:rPr>
              <a:t>, and </a:t>
            </a:r>
            <a:r>
              <a:rPr lang="en-US" sz="2800" dirty="0" smtClean="0">
                <a:solidFill>
                  <a:srgbClr val="FF0000"/>
                </a:solidFill>
              </a:rPr>
              <a:t>                                                                           Delaware</a:t>
            </a:r>
            <a:r>
              <a:rPr lang="en-US" sz="2800" dirty="0" smtClean="0"/>
              <a:t> developed                                                                        </a:t>
            </a:r>
            <a:r>
              <a:rPr lang="en-US" sz="2800" dirty="0">
                <a:solidFill>
                  <a:srgbClr val="FF0000"/>
                </a:solidFill>
              </a:rPr>
              <a:t>economies based</a:t>
            </a:r>
            <a:r>
              <a:rPr lang="en-US" sz="2800" dirty="0"/>
              <a:t> </a:t>
            </a:r>
            <a:r>
              <a:rPr lang="en-US" sz="2800" dirty="0" smtClean="0"/>
              <a:t>on                                                                      </a:t>
            </a:r>
            <a:r>
              <a:rPr lang="en-US" sz="2800" dirty="0"/>
              <a:t>shipbuilding, </a:t>
            </a:r>
            <a:r>
              <a:rPr lang="en-US" sz="2800" dirty="0" smtClean="0"/>
              <a:t>small-                                                                            scale </a:t>
            </a:r>
            <a:r>
              <a:rPr lang="en-US" sz="2800" dirty="0"/>
              <a:t>farming, and </a:t>
            </a:r>
            <a:r>
              <a:rPr lang="en-US" sz="2800" dirty="0" smtClean="0"/>
              <a:t>                                                                   </a:t>
            </a:r>
            <a:r>
              <a:rPr lang="en-US" sz="2800" dirty="0" smtClean="0">
                <a:solidFill>
                  <a:srgbClr val="FF0000"/>
                </a:solidFill>
              </a:rPr>
              <a:t>trading</a:t>
            </a:r>
            <a:r>
              <a:rPr lang="en-US" sz="2800" dirty="0"/>
              <a:t>. </a:t>
            </a:r>
            <a:endParaRPr lang="en-US" sz="2800" dirty="0" smtClean="0"/>
          </a:p>
          <a:p>
            <a:pPr>
              <a:buNone/>
            </a:pPr>
            <a:endParaRPr lang="en-US" dirty="0"/>
          </a:p>
        </p:txBody>
      </p:sp>
      <p:sp>
        <p:nvSpPr>
          <p:cNvPr id="5" name="Rectangle 4"/>
          <p:cNvSpPr/>
          <p:nvPr/>
        </p:nvSpPr>
        <p:spPr>
          <a:xfrm>
            <a:off x="4953000" y="762000"/>
            <a:ext cx="3733800" cy="2677656"/>
          </a:xfrm>
          <a:prstGeom prst="rect">
            <a:avLst/>
          </a:prstGeom>
        </p:spPr>
        <p:txBody>
          <a:bodyPr wrap="square">
            <a:spAutoFit/>
          </a:bodyPr>
          <a:lstStyle/>
          <a:p>
            <a:r>
              <a:rPr lang="en-US" sz="2800" dirty="0" smtClean="0"/>
              <a:t>Cities such as </a:t>
            </a:r>
            <a:r>
              <a:rPr lang="en-US" sz="2800" dirty="0" smtClean="0">
                <a:solidFill>
                  <a:srgbClr val="FF0000"/>
                </a:solidFill>
              </a:rPr>
              <a:t>New                                                                    York and                                                                           Philadelphia</a:t>
            </a:r>
            <a:r>
              <a:rPr lang="en-US" sz="2800" dirty="0" smtClean="0"/>
              <a:t> began                                                                               to grow as </a:t>
            </a:r>
            <a:r>
              <a:rPr lang="en-US" sz="2800" dirty="0" smtClean="0">
                <a:solidFill>
                  <a:srgbClr val="FF0000"/>
                </a:solidFill>
              </a:rPr>
              <a:t>seaports</a:t>
            </a:r>
            <a:r>
              <a:rPr lang="en-US" sz="2800" dirty="0" smtClean="0"/>
              <a:t> and/or </a:t>
            </a:r>
            <a:r>
              <a:rPr lang="en-US" sz="2800" dirty="0" smtClean="0">
                <a:solidFill>
                  <a:srgbClr val="FF0000"/>
                </a:solidFill>
              </a:rPr>
              <a:t>commercial</a:t>
            </a:r>
            <a:r>
              <a:rPr lang="en-US" sz="2800" dirty="0" smtClean="0"/>
              <a:t> centers.</a:t>
            </a:r>
            <a:endParaRPr lang="en-US" sz="2800" dirty="0"/>
          </a:p>
        </p:txBody>
      </p:sp>
      <p:cxnSp>
        <p:nvCxnSpPr>
          <p:cNvPr id="7" name="Straight Connector 6"/>
          <p:cNvCxnSpPr/>
          <p:nvPr/>
        </p:nvCxnSpPr>
        <p:spPr>
          <a:xfrm>
            <a:off x="4724400" y="228600"/>
            <a:ext cx="0" cy="6172200"/>
          </a:xfrm>
          <a:prstGeom prst="line">
            <a:avLst/>
          </a:prstGeom>
        </p:spPr>
        <p:style>
          <a:lnRef idx="1">
            <a:schemeClr val="accent1"/>
          </a:lnRef>
          <a:fillRef idx="0">
            <a:schemeClr val="accent1"/>
          </a:fillRef>
          <a:effectRef idx="0">
            <a:schemeClr val="accent1"/>
          </a:effectRef>
          <a:fontRef idx="minor">
            <a:schemeClr val="tx1"/>
          </a:fontRef>
        </p:style>
      </p:cxnSp>
      <p:pic>
        <p:nvPicPr>
          <p:cNvPr id="12290" name="Picture 2" descr="https://sp.yimg.com/ib/th?id=HN.608002953977269616&amp;pid=15.1&amp;P=0"/>
          <p:cNvPicPr>
            <a:picLocks noChangeAspect="1" noChangeArrowheads="1"/>
          </p:cNvPicPr>
          <p:nvPr/>
        </p:nvPicPr>
        <p:blipFill>
          <a:blip r:embed="rId2" cstate="print"/>
          <a:srcRect/>
          <a:stretch>
            <a:fillRect/>
          </a:stretch>
        </p:blipFill>
        <p:spPr bwMode="auto">
          <a:xfrm>
            <a:off x="1981200" y="4038600"/>
            <a:ext cx="2857500" cy="2295526"/>
          </a:xfrm>
          <a:prstGeom prst="rect">
            <a:avLst/>
          </a:prstGeom>
          <a:noFill/>
        </p:spPr>
      </p:pic>
      <p:pic>
        <p:nvPicPr>
          <p:cNvPr id="12292" name="Picture 4" descr="Opinions on South Street Seaport"/>
          <p:cNvPicPr>
            <a:picLocks noChangeAspect="1" noChangeArrowheads="1"/>
          </p:cNvPicPr>
          <p:nvPr/>
        </p:nvPicPr>
        <p:blipFill>
          <a:blip r:embed="rId3" cstate="print">
            <a:lum bright="23000"/>
          </a:blip>
          <a:srcRect/>
          <a:stretch>
            <a:fillRect/>
          </a:stretch>
        </p:blipFill>
        <p:spPr bwMode="auto">
          <a:xfrm>
            <a:off x="4724400" y="3657600"/>
            <a:ext cx="4419600" cy="2571751"/>
          </a:xfrm>
          <a:prstGeom prst="rect">
            <a:avLst/>
          </a:prstGeom>
          <a:noFill/>
        </p:spPr>
      </p:pic>
    </p:spTree>
    <p:extLst>
      <p:ext uri="{BB962C8B-B14F-4D97-AF65-F5344CB8AC3E}">
        <p14:creationId xmlns:p14="http://schemas.microsoft.com/office/powerpoint/2010/main" xmlns="" val="29485745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324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dirty="0"/>
              <a:t>The middle colonies were home to multiple religious groups who </a:t>
            </a:r>
            <a:r>
              <a:rPr lang="en-US" dirty="0" smtClean="0"/>
              <a:t>generally                                                            </a:t>
            </a:r>
            <a:r>
              <a:rPr lang="en-US" dirty="0"/>
              <a:t>believed in religious </a:t>
            </a:r>
            <a:r>
              <a:rPr lang="en-US" b="1" dirty="0">
                <a:solidFill>
                  <a:srgbClr val="FF0000"/>
                </a:solidFill>
              </a:rPr>
              <a:t>tolerance</a:t>
            </a:r>
            <a:r>
              <a:rPr lang="en-US" i="1" dirty="0"/>
              <a:t>,</a:t>
            </a:r>
            <a:r>
              <a:rPr lang="en-US" dirty="0"/>
              <a:t> </a:t>
            </a:r>
            <a:r>
              <a:rPr lang="en-US" dirty="0" smtClean="0"/>
              <a:t>                                                    including </a:t>
            </a:r>
            <a:r>
              <a:rPr lang="en-US" dirty="0">
                <a:solidFill>
                  <a:srgbClr val="FF0000"/>
                </a:solidFill>
              </a:rPr>
              <a:t>Quakers</a:t>
            </a:r>
            <a:r>
              <a:rPr lang="en-US" dirty="0"/>
              <a:t> in </a:t>
            </a:r>
            <a:r>
              <a:rPr lang="en-US" dirty="0" smtClean="0"/>
              <a:t>Pennsylvania,                                                                       </a:t>
            </a:r>
            <a:r>
              <a:rPr lang="en-US" dirty="0">
                <a:solidFill>
                  <a:srgbClr val="FF0000"/>
                </a:solidFill>
              </a:rPr>
              <a:t>Huguenots</a:t>
            </a:r>
            <a:r>
              <a:rPr lang="en-US" dirty="0"/>
              <a:t> and </a:t>
            </a:r>
            <a:r>
              <a:rPr lang="en-US" dirty="0">
                <a:solidFill>
                  <a:srgbClr val="FF0000"/>
                </a:solidFill>
              </a:rPr>
              <a:t>Jews</a:t>
            </a:r>
            <a:r>
              <a:rPr lang="en-US" dirty="0"/>
              <a:t> in New York, </a:t>
            </a:r>
            <a:r>
              <a:rPr lang="en-US" dirty="0" smtClean="0"/>
              <a:t>                                         and </a:t>
            </a:r>
            <a:r>
              <a:rPr lang="en-US" dirty="0">
                <a:solidFill>
                  <a:srgbClr val="FF0000"/>
                </a:solidFill>
              </a:rPr>
              <a:t>Presbyterians</a:t>
            </a:r>
            <a:r>
              <a:rPr lang="en-US" dirty="0"/>
              <a:t> in New Jersey. </a:t>
            </a:r>
            <a:endParaRPr lang="en-US" dirty="0" smtClean="0"/>
          </a:p>
          <a:p>
            <a:r>
              <a:rPr lang="en-US" dirty="0" smtClean="0"/>
              <a:t>These </a:t>
            </a:r>
            <a:r>
              <a:rPr lang="en-US" dirty="0"/>
              <a:t>colonies had more </a:t>
            </a:r>
            <a:r>
              <a:rPr lang="en-US" dirty="0">
                <a:solidFill>
                  <a:srgbClr val="FF0000"/>
                </a:solidFill>
              </a:rPr>
              <a:t>flexible</a:t>
            </a:r>
            <a:r>
              <a:rPr lang="en-US" dirty="0"/>
              <a:t> </a:t>
            </a:r>
            <a:r>
              <a:rPr lang="en-US" dirty="0" smtClean="0"/>
              <a:t>                                                     </a:t>
            </a:r>
            <a:r>
              <a:rPr lang="en-US" dirty="0" smtClean="0">
                <a:solidFill>
                  <a:srgbClr val="FF0000"/>
                </a:solidFill>
              </a:rPr>
              <a:t>social</a:t>
            </a:r>
            <a:r>
              <a:rPr lang="en-US" dirty="0" smtClean="0"/>
              <a:t> </a:t>
            </a:r>
            <a:r>
              <a:rPr lang="en-US" dirty="0"/>
              <a:t>structures and began </a:t>
            </a:r>
            <a:r>
              <a:rPr lang="en-US" dirty="0" smtClean="0"/>
              <a:t>to                                                       </a:t>
            </a:r>
            <a:r>
              <a:rPr lang="en-US" dirty="0"/>
              <a:t>develop a middle class of </a:t>
            </a:r>
            <a:r>
              <a:rPr lang="en-US" dirty="0">
                <a:solidFill>
                  <a:srgbClr val="FF0000"/>
                </a:solidFill>
              </a:rPr>
              <a:t>skilled artisans</a:t>
            </a:r>
            <a:r>
              <a:rPr lang="en-US" dirty="0"/>
              <a:t>, </a:t>
            </a:r>
            <a:r>
              <a:rPr lang="en-US" dirty="0">
                <a:solidFill>
                  <a:srgbClr val="FF0000"/>
                </a:solidFill>
              </a:rPr>
              <a:t>entrepreneurs </a:t>
            </a:r>
            <a:r>
              <a:rPr lang="en-US" dirty="0"/>
              <a:t>(business owners), and small farmers.</a:t>
            </a:r>
          </a:p>
        </p:txBody>
      </p:sp>
      <p:pic>
        <p:nvPicPr>
          <p:cNvPr id="7172" name="Picture 4" descr="http://acheritagegroup.org/blog/wp-content/uploads/2010/03/William-Penn-2-249x300.jpg"/>
          <p:cNvPicPr>
            <a:picLocks noChangeAspect="1" noChangeArrowheads="1"/>
          </p:cNvPicPr>
          <p:nvPr/>
        </p:nvPicPr>
        <p:blipFill>
          <a:blip r:embed="rId2" cstate="print"/>
          <a:srcRect/>
          <a:stretch>
            <a:fillRect/>
          </a:stretch>
        </p:blipFill>
        <p:spPr bwMode="auto">
          <a:xfrm>
            <a:off x="6456045" y="838200"/>
            <a:ext cx="2687955" cy="3238500"/>
          </a:xfrm>
          <a:prstGeom prst="rect">
            <a:avLst/>
          </a:prstGeom>
          <a:noFill/>
        </p:spPr>
      </p:pic>
    </p:spTree>
    <p:extLst>
      <p:ext uri="{BB962C8B-B14F-4D97-AF65-F5344CB8AC3E}">
        <p14:creationId xmlns:p14="http://schemas.microsoft.com/office/powerpoint/2010/main" xmlns="" val="24389305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alpha val="52000"/>
          </a:schemeClr>
        </a:solidFill>
        <a:effectLst/>
      </p:bgPr>
    </p:bg>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Middle Colonies cont’d</a:t>
            </a:r>
          </a:p>
        </p:txBody>
      </p:sp>
      <p:pic>
        <p:nvPicPr>
          <p:cNvPr id="21506" name="Picture 2" descr="http://t3.gstatic.com/images?q=tbn:wVtH_jyvOU6CRM:http://www.theideadoor.com/Skits/Scroll.jpg">
            <a:hlinkClick r:id="rId2"/>
          </p:cNvPr>
          <p:cNvPicPr>
            <a:picLocks noChangeAspect="1" noChangeArrowheads="1"/>
          </p:cNvPicPr>
          <p:nvPr/>
        </p:nvPicPr>
        <p:blipFill>
          <a:blip r:embed="rId3" cstate="print"/>
          <a:srcRect/>
          <a:stretch>
            <a:fillRect/>
          </a:stretch>
        </p:blipFill>
        <p:spPr bwMode="auto">
          <a:xfrm rot="-827163">
            <a:off x="1676400" y="2209800"/>
            <a:ext cx="1524000" cy="2022475"/>
          </a:xfrm>
          <a:prstGeom prst="rect">
            <a:avLst/>
          </a:prstGeom>
          <a:noFill/>
          <a:ln w="9525">
            <a:noFill/>
            <a:miter lim="800000"/>
            <a:headEnd/>
            <a:tailEnd/>
          </a:ln>
        </p:spPr>
      </p:pic>
      <p:sp>
        <p:nvSpPr>
          <p:cNvPr id="21507" name="TextBox 3"/>
          <p:cNvSpPr txBox="1">
            <a:spLocks noChangeArrowheads="1"/>
          </p:cNvSpPr>
          <p:nvPr/>
        </p:nvSpPr>
        <p:spPr bwMode="auto">
          <a:xfrm>
            <a:off x="2057400" y="2667000"/>
            <a:ext cx="838200" cy="1200150"/>
          </a:xfrm>
          <a:prstGeom prst="rect">
            <a:avLst/>
          </a:prstGeom>
          <a:noFill/>
          <a:ln w="9525">
            <a:noFill/>
            <a:miter lim="800000"/>
            <a:headEnd/>
            <a:tailEnd/>
          </a:ln>
        </p:spPr>
        <p:txBody>
          <a:bodyPr>
            <a:spAutoFit/>
          </a:bodyPr>
          <a:lstStyle/>
          <a:p>
            <a:r>
              <a:rPr lang="en-US">
                <a:latin typeface="Calibri" pitchFamily="34" charset="0"/>
              </a:rPr>
              <a:t>Rights of Englishmen</a:t>
            </a:r>
          </a:p>
        </p:txBody>
      </p:sp>
      <p:sp>
        <p:nvSpPr>
          <p:cNvPr id="21508" name="TextBox 4"/>
          <p:cNvSpPr txBox="1">
            <a:spLocks noChangeArrowheads="1"/>
          </p:cNvSpPr>
          <p:nvPr/>
        </p:nvSpPr>
        <p:spPr bwMode="auto">
          <a:xfrm>
            <a:off x="4267200" y="2133600"/>
            <a:ext cx="3733800" cy="3503613"/>
          </a:xfrm>
          <a:prstGeom prst="rect">
            <a:avLst/>
          </a:prstGeom>
          <a:noFill/>
          <a:ln w="9525">
            <a:noFill/>
            <a:miter lim="800000"/>
            <a:headEnd/>
            <a:tailEnd/>
          </a:ln>
        </p:spPr>
        <p:txBody>
          <a:bodyPr>
            <a:spAutoFit/>
          </a:bodyPr>
          <a:lstStyle/>
          <a:p>
            <a:r>
              <a:rPr lang="en-US" sz="3200" dirty="0">
                <a:latin typeface="Calibri" pitchFamily="34" charset="0"/>
              </a:rPr>
              <a:t> They used a number of </a:t>
            </a:r>
            <a:r>
              <a:rPr lang="en-US" sz="3200" dirty="0">
                <a:solidFill>
                  <a:srgbClr val="FF0000"/>
                </a:solidFill>
                <a:latin typeface="Calibri" pitchFamily="34" charset="0"/>
              </a:rPr>
              <a:t>democratic principles </a:t>
            </a:r>
            <a:r>
              <a:rPr lang="en-US" sz="3200" dirty="0">
                <a:latin typeface="Calibri" pitchFamily="34" charset="0"/>
              </a:rPr>
              <a:t>in their political life that were based, in a large part, on </a:t>
            </a:r>
            <a:r>
              <a:rPr lang="en-US" sz="3200" dirty="0">
                <a:solidFill>
                  <a:srgbClr val="FF0000"/>
                </a:solidFill>
                <a:latin typeface="Calibri" pitchFamily="34" charset="0"/>
              </a:rPr>
              <a:t>rights of Englishmen.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2" name="Text Placeholder 11"/>
          <p:cNvSpPr>
            <a:spLocks noGrp="1"/>
          </p:cNvSpPr>
          <p:nvPr>
            <p:ph type="body" sz="half" idx="1"/>
          </p:nvPr>
        </p:nvSpPr>
        <p:spPr>
          <a:xfrm>
            <a:off x="314325" y="150813"/>
            <a:ext cx="8385175" cy="990600"/>
          </a:xfrm>
        </p:spPr>
        <p:txBody>
          <a:bodyPr>
            <a:normAutofit fontScale="92500" lnSpcReduction="20000"/>
          </a:bodyPr>
          <a:lstStyle/>
          <a:p>
            <a:pPr marL="0" indent="0" algn="ctr" eaLnBrk="1" hangingPunct="1">
              <a:buFont typeface="Arial" charset="0"/>
              <a:buNone/>
              <a:defRPr/>
            </a:pPr>
            <a:r>
              <a:rPr lang="en-US" sz="4400" dirty="0" smtClean="0">
                <a:solidFill>
                  <a:schemeClr val="tx2">
                    <a:lumMod val="50000"/>
                  </a:schemeClr>
                </a:solidFill>
              </a:rPr>
              <a:t>Religious Tolerance</a:t>
            </a:r>
          </a:p>
          <a:p>
            <a:pPr marL="0" indent="0" algn="ctr" eaLnBrk="1" hangingPunct="1">
              <a:buFont typeface="Arial" charset="0"/>
              <a:buNone/>
              <a:defRPr/>
            </a:pPr>
            <a:r>
              <a:rPr lang="en-US" sz="2400" dirty="0" smtClean="0">
                <a:solidFill>
                  <a:schemeClr val="tx2">
                    <a:lumMod val="50000"/>
                  </a:schemeClr>
                </a:solidFill>
              </a:rPr>
              <a:t>Many Different Religions that get along with each other</a:t>
            </a:r>
          </a:p>
        </p:txBody>
      </p:sp>
      <p:sp>
        <p:nvSpPr>
          <p:cNvPr id="7171" name="AutoShape 4" descr="data:image/jpeg;base64,/9j/4AAQSkZJRgABAQAAAQABAAD/2wCEAAkGBhQSEBQUEhISFRMVFhgXEhUXFxUaFxcWGBcXGRgVGBYXHSYeGBojGRgaIS8gIycpLCwtGh4xNTAqNSYrLCkBCQoKDgwOGg8PGi0lHyUqLCw1LCo2LCwqLC0sLCwsNS8qLCwsKSksLywsLCwsLCwpLCwsLCwsLCwsLCwpKiwsLP/AABEIAPAA0gMBIgACEQEDEQH/xAAbAAEAAgMBAQAAAAAAAAAAAAAABgcDBAUBAv/EAEIQAAEDAQQFCAcHAwQDAQAAAAEAAgMRBAUhMQYSQVFhExQiMnGBktEjQlJTkZOhFRZUYrHB0gczckOC4fBzg8IX/8QAGgEBAAIDAQAAAAAAAAAAAAAAAAQFAgMGAf/EADQRAAIBAgQDBgYBAwUAAAAAAAABAgMEBRESMRMUURUhQVKB8DJTYXGRsUJDoeEiI8HR8f/aAAwDAQACEQMRAD8AvFERAEREAREQBERAEREAREQHJ0mvjm1nc4dd3QiH5yDQ9gFT3KI6HX46G0cjK4uZMahzjUh+NMTj0su2i1b9vnnU5fiIowWxCueOL++g7gFypmCVlRmFyl1ib5pSh8Me77lrStlwspbsuNFxdFL75zZwXV5RnRl/yA6w4EYrtLqKc41IqUdmVkouLyYREWZiEREAREQBERAEREAREQBERAEREAREQBERAEREAUU09vksjEDKh8uZGxgIr4svipHeFubDE6R5o1gqf2HaTgqqfa3TyPnl6zsQNjWjJo7AqnFLvgUtK+Jku1o65ZvZGKaM0bGzrPIa0Z4nDYulf+jhsHJOa5z439F5OyTuyBGXYV1tBLp5SR1peMG1bCDv9Z4/Svapde12NtEL4n5OGe0HY4cQVX2mGKpbNz+KW3v6kitc6aqS2RXdy3pzWcSVPJvo2UbKE9ftbn8d6s9rqioyOSqI2Z0b5IJOswkbRUbHdhGPepnoNfRew2eQ9OIdA+1HkO9uA7KcVlhNw6cnbVPQ8u6aklUiStERdIVoREQBERAEREAREQBERAEREAREQBERAEREARFy9JL3Fmsz5KjWpqxg7Xnqj9+4rGclCLk9kepNvJEV07vflZW2ZhGqyjpqe1sYewY9pG5cEWd0sjII+s807BmSewVKxQggOkeSXuJc4nMk4k1Uw/p/dHQdaXjpyVEdRlGNor7R+gC5CCliN3m/hX6LeWVvSyW5KbBYmwxMjZ1WNDR3bTxWwiLsEklkin3Ibp9cdW86j68YAkG+MVxpvBPw7FFrLbnMcyePrMxp7Q2tPAjBW09gIIIBBwIORCqi87u5raXwmuoelETtadldpBw7lzmLW7pyVzT3LK0qKSdORZ93W5s0TJG5PaCOG8HiDh3LZUC0KvnkZTZ3mjJDrRHc85t79nHtU9V1aXCuKSmvX7kKrTdOTiwiIpRqCIiAIiIAiIgCIiAIo/emm0FnmMT2y6wpUhoIxFd9SteL+otlOfKt7WVr8KqO7qinpclmbFSm1mkShFH/AL92T3rvlyfxT792P3p+XJ/FOao+dflDhT6MkCKP/fux+9Py5P4p9+7H70/Lk/inNUfOvyhwp9GSBFwPv1ZPeu+XJ/FfJ08svtvP/rf5JzVDzr8ocKflZIVWWlV6c5tZa01ih6LaZF2Gs6ozxw7lI9I9Lmixh0DunNVkdQQRTB7u79SFB4miOOpzVLi94tCpQe/eTbOj365eBt2C7zabQyEdWutKccGAiveclakMQa0NaAGtADQMgAKAfBQXR68IbA0cuXCa0UeQG11I8dTWpvxNBjjku79+7H70/Lk/ipGGxo21LKUkpPfNmu5c6su5dxIEUf8Av3Y/en5cn8U+/dj96flyfxVlzVHzr8ojcKfRkgUc03uTl7PrsHpYum2gxI9Zu/LGm8Bff37sfvT8uT+Kffux+9Py5P4rXVq29SDhKayf1RlGFSLzSZXodykYINCMqZgj/lWbo1fPObO1+GuOjIBseM+4596gssdj5V747TqscahnIy9GoxANMqrduK87NZpy8WqrHNo9vJTCpGLT1aYY/VUWHuVrWcW1ofjmvzvmTrjKrBNZ5/ZlhIo/9+7H70/Lk/in37sfvT8uT+K6HmaPnX5RX8KfRkgRR/792P3p+XJ/FPv3Y/en5cn8U5mj51+UOFPoyQIuB9+rJ70/Lk/ig06snvT8uT+Kc1R86/KHCn0Z30Ucdp7ZdhkJ3CN2PxoFi/8A0OzggObM0EjEtFBXf0tn7LHnKGeWtfk94NToyUIvGuqKjI5IpRqIxpxcfKRcuwekiFXfmj2g9mY796hALS3Wp2+at9VlpBdXNbQWgehlq6PcD6zK7wcewhc3jNn/AF4epZWVb+DOULU01o0mm4E/ovrlx7DvC7yWzc96mx2kSf6T6NlAxw9oDePNWpHIHAOaaggEEZEHIhRLLDaV1DUptPoba1zKlLLIqLlx7DvC7yTlx7DvC7yVwUSim9gw879+pp5+XQp7nA9h3hPkt647MLRJq01WtGtI4imqwZuVp0UO/qBfIawWZnXloX8Iwcu8j4VWuphNGhHiTlml4dfoZRu51HpSIrbLUJ7QXtAETBycIGxja0Pfn3rNdlk5aUucCYbOOUloM9WpDONSPhVab+gwADE0AAzJOQHerJ0XuTm1naw9d3SlOHWOyu0DJRbCg7yu6stkba81RpqKK9tl58q90jmuJca9VxA3AGmQCw8uPYd4XeSt+i9orCWBxk25Teb99SOr5pZKJT3Lj2HeF3kveXHsO8J8lcFEosewoed+/U95+XQp7lx7t3hPkveXHsO8LvJXBRKJ2DDzv36jn5dCnuXHsO8J8l7y49h3hd5K2rZZy+N7A5zC5pAc3NtRmOKrEXhaI5HwyTTa7CRi9+I2Oz2jHvUG8w6napSbbX0/9N9G5lVeSyNLlx7DvCfJe8uPYd4XeSlWhd/O5V1nme5xd0onOJJw6zKnHLHE71NqLfbYTRuKaqRm/fqYVLudOWlxKf5cew7wnyXgnHsO8J8lcNEot/YMPO/fqa+fl0KfE7fYd4XeS+ZLUAK6jvCfJXFRRjTm+eTi5Fh9JMCP8Y8nHvyHfuWqtg9KjBzlN5L31MoXkpyUVEg9ktGsK0oNi6eidzc5tPKOFYYjU19Z+bW8aYE9y5T4zRsUYq9xDWjeSrQuC6RZrOyIYkCrjvccXH4/so2E2irVXUa/0o23dXRHSt2dFERdgU4XOv66BaYHRnA5sd7Lxkf27yuiixlFTTi9meptPNFQahIdG8Ue0lrhuIwKk/8AT+/KE2WQmoxhJri3azuzHfuX3p1cuqRaowa4CelcRgGvpspkeFFE5i4FssZo9hDmncQuQWrDrrL+L/Rb91zS+pcKLmaO3yLVZ2yCgdlI32XjMU2bxwIXTXXwkpxUlsyoaaeTMFutrYY3SPNGMFXFVQbSZ5pJ3ihea03DIDuFFINPr55SRtljODSHTEGmObWcdh7xuUelYTqxRir3kNaOJ/Rcvi9y6tRUIe2WlpT0x4kjs6G3ULRaXSPxZBTVGwyHEV7Bj8FYy0rmuxtngZE0Dogax9p3rOPElbqvrK2VvSUPHxIFapxJthERTDSEREAREQBQ7+oFxazBaYx046cpQYuZvw3fpXcpivmSMOBBAIIoQciDmCtNejGtTcJeJnTm4SUkVDXWa17SQ9pDmuGYIxBCsvRq+udWcPwDx0ZAMg8Z04HMdqr297sNjtJj/wBN/SiP5Ts7Rl8N629Hb35raQSfQy0bJuafVf3E0PA8FzFhWlZ3Do1NmWlxBVqeuO5ZiIi60qDXt9tbDG6R5o1oqf2A4k4DtVWTW100j55MHPyHstGTR2BdzTa+OWlFnYfRxkGQjbIK9Hsb+vYuNZLAbROyBhpXF53MHWPbsHEhctilw7iqran1/uWlrTVODqSJBoHc+u42p4wxbBX4Of8A/I/3KcLHZrO2NjWMADWgBoGwBZF0NtQjQpqmivq1HUk5MIiKQawiIgPiaEPaWuALXAgg5EHMFVbeV2myzuhdUsPSjJ2sOXeMj/yrVXF0ruLnMFG05Vh1ojx2t7CMO2ircRtOZpd3xLYk21bhy79iEaOXtzS1CppDLRsm5p9V/cTjwqrAvy+G2ezvlNDQdAe04jojDeVV/wDcZQ5jAjiF0LMTarKInOJkspLg0nrxHCtN7P0Kp8PvpwpSpeKTy9/3JlxQUpKXgc+zEnWkeaveS5x3kqTaA3SXyOtTx0RVkPE5Od3Zd53KPx2d00rIIzRzzSuwClSe4VKtOwWFsMTI2CjWCg8zxJxTCLZ1ajrz8P2Luppjw0bCIi6oqgiIgCIiAIiIAiIgOHphcfObMQ0ekZ04+0Zt7xh20VcQkSM1SMRgQfqMlcarrTa4+bzc4jFI5DSQD1XmvSpTAH9e1UOL2euPGhuifZ1tL0M72hF+mWMwyH0sQwJOL2bD2jI929buld+82gJaRyr+jEMOt7VNwz+G9V9BbHQyMnj6zcx7TdrTwPktq/rW61WgSn+0B6H/AB3niTWu4imxaKeK5Wjz+Jd3+TOVr/u/Tc5zTqMLnHE1JJ2k4k9qnmg1zclDyrx6SbpYjFrPVb+57RuUX0fug2q1AGnIxUfJudj0Wd5HwBVmgLLB7Xe4nu9jy8q/00eoiLoyuCIiAIiIAiL5keGgkmgAqTuAzKAgWmtz8jKLQzqSmkowwfsPY6nxHFR8TuhkbPF1mmpGxzdrTTYRgu6zSHl55uV1ubSjUDTXotGTxQ51x7+C4r7OYnuhkxLcjsc09V4xyIxXGXkocV3FDwff9+vqXNFPTw59CaaLXJDyjrXE/WbIPRtoKx1oXNrXMHDsUoVcaF3ybPPyDz6KU9A7GybOwOy7aKx10lhVp1KKcFl1X1K24jKM8pBERTzQEREAREQBERAEREAWveFhbNE+N46LwQfPuOK2FD9P771YxZmHpydenqsrt/yy7KrRcVY0qblPYzpxcpJIiAs7oZHwyYlpwIyc09Vw4EYrYsDC4mz1Ac8l0BOQd6zCdgcMR+YDeV5NZ+UhaG/3oRWMYVfEMXM7W4uHDWG5azXcowOaSHChBGBBGIK4puMJqolnCXh/x6f9Mu1nJaXuiy9HLhbZYtXAvdjI72j5DZ/yusuLorfvOYKu/us6MopTHY4DcR++5dpdtQ0cOPD2y7iknq1PVuERFuMAiIgCIiAKG6f3xgLKw9J1HS8GY0bXiRluUnvS8WwQvlfkwV7TsaOJOCqwSuke+eQ1e81PAbB2AUHcqfFrvg0tEd3+iZaUtctT2R8SscdSOPruIa2mdTgphpDolSyxmIufLA054uezMtG6hxA4UWDQG6tdz7S9uHVhrwqHuH6dxU4WjDrCPLt1F8Rnc3D4i0+BTszBIyozViaHX9zmzjWPpY+jLxOx3ePrVRPSe6ea2mrRSGapbua71m7hnUd+5c6wXgbJaGzNqWHCVo9ZhzwwxGY4qvtKsrC5dKe3vvJFWKr09Udy20WKy2lsjGvYatcA5p3g4hZV1yefeioCIi9AREQBERAEREBhtlrbFG6R5o1jS5x4D91U5tLp5XzydZ5rwAGDQOwUUm/qHeesWWZh2h8vZ6rTvxx7govID0Y2Aue4hrQMyTkuWxi4dSaoQ9stLOnpjxGdrQ+7ecWnlD/bhIO3F56ow3Z/BYdKrn5raddo9DMSRhg1/rNwGA2jv3KdaP3OLNZ2xjE5yH2nnrHsrlwAX1f10NtMDonbcWn2XDI/92Eqf2ZHlOF/Lf1NHMvi6vAru7LzNltDZhiwjVlAz1DtHEUBVpRyBwBaQQRUEYgg7QVUEbXNLoZW0ew0cOKl+gd9UrZZDi3GGu1u1vdu3dih4RcunJ21T0N13S1LiRJkiIumKwIiIAiLlaS30LNA59RrkUiG95yw3DMrGc1CLlLZHqTbyRE9OL1M04s7T0IqOk/M+lQO4H4nguRZbEZ5o4GGmsekdzBi4/DDtIWuwBjS5xq51S4nMk5lTjQS5zHCZXikk2IrmGeqOFc/guSoxeIXeuXwr9dC3m1b0sluSOyWVsbGsYKNaA1o4AUWVEXXJZdyKc51/XQ20wOjOBzY72XjJ3/d5VZCN3SjkGq9h1XA7CreUO07uTAWqMdJlBKBTFntcSKju7FTYtZ8aHEj8S/RNtK2iWl7M09AL61HmyyHA1dCeObmfv3FT1U9MD0ZIzR7SHNO4jHYrM0bv1tqgDxQPGEjfZd2bjmF5hN5xYcKW6/R7d0dMtS2Z1URFdkEIiIAiIgC1L1vFsEL5X5NFabzkGjiTQLbUB06vUyzCzN6kdHSHe8jBvYGmvaeCi3dwrek5v0+5to0+JNRI+JXPc6aQ1e8kuP6DsAw7lI9ArpL3utLwKCrYe3JzvhhjxUdZZzLLHAw0c8gV3Da7sAqrXsdlbFG2Noo1jQ0dgCoMIt3WqO4n4fssLupoiqcTMiIupKohf8AUC5DQWqMdJmEvFmx3dt4diigmPQljNHsIc08R+xy71bz2AggioOBG8blVN6XdzS0uiP9t3SiJ9k5Cu8Uouaxe1cJK4p+pZ2lXNcORZVz3o20QtlZ6wxHsuHWaeIK3VXGi1882tGo4+imIHBr8g7gDke7crHVxZXSuaSn4+JCr0nTnkERFNNJ4Sqw0hvY2q1Eg1iiq2PjlrO7yPgApL/UC/ORgETDR8uFcRRnrEHfkO9QWzTMa2msK7VzmM3Ty4MPUsbOl/NmxZ5InWmNs7wyIGr61xpk3DKp27qqx/vXZPxMPiCrB/JZmnFe84i/L9FXWeIO1hphDMk1rdVXm2Wd97LJ+Jh8QT72WT8TD4gqx5zFvb9E5zFvb9FM7bq/LNPIx8xaDNKbKTQWmGv+QWR9+WYggzwEHAgvZiN2aqo2mHe36LznMPD6L3tup8s85GPmJKNHbO1ztW3WcMLiWtJb0QTg2uvjQcFmue6YrPaWytt8GriJGhzRrDYMXHaopzmHh9OKc5h4fRQo3dOE9caOT+7N7oya0ufd6Fr/AG9Z/wARD8xnmn29Z/xEPzGeaqfnMPD6L3nMPD6Kd23U+WaORj5i1/t6z/iIfmM80+3rP+Ih+YzzVUc5h4fRec5h4fTinbdT5Y5GPmLY+3rP+Ih+YzzXjtILMM7RD42+aqoWiH8v0XrJInEAUJJAA2k5ABO26nyxyMfMWXbdKIW2V08bxI0dFtNr8g01xGP0xVcMcelJISXuJc4necSVtXkRrNszMGQkmQjJ8xprHsb1R2FfFksXOJ2Q4hvWkI2Rtxca7N3eot9cTu6saK9fubaFONKLn7yO9oXDFCOc2iRjHy1EIe4D0YIq4V3n6U3qWfb1n/EQ/MZ5qtb5vSKaSuAa0BsbfZY3Bo+GPetLl4eH0W+GKcuuHThml49fqa5WvEeqT7y1/t6z/iIfmM80+3rP+Ih+YzzVUC0w/l+iC1Q/l+iz7bqfLPORj5i1/t6z/iIfmM81w9LhZrVB0bRAJWVdEddme1ueRp+igvO4vy/Tgvecxfl+m9a6mMSqRcZU+5mUbNReakeQSCWOhzorD0Lvwzw6jzWWKjXHa5vqv7cKHs4qvRbohkQs12aQCCdsra4YPb7TDmOJ2jiAomHXLt62eX+l7m64pKpD6ot5F8xyBzQ4YggEHgcl4u1KQ8mszX9drXUy1gD+qxPuyI1rFGa59BuOzduWyi8cU90e5s1hdsXuo/A3dTduX1zGP3bPC3yWdF5pXQZswcxj92zwt8k5jH7tnhb5LOi90roM2YOYx+7Z4W+Scxj92zwt8lnRNK6DNmA2GP3bPC3yVfSXxPHLJE/k9djqH0cVCMwR0NoorIUM0+ummraWAdHozby3DVd3HDv4KsxKlUdHVSbTXToSbaUVPKS3MGil/wDKWh0NobES4VidqMGIzbgBXDHuKmfMY/ds8LfJVJPXoyRmj2EOaRvGStO4r1Fos7JQKFw6Q3OGDh8Vowm640HCfxIzu6Wh6lsbHMY/ds8LfJOYx+7Z4W+SzorrSuhDzZg5jH7tnhb5LjaVWuOzWcvbHHypIbCdRuDz62WwAnuCkCrPSS9+dWk6prDFVrNxd6z+OIoOA4qBiFxG3ouXi9jfb03Unl4HKaNRhJOJqSTmScyVOdBLl5KEzPA5Sajv8Weq3vrU925RS5br53aWsoeSZ0pSMqbG14nDsqrSApgMlV4Nat515+hKvKv9NGD7Oi91H4W+S95jH7tnhb5LOi6LSuhXZswcxj92zwt8k5jH7tnhb5LOi90roM2YOYx+7Z4W+Scxj92zwt8lnRNK6DNms67IjnFGe1jfJBdkXuo8qdRuRrhllifiVsovNMegzYoiIsjwIiIAiIgCIiAIiIAsdos7Xscx4Ba4EOB2g4ELIibgqa12M2eeSB1aNPQJ2sOLT8MO0FdbQq9RBaDC6upMRqbhINn+4YdoC7endy8rCJmD0kNThm5nrDuz7jvUFcddgINCKEEbCMQQuPrxlh92px2f6LiDVxS0vcuJFydGL55zZ2vNOUHRkA2OHmKHvXWXWwmpxUo7MqJJxeTOBpnfHIWYhppJL0GUzFR0ndw+pCrz+3HxouhfV586tT5BjG3oR1yoM3DtOPZRbWid184tWu4VihIJrtf6reNDj3DeuUu5yvrpUobLu/yW1GKoUtT3JZofcps9nAeByjzryd/Vb3DD4ruIi6unTVOKhHZFVKTk82ERFmYhERAEREAREQBERAEREAREQBERAEREAREQBVhpBdfNbUWgUikq+Phj0m9x+hCs9cTS25Oc2c6o9KzpRHbUZt/3DDtpuVfiFrzFFpbrvRIt6vDnn4ER0Yvbm1po4+imo124Or0Xfse3gpFp1fPJQCJjqSTYCmYZ654bu9QSJwkZTaF8ROkkk1pXueWNDGlxqdUZBc7QxGVK3lRe/gWM7dTqKZ9ydFga0Vc6gAGZJyFOJVn6OXOLNZ2x5u60h3vOfds7lEtCbs5W0OmcAWw4M/8AIRn3N/XgrAVpg1rohxpbv9EW8q5y0LwCIiviAEREAREQBERAEREAREQBERAEREAREQBERAEREAREQFb6a3Vze0CVgpHMTrbhIM/iMadq5Ur8KNxc8gAcTgrRve62WiF0T8nDPaDscOIKiWhuikjJjJaGkcnhEDSjjiNfM5DJc1eYW6lynDZ7/QsqN1pptPdEquO6hZ4GRilQKvI9Z56zvit9EXRxiopRWyK5tt5sIiLI8CIiAIiIAiIgCIiAIiID/9k="/>
          <p:cNvSpPr>
            <a:spLocks noChangeAspect="1" noChangeArrowheads="1"/>
          </p:cNvSpPr>
          <p:nvPr/>
        </p:nvSpPr>
        <p:spPr bwMode="auto">
          <a:xfrm>
            <a:off x="63500" y="-1106488"/>
            <a:ext cx="2000250" cy="2286001"/>
          </a:xfrm>
          <a:prstGeom prst="rect">
            <a:avLst/>
          </a:prstGeom>
          <a:noFill/>
          <a:ln w="9525">
            <a:noFill/>
            <a:miter lim="800000"/>
            <a:headEnd/>
            <a:tailEnd/>
          </a:ln>
        </p:spPr>
        <p:txBody>
          <a:bodyPr/>
          <a:lstStyle/>
          <a:p>
            <a:endParaRPr lang="en-US"/>
          </a:p>
        </p:txBody>
      </p:sp>
      <p:pic>
        <p:nvPicPr>
          <p:cNvPr id="7172" name="Picture 5"/>
          <p:cNvPicPr>
            <a:picLocks noChangeAspect="1" noChangeArrowheads="1"/>
          </p:cNvPicPr>
          <p:nvPr/>
        </p:nvPicPr>
        <p:blipFill>
          <a:blip r:embed="rId2" cstate="print"/>
          <a:srcRect/>
          <a:stretch>
            <a:fillRect/>
          </a:stretch>
        </p:blipFill>
        <p:spPr bwMode="auto">
          <a:xfrm>
            <a:off x="546100" y="1600200"/>
            <a:ext cx="855663" cy="977900"/>
          </a:xfrm>
          <a:prstGeom prst="rect">
            <a:avLst/>
          </a:prstGeom>
          <a:noFill/>
          <a:ln w="9525">
            <a:noFill/>
            <a:miter lim="800000"/>
            <a:headEnd/>
            <a:tailEnd/>
          </a:ln>
        </p:spPr>
      </p:pic>
      <p:sp>
        <p:nvSpPr>
          <p:cNvPr id="7173" name="AutoShape 7" descr="data:image/jpeg;base64,/9j/4AAQSkZJRgABAQAAAQABAAD/2wCEAAkGBhQSERUUExQUFRQWFxQXFxcUGBgYFhgYGBUWFBoYFRQXHCYfFxojGhQUHy8gJCcpLCwsFR4xNTAqNSYsLCkBCQoKDgwOGg8PGiwkHyUsLCwsLTI1LiksLSwtLCwsLCwsKSwsLCksLCwpLCwsLCwsLCksKSwsLCwsLCwsLCwsLP/AABEIAOgA2QMBIgACEQEDEQH/xAAcAAABBAMBAAAAAAAAAAAAAAAABAUGBwEDCAL/xABHEAABAwICBAgLBgYCAQUBAAABAAIDBBEFIQYHEjETIkFRYXGBkhUXMkJTYpGhscHRNVJyc7LhFCM0VILwM0OiCCQlRNIW/8QAGwEAAgMBAQEAAAAAAAAAAAAAAAMCBAUBBgf/xAA5EQABAwICBQoFBAEFAAAAAAABAAIDBBESIQUTFDFRFSIyQVJTYXGRsTOBocHwQqLR4fEjJDRDgv/aAAwDAQACEQMRAD8AvFCEIQhCEIQhCFpnqWsF3EAdK4XBouV0C5sFuXhz7b8lHa3SwZiNt+l27sCaNqeoPnO/T9FjT6Yia7BCC8+G5X46B5GJ5wjxUqqseiZvdc8zc01T6X/cZ2uPyC8UuiTj5bwOgC/vTrT6OQt83a/Ek30lUbrMH1+6nakj33cVH5dJJ3biB1BauHqX8sh6rhTSKma3c0DqAW0I5Jmf8Wcn880bbG3oRhQkYXUu5H9p/dZOC1HM7vfupqhS5Di63uXOUX9kKEeC6kebJ2H915L6lnpR7Spyhc5EaOhI4LvKJPSYCoVHpDO3eb/iCWw6XnzmDsP1Ukkga7eAesJDPo/C7zADztyXNhrovhTX8/wo2imf047eX4F4pdJIX8pafWy96co5ARcEEdCjlToj9x/Y4fMJrfTz05vxm9I3KPKFXTf8mO44j8/hd2WCX4L8+BU7QotQ6WEZSNv0jf7FIKWuZILscD8Vq01fBU/DOfDcVTmppIukEpQsBZV1V0IQhCEIQhCEIQhCELBK8ueBmVF8X0jLrsiyHK7lPUqdXWR0rcTzn1DrKfBA+Z1mpwxXSNsd2t4zvcOtMEcM1U++Z5yfJCXYZo7cbcx2W77fNx5E0Y5rgoqQ8HEDM5uR4OwYP8jv7FkspKnSBxz81nU0ff8AtXXTw0owxZu4qT0GjDGZv4593sT0xgAsBYKmZv8A1Av82kb2yH5NWI//AFBv86kb2SH/APK3oKJkAwxtAWbJUOlN3m6ulI8VxaKmjdLM9rGN3l3wHOehVzhuvumebSwyR9IIePkVH9c2k8NZT0rqaUPaHyFzRvB2RYubycqeGG9il4gnTG9fsbSW0sBfzPlOyOsNGfvUKxDXDiMpNphGOaNoFu03KhAWQnBoUCSnybTiudvqp++R8F4bplWjdVT98pnssELtlFSel1m4jH5NVIeh9nD3hSrCtflSywnhjlHO0ljvmFVpQFwgFSuQuktHNbtDVWaXmB582XIHqfuU2jkBFwQQdxGY9q4/pKbbdZWBovpLUUVuDeSzK7H5tPUOTsUm0xeLtSJatkRs5dBLy4Jo0X0kZWw8I0bJB2Xt37LuvlCeFVc0g2KttcHC4TRX6NxyZjiO5xu7Qo9V4bLTu2gTbkc35qcry5gO9ZFVoqGbnN5ruI/hXoa2SPI5jgVHsL0nDrNlyP3uQ9Y5FIWuUcxbRkG7osjyt+iQ4VjjoTsvuWbrHe1VIq6akfqqvd1O/P8AKe+njnbjg+YUzQtcEwc0Oabg7lsXoAQRcLLIshCELqELySvSjuk2LbI4Nu8+UeYcyrVVQ2mjMjupNhidK8MakeP4zwh4Nl9kHO3Kfol+BYFscd4u47h9391o0awj/tePwg/FSQmwWTQ0rqh+11G89EcArtTMI26iLd1niqa11aau2/4KJxAGcpB3kjJnVylU+XJy0krTLVTSE5ukefeU1Er1QGEWCxt6yXLF1hC4urN1kPsvKEIWzhecX9yLha0Lt0WW0BZ2VpWV265ZZIWEXWQ5RXU+4FT5bXOnd5A5VDhUOtbaNuteTITvJVtlQGNsAs2WiMj8RcuitW/A0tEJJZWMMxL+M4DLcMieYX7U9T6wqFv/ANhjvwXd8Fy0XlL6TGXMFiAR7CqoY17iXlXTjjYBGLrok61KK/lSH/Apww7TyjmIa2ZocdwfxT71z/R4q1/QeYpW+EOVrY43DmlZ50hLG60jV0oDdNONYIJRtNyePf0FVboFp4+llbBO4ugcQASc4zuyv5vQroBusiro2vaY5RcFbNLVX58ZUMwjFHQPLX32b2I5jzqZRSAgEG4KZ9IMH4Ru20cdvvCb9GsV2TwTtx8noPMsCmlfQzCmlN2non7LWmY2pj1zN43hStCwFlehWWk9bUiNhedwCiGGUhqZiXbvKcfknHS2q8lg/EfklujNHsRXO95v2ci87Uf7ytEB6LMz5rUi/wBCnMnW7IJ3YywsFiVtwRzg/Be1gr0QyWWuQsVYWzSA8j3j/wAikRUp1k4QafEZ2cjnF7ep/GUWVq90gIQhCF1C9xQlxAaCSdwGZ9i8gK49AdDDDFtkXmeLnLyW77dCi42C6BdV5TaGSm3CEM6N59icWaJxN37Tus/RWXh2jAc4umN7knZHzKc66nw+EbMpiY4jcTxvYs0vlkJsbBbjYqeEAOFyqugwOAf9be1bxgsHom+xWbSYPSOaHxtY9p3HeEvipo7ZMYP8QlaqU/qVjHDbJipybR6nd5luokJFNoSx/wDxvLTzOzHuzVrY42C3HEbTuG4HsUTbFsyDYNzfIqJkliPSTBTwSjNoVa4vgE1M60rCByO809RTcuj5sMDo/wCYGuGVwRcJtxTVHS1MZdE3gZDmC3dfqWpHISOcvP1MQjdZhuqCQlGIUToZXxvFnMcWnrBsk6eqwWQU94RihPEd2H5JjXpjrG6ZHIWG4SZ4WytsVL5W7SvXV/iRmoYi7NzRsE8+zlf2WVDUUu2wFXjqypi2haT5znOHVu+SfWWLAVn6PxNlLFKyFDtIsO4KTbbkHG/U7epkm/GqPhInDlGY6wvM6SpRUQEDeMx5r09JNqpAeo5FZwau4WIO5dzusJddRLRWr2ZCw7nDLrClftXdG1O0U7XHeMj5hcq4hFKWjdvChWKv4WpI9YNHwU1ZHYAcwsoVhQ2qpv43H4qcKhobnmWY7y7891Zr+bgj4BCEIW+sxVFr50eLo4qpo8jiSW5jm0ntuqRXYWIULJo3xyAOY8FrgeYrmLTrQyTDqgsdnG65jfyObzdYTmHKyW4WKjSEKaarNHW1VYNsXayxsd1+S6mopy1eatpZnNnlYRGLFgPnHkJ6Fc8lIIIiB5R3/RPUUQa0ACwCj2O1o2w2/Wq73XzT4m84BM1ZhXDyhty2Ngudl1i53yAUdx3RqkhO04naP3nE37U64pDJI4Na8sZfjloubDkCj+J6PQNn4QcJLzRm7m/5HeqDS0g3yW49rg4ENun7RIsDHRsNje9ujoK16SaWCmOxYknPJe9GsM4FrCW7L9pxI3kNO5vYo5pxTB1SD6vzURkN6bvN7LdHow2ocX1RLC/NrA7jZ57TubqXgaOOika6mLzwZDi1xvtC+ea0YVhQqqYtdI9kjX723va2QOYv1pZhTRA9wZI4uawts65DyTnmPJy5UOtlmlAOzOH5qxYwHw3HKL2+SWYDVBzbco5PkmXQ0OFOGvB2gTe/TutzpcyERylw5c1fabtBWXUNs4qG61dVwnElXTX4YcaSPkeAMy3md8VRZC7Ha64BXMms/Bf4bEZmgWa92223M7P43T2G+SpOyUTWQsLITFFSfRSB0hbG0Xc5wDR1rpfCqEQwxxjcxrW+wfVVrqa0MMbBVyjNwtG0jcD5/arVCjNJis3goQRYS5/FCwQsrBVdWVBpxwVUbcj79hP7qacOFEdJ2WnJ5wClPhErydJU7JLLH1Yv5W1PDr2Rv8EjwDKpb1uU3UGYeCqua0nuJ/dTgK7oPmxvZ1hyRpHN7XcQsoQhb6zEJtx7R+GshMU7A5p9rTztPIU5IQhc06c6r56B200GWA3s9ozb0PA3damOoWh4s0vSG/FXFIBY33ct02YdhcUIcIo2xhx2iGiwueVMx3FlDDmnFz8ioPi7ryX6SpfO+zVCK2ovOR0E+9Ik6JVultrW34r0achpe0F3IehIqLEQ2TjGwXuXHDC1wZlfeUyYXTOqJdkZDeT2rOJAth3r0QBscW5TOIguOzmN9+xRjHsFMr5XtJL42h2zzt3FOUkFU2QkcHsAW2M9o9vyUUxKurI3uNnNDxZ/S3mFlO+dikdRIXvAa4AEc/xC91rjtBwyIzTZgcO3KW7vO9nMnHF32cQEh4srcDgWqycAqRJC14yuAlrxmmjRdtoGN6AUqwes2pnj1iPZktVh5ousGpZm6yeKWWzrchGSiusvV2MQjD4yG1DBxb7nj7p5ugqQVOUnVu7U6Qy3CYDbcs4i65CraN8Ujo3gte0kOB3ghWDqu1Zuq3tqKhpbTtzaCM5D0er0q1sZ1cUlTVtqZW3cBm3zXkbi7nUpjiDQAAAALADIAcwTC/LJQDeKI4wAABYAWAG4AL2hCUmIWCsrBQhQ/Ss/zh+ELR/CnpWcddt1Lh0hqkng7oXj2U5qaiZw4/yt10upijB4Jg0optmYO5HC/aMlJ8NquEja7nGfWkekdDwkVxvbmPmm3ROvsTGeXNvzCvxnZNIOaejJmPP/ADf1VZ3+vSgje32UpQgIXoVloQhCELXI2+XIgtXhsu/rWJ5OKepCE34hLc2G5QuY/wDuO9ZSCfEhZ1szmosya9Q2/T8FF/RKbCbSA+K3VuECSNzhkcx2pPo7iEcEduDk3DbkDS7jXORT9CLOLeR2Y6+UL1HDsjZAyWaMs16BxxCxSOq0piIyElzylhCZcd0giLSW7RO45WCkL7i4DMyOUXUcq6Q24zSOxdeWkXKnG1o3KI0zDJKxsdw9zsjmLdqmtdhDWzRX41yNq/KcuRacLoWbYe8ji5gdPSlclXwtQ0DcCuBwIXGtLSSpfT8V4aBYbF/eozonWk1Mx83aNuvaPyTj4W4k0nmtBYzp5L+1N9CdgNtluJ61eHOIIWTO7A0g7ypxXwbTQ9u8e8LThlXt5EWIyzTXh+OlrM8xf2JfFiW3uFj0Jyzk68LzremiOYvcAndCEIQhCELVUzBjS47gLrYUwaVYhZgjG92/qVWrnFPC6Q9Xv1J0ERlkDQmnCIzNU7R5y8+1TRMOilDssMh3uyHUE/WVHREJjgxu3uN1YrpA6XCNwyWdlQvGqIwTbTcgTdvQeUKapHiNA2Zha7sPMU/SNJtMVm9IZhLpZ9S/Pcd684XiImYHDfyjmKXKDQzPpZiPaORwUxpKxsjQ5puD/uaXo+u17cEmT27x91Kqp9UcTeidyUIQELVVNNtc5zHbXmHefunp6Ck01UbZC6dK5pMbgOZRuOp5DuQhIq8BjXACw385Ki8hI4/LcFSuviuL3J/3kUT0grBDBI8+aMh0nIItfJF7ZqT08u00HnF/ct8U7XeUbdSxo/EKmhhmZbaMbbjnIFiPaCklQ2+47LhvuMj1rOkYYnLdgkbM3xTrUODQLG/SmurmuL3yTNibqgD/AIyW88Zv+6j8uPE8Uh+XJuslPcXdSsMa1nWltTJd1m5kogPH2WnoJHTvsm3+Ic7cLdAOZ6ynjC8PcRcZdJ+SQASbDemGRoFycktxOezWRMzsQXW5hzpXfIdQUQ01xtlNGYYzeZ44xv5I+pT5oniwqadjr8YANcOkZLZiiMbLlefqahsr8twT5Sz7N8rg5EFLcP8ALu2+5ITkldDI4nZa03KYqykuEQb3nl3J0Wqli2WBvMFtQhCELXNMGgucbALhIAuUAXyWutqhGwuduHv6FDYInVM/WbnoC2Yribql4a0HZvZo5+kqS4NhYhZbzjm4/JebeTpOoDW/DbvPErWaNjjxHpn6JdDEGgAbgLBe0IXpAABYLJ3oWLIuhdQm/F8JbM3mcNx+qi1NVSUshBHW07j0hTlI8Rw1kzbOGfIRvCyK7R5kdroTZ4+qvU9UGDVyZtP0WaDE2Stu058o5QligtZh8lO6+duRw3fstuI6eSQw7Tad0zxvDXBvbu9wS6TSd3ampGF/0KlNR2GsiN2qaXUYxTD2w3eZGBuZs8gW6iTmqfx7XFXzEtaRTjmYON2uOahFVWPkO097nk8riT8V6FsV81ll6uTFtYFJG0jhNs80Yv79yrTSXSt1XZoGxGDcC9yTzuTBdSjQTQSXEZbA7ETbF8lr26G87imBjW5qJcXZK0NTbn/wzBnsnauOQC+RCmmMYO142hkeUj4rdheEx0kDYoW2a0Bo5z0np3lLyLm3Iqr7O3p7HFmbTmoVW6Pyhm01+W62455JEdXMr3Xc5ljvJup3URbTmjkBulVlXNNGVb22a1rqH0ugUcbHG+08ZjKw6rJoxyqMNPK9ozYxxCsNuTiO1V1rKZwVNU33Obl/kU+ONrSAAqssjn5uKoeaUucXONySSSecpwwHHH00gc25acnN5x9U2IV618lVur50arYK0Dg6mO9hdjzZ46LHep9h+GNiAtmedckg2zT7hOnFZTf8VRIBzE7Q9hSTDwU9YupkKjcI171DbCaFkvS0lrj7iFYmHafCaHbEEkbjubJb2qpUSspm4pCAE+JjpThYFJ6utbG3acbD49SiGI4o+ocGtBtfJo5ekrWxktU/n+AUpwrB2wjLN3K76dC88Xz6TOFnNj6z1lagbHRi7s3+y1YJgghG0c3n3dAXmfSINfshhIy417A3dsi3W7LNO6jtThEnCNc0XLNkMItskBxNngnmNugi4XoaaCOFgY0WAWXNI+R2I70/084e0OG48+8c4PStqT0cJa2xNzck23XcS426M1vumKKq3TbT6qpqx8UTmBjQ212gnMXOaYvGpXffZ3AnHT7T91LXSRCnieAGcZ283bfmUd8a7/7Wn9n7LPfDpEuJjiuOrnAZeS3IdL6PjYGPhBIGZ4/ROPjUrvvs7gR41K777O4E3eNd/wDa0/s/ZHjXf/a0/s/ZR1GlO5/eEzlrRvcD0/pL36z60ixdGR0satVDpob/AM5oIPKwWt2JL413/wBrT+z9keNd/wDa0/8AvYq1Ro2vqBaSAH/2FIad0e0WbFbyy+yfazCaatbchrvWbk4f70qJYpq1kbnA8PH3XcV3t3FOLdbDxupoB1XHyWnxmuLrmBgHKGuPuuEmm0fpmmyjbzeBIKzpa2gqDzgR4qMYbotPLUx0+w5rnuDbkGwHKb9AuunMCwWOkgZDELNYAOknlJ6Sqmw7Tinktd5jdzOy/wDIKV0Gkr7XZIHjrDk+TS8sRw1URb7fnzUW0LHi8LwVNnvvIG8wLvkPmtzN561EoNKHB5c5gJIAyNtyXx6Xs5WOHUQU1ml6R367eqi6hnH6U+MGZK2pkZpVD63sWz/+nh5z7FYGkKU/9gSjSzD9JS+a+0Lc6rLX3h5NPBKCbNeWuHJxhcH2j3qcP0oiv53s/dMGm9Wyuo307bgu2SHOGQIN93tQNJ0rTcyBGxzOHRK53WFYNPqvb58xP4W295KeaXQ2khzLAemQ/XJLl0/StyZdx8B/KkzRkxzdYBVZS0T5TaNjnH1QSpRhmrmZ+crhGObynezcFLKnSmkgFmuabebEPpkmSXWYdriwNLfWcb+4JW06Uqwdniwjid/1sPopaqjp/ivxHgP6T/h2j1NRt2rC/K99r9l93YkeI6YgZQi/rO3dgSHxsvtb+GgI6bn5LHjXd/a0/wDvYs4aF0i5+OeLGfF4V+n0zRQ5YD7fZLYdZlYwWaYwOhgWzxqV332dwJu8a7/7Wn/3sR413/2tP7P2WoKbSbRYQ/vCcdN6NOZhH58k4+NSu++zuBHjUrvvs7gTd413/wBrT+z9keNd/wDa0/s/Zd1GlO5/eFzlrRvcD8+SkOj+seslqYY3uZsve1pswXsVbypLRnWU6argjNNC3bka243i/KMldtlahZUMFqhmE9WYKzK2rp6lwdAzCBv/ACy531u/ak34Y/0qGKZ63ftWb8Mf6Uv1XavW1rjPPfgY3ABvpHbyCeYZL0jZBHEHHgvPOYXyEBRfAtEKqs/4InOH3jkzvFSeLUlXEZmFvQXH5BXBpHj0OHUpkcAGts1jG2FzyNHMqrdr2qdu4gi2Pu3de34v2Vds08ubBkmmOJmTio9jeq+upgXOi4Ro86I7XtG9RQghdP6JaVRV8AljyO57Dva7mPOobrW1eslidVwNDZWAuka0eW3lNvvD3rsVWcWCQZofAMOJipFCszVtoHSYhTufIJGvjdsnZdkbi4NrZJdpzq5oqCkdMOFc64a0F+W07lOW5PNQwOwHek6l2HF1KpV7jmc3NpI6jb4J40OoYZ6uKGcOLJXBl2usQTuPSrf8SNDzzd/9kSzMZzXrscTnZtVN0+lVSzdM7/LP4pwh1gVI37Dutv0TTpBFEyokZC1wjY5zRtG5OySLk9Nk76vsDhrKsQTNeQ9riHMdbZLRfMWzCqy6Po3txviafknR1VQ04WvPqlMesmUb4mHqJC9+MuT0LO8VY/iSoeebvfsqi010e/gqySAXLAQWE7y05hUI9E6MldYRD6/yrT66sjFy/wBk6O1lSndEwdpKSy6wqk7thvUPqVG4nAOBcLi+Yva45r8ivCg1OUEsTJAZgHsa622POAPN0pjtFaOgsTEPf3Kg2tq5dzz7KpJ9Lqp++Vw/DYfBNk1S9+bnOd1klS7WXo1TUMzIYA8uLdtznuvkdwAt0J41b6BUuIU73ytla5jtnaa/iuyvkLZK/GynhZjYwAeAAVZxmkdhc4k+arRCsLWNorQUDWxxGR1Q7OxfkxvO4W3nkCf9ENWNDW0cU/8AOaXg7QD8g4HZNst1wnGoYG4+pLELi7CqeQr3k1MYe3ynyi/O8D4qIay9Aaagp45IC8l8mydp1xbZJy9i4yqY4gBDoHNFyq3Qrb0G1bUVdRsmdwrXXLXAPy2m5EjLcU/O1KUA3um74+i46rY02N10U7yLhUMi6u/EdRlM5v8AJlkjdzus8HrGSqLSHR+WjndDMLOG4jc4cjh0FMjnZJ0SoPiczelOg/2hS/nMXUK5e0H+0aX85i6hVGu6Q8lapdxXO2t0f/Kzfhj/AEq8dEcIFNRwxN81jSelxG0T7SqO1uG2Kynoj/SFf2E1IkgjeNzmMI7WhRqSdUwKUIGNyqrX3Um9Ky+X8x3bxQqjVv6+6Q2ppOT+Yw/+Lh81UCu0ltUFVqOmVYmpLFjHWuhvxZmHvM4w911ez2Aix3HIrm3Vm4jFKa33zfqsbrpNUa0Wkv4K3TG7FXeqah4GTEIuRk4A6rG3uRrw+z2/nM+BSvV3UiSqxJw3GoHuBHySTXj/AEDfzmfArgzqBfw9kH4RVQaIf19N+dH+oLqRctaIf19N+dH+oLqUqdd0go0u4rk/Gv6mb82T9ZVmaisEu+apcMgBGzrObiOyw7VWeM/1M35sn6yuhNC8HfR4WxrG7UpY6TZ3Xe4bQbc7uRWKp9og3ikwNu+/BOuA6SR1Tpgz/plMZ6bcvVv9igOvPAtqKKpaM2Exv/C7Np7D8Vu1XaNVtJUzGoi2Y5m3J2gbPDi7cOsqeaSYQKqllhPnsIHXvB9oCogiKUFpyVqxkjzXKy6m0T/oab8mL9AXLk8JY5zTkWkg9YNiuo9Ev6Gm/Ji/QFbrui1Ipd5VX6faMSV+NCGPIcFEXu5GNzuSpjpBjkGC0LI42gvtsxs5XOtm93RyqVQNi4aQt2eFszb+9ax2b9FrqCa4tDzUQCpjF5IRxgPOj3m3SN6rNkEhax24JzmFoLm71SOIV75pHSSOLnvcXOJ5yfgr91OfZcf45P1LnpdC6nPsuP8AHJ+pXKzKMear03TUa19A/wDtbX/7N3YqmfVybHBlzti+1skm191wCulNK9K6Wi4P+JB4+1s8Tb3b+pU1rUxiCpqIpKZzSzgrZC1jtbiOQqNI82DcPzXahouXXVi6kvs4/mv+SR69ZC2mpyCQeGOYNj5BSzUl9nH81/yT/phonFXiGOZ5aGPLw1trvs2xF+TeqpcGz3PFPALorBeNXWIyT4dA+W5fs2ud5DTsgnrAVd6+HNM9MBbbDH7XPbaFr+9WhjMzqSjcaaIPMTBsR3sNluWVt9hyLmnGcWkqZnzSm73m56OgcwCbSsxyF43Jc7sLA1LtCPtGl/OYuoVy9oP9oUv5zF1Ciu6Q8kUu4rnbW99qy/hj/SrB1MaUiWmNK4/zIfJvysJNrdRy9ir7W79qTfhj/Sorh2JSQSNkicWPabhw/wB3KzqtbCB4JOswSErpXTXRoV1I+Hc7ymHmcN307VzbiGDTQPLJY3scOQg+7nVt6O68Y3ANq4yx334+M09JbvCksmtHDSATO0/4OJ9llWidLBzS26c8Ry53UJ1M6ISCY1crHNa1pbHtC20XbyAeQD4qxdNtKGUNK+QnjkFsbeUuOXsF7p6o6xkrGvjcHMcLhzcwVBdaGr59cGzQuPCxgjgyeK4b+LzO+KRjEst35JuHBHZuaadRFTtMqgTdxfG49odn7VI9bGByVNA4Ri7o3CTZG8gXuB053VMaL6RzYZVFwafuyRuy2hzHmPSrdoddFA9t3mSM23OaT2AtT5o3tl1jBdKje0swOKrTVlo3LNiETthwZC7hHlwIA2dwz5SV0Qqhx3XUx0kbadj2xCRpkebBzmA3Ia3kvzlPPjyovRz91v1UZ2SykOwqUTo2Ai6rTR/Bv4rF+DIu3h5HP/C15J/3pVq6ztOZMPbC2AMMjy4naFwGtHN1n3KEaJ6Z0FFU1E9p3umcdniN4jS7aI8rM3+CZ9ZOlcNfNHLDwg2WbBa8AWzvcEHpTywvlGIZAJQcGMNjmnFmu6tuLthty8U7varyoKsSxMkbue1rh1OAK5LCuTRvW5R0tLDAWzuMbA0nZGZ5eVRqacWGrC7BNmcZUQ1uYF/D4g9zRZkw4Qc1z5Xv+KvHRP8Aoab8mL9AVT6fad0OJQtbaZkjHXa4tBFjkQeNuPyUhoNdFFFEyMMnIY1rRxW+aA3n6FCVsj42jDmFNjmNeTdaNI9KzQ48HO/4pIomSdAzs7sKtEEObfIgjsIP7LnfWTpPT18zJoOEDg3ZcHgAWG4gg9ietCNbxpYRBUMdI1uTHNI2gPukHeESUznMa4DPrQ2YBxBOSZdZuiH8FVksH8mUlzOYG9yzs+CtTU59lx/jk/UotpbrLw+vp3QyMnB8pjg1t2uAyO9etEdaVFRUkdPszuLAbu2QLkkuNhtbs1KQSPiDSDdRYWNkJByXvXzESKYgEgcJewJ5lU1Nh0kjg1kb3EmwAaVdj9d9Cd8cx62t+q1y67KMNdsRSh1jbitAvbK9ipRPljaG4FyRrHuxYk5an6QxUT43eU2aQG3IRa47Ny8a18bfSCjnZvZPmOduwbjtCjWhutKko6YRvbM6RznyPIaLbT3bRtnmkGsbWDS4jTNjjErXsftt2mixyLSCQct6UInma5GSmZGiOwOaujD61s0TJGG7Hta4dRF1QOtPRI0dWXsbaGYlzTyBxzc3o506audaLaKIwVDXujBJY5uZbfe0tPInvSrWXhtbTOhkbPnm0hgu1w3OFyuxxyQyZC4XHuZIzfmq30I+0aX85i6gXMGhgHhKmsbjhm2JyyubZci6fRW9IeSKXcVztrd+1Jvwx/pUMU61sUMjsTlLY3uGzHm1riPJ5wFDvBc3ope476K3FKwMALhu4qtI04jkkyEp8Fzeil7jvojwXN6KXuO+iZro+0PVLwngn3QzT2fD38XjxHyoycutp80q6MC1o0NS25lET+Vkp2T2HcVz34Lm9FJ3HfRHgub0Uvcd9FWlZBJniF/MJ8cj2ZWV06eYvg8rLzubLJbi8Af5neGVutUjVvYXuMYLWX4ocbkDpNs1t8Fzeik7jvoseC5vRS9x30U4jFGLY7/NRkc55vZJkJT4Lm9FL3HfRHgub0Uvcd9E/XR9oeqVhPBJkJT4Lm9FL3HfRHgub0Uvcd9Ea6PtD1RhPBJkJT4Lm9FL3HfRHgub0Uvcd9Ea6PtD1RhPBJkJT4Lm9FL3HfRHgub0Uvcd9Ea6PtD1RhPBJkJT4Lm9FL3HfRHgub0Uvcd9Ea6PtD1RhPBJkJT4Lm9FL3HfRHgub0Uvcd9Ea6PtD1RhPBJkJT4Lm9FL3HfRHgub0Uvcd9Ea6PtD1RhPBJkJT4Lm9FL3HfRHgub0Uvcd9Ea6PtD1RhPBJkXSnwXN6KXuO+iPBc3ope476Lmuj7Q9UYTwTloR9oUv5zF1CuZ9CsOlGIUxMcgAlZcljgPbZdLrNrHtc4YTdXqYWBuqr040wqKesfHHs7IDbXbc5i+9MHjDrPV7iELyktBTveXOYLkr6ZRU8Bp2EsF7D2R4w6z1e4jxh1nq9xCEvk2l7AVrZqfuwjxh1nq9xHjDrPV7iEI5NpewEbNT92EeMOs9XuI8YdZ6vcQhHJ1L3YRs1P3YR4w6z1e4jxh1nq9xCEcm0vYCNmp+7CPGHV+r3EeMOs9XuIQjk2l7ARs1P3YR4w6z1e4jxh1nq9xCEcm0vYCNmp+7CPGHWer3EeMOs9XuIQjk6l7ARs1P3YR4w6z1e4jxh1nq9xCEcnUvYCNmp+7CPGHWer3EeMOs9XuIQjk6l7sI2an7sI8YdZ6vcR4w6z1e4hCOTaXsBGzU/dhHjDrPV7iPGHWer3EIRybS9gI2an7sI8YdZ6vcR4w6z1e4hCOTaXsBGzU/dhOGj2nNVJVQsds7LntB4tsj0q40IWpRQRwtIjFl5TTsbGStDGgZfdf/2Q=="/>
          <p:cNvSpPr>
            <a:spLocks noChangeAspect="1" noChangeArrowheads="1"/>
          </p:cNvSpPr>
          <p:nvPr/>
        </p:nvSpPr>
        <p:spPr bwMode="auto">
          <a:xfrm>
            <a:off x="63500" y="-1068388"/>
            <a:ext cx="2066925" cy="2209801"/>
          </a:xfrm>
          <a:prstGeom prst="rect">
            <a:avLst/>
          </a:prstGeom>
          <a:noFill/>
          <a:ln w="9525">
            <a:noFill/>
            <a:miter lim="800000"/>
            <a:headEnd/>
            <a:tailEnd/>
          </a:ln>
        </p:spPr>
        <p:txBody>
          <a:bodyPr/>
          <a:lstStyle/>
          <a:p>
            <a:endParaRPr lang="en-US"/>
          </a:p>
        </p:txBody>
      </p:sp>
      <p:pic>
        <p:nvPicPr>
          <p:cNvPr id="7174" name="Picture 8"/>
          <p:cNvPicPr>
            <a:picLocks noChangeAspect="1" noChangeArrowheads="1"/>
          </p:cNvPicPr>
          <p:nvPr/>
        </p:nvPicPr>
        <p:blipFill>
          <a:blip r:embed="rId3" cstate="print"/>
          <a:srcRect/>
          <a:stretch>
            <a:fillRect/>
          </a:stretch>
        </p:blipFill>
        <p:spPr bwMode="auto">
          <a:xfrm>
            <a:off x="423863" y="5324475"/>
            <a:ext cx="1100137" cy="1176338"/>
          </a:xfrm>
          <a:prstGeom prst="rect">
            <a:avLst/>
          </a:prstGeom>
          <a:noFill/>
          <a:ln w="9525">
            <a:noFill/>
            <a:miter lim="800000"/>
            <a:headEnd/>
            <a:tailEnd/>
          </a:ln>
        </p:spPr>
      </p:pic>
      <p:pic>
        <p:nvPicPr>
          <p:cNvPr id="7175" name="Picture 10"/>
          <p:cNvPicPr>
            <a:picLocks noChangeAspect="1" noChangeArrowheads="1"/>
          </p:cNvPicPr>
          <p:nvPr/>
        </p:nvPicPr>
        <p:blipFill>
          <a:blip r:embed="rId4" cstate="print"/>
          <a:srcRect/>
          <a:stretch>
            <a:fillRect/>
          </a:stretch>
        </p:blipFill>
        <p:spPr bwMode="auto">
          <a:xfrm>
            <a:off x="527050" y="2819400"/>
            <a:ext cx="1468438" cy="981075"/>
          </a:xfrm>
          <a:prstGeom prst="rect">
            <a:avLst/>
          </a:prstGeom>
          <a:noFill/>
          <a:ln w="9525">
            <a:noFill/>
            <a:miter lim="800000"/>
            <a:headEnd/>
            <a:tailEnd/>
          </a:ln>
        </p:spPr>
      </p:pic>
      <p:pic>
        <p:nvPicPr>
          <p:cNvPr id="7176" name="Picture 11"/>
          <p:cNvPicPr>
            <a:picLocks noChangeAspect="1" noChangeArrowheads="1"/>
          </p:cNvPicPr>
          <p:nvPr/>
        </p:nvPicPr>
        <p:blipFill>
          <a:blip r:embed="rId5" cstate="print"/>
          <a:srcRect/>
          <a:stretch>
            <a:fillRect/>
          </a:stretch>
        </p:blipFill>
        <p:spPr bwMode="auto">
          <a:xfrm>
            <a:off x="503238" y="4062413"/>
            <a:ext cx="1006475" cy="1012825"/>
          </a:xfrm>
          <a:prstGeom prst="rect">
            <a:avLst/>
          </a:prstGeom>
          <a:noFill/>
          <a:ln w="9525">
            <a:noFill/>
            <a:miter lim="800000"/>
            <a:headEnd/>
            <a:tailEnd/>
          </a:ln>
        </p:spPr>
      </p:pic>
      <p:sp>
        <p:nvSpPr>
          <p:cNvPr id="7177" name="TextBox 13"/>
          <p:cNvSpPr txBox="1">
            <a:spLocks noChangeArrowheads="1"/>
          </p:cNvSpPr>
          <p:nvPr/>
        </p:nvSpPr>
        <p:spPr bwMode="auto">
          <a:xfrm>
            <a:off x="2151063" y="1765300"/>
            <a:ext cx="4791075" cy="646113"/>
          </a:xfrm>
          <a:prstGeom prst="rect">
            <a:avLst/>
          </a:prstGeom>
          <a:noFill/>
          <a:ln w="9525">
            <a:noFill/>
            <a:miter lim="800000"/>
            <a:headEnd/>
            <a:tailEnd/>
          </a:ln>
        </p:spPr>
        <p:txBody>
          <a:bodyPr>
            <a:spAutoFit/>
          </a:bodyPr>
          <a:lstStyle/>
          <a:p>
            <a:r>
              <a:rPr lang="en-US" sz="3600"/>
              <a:t>Jews = New York</a:t>
            </a:r>
          </a:p>
        </p:txBody>
      </p:sp>
      <p:sp>
        <p:nvSpPr>
          <p:cNvPr id="7178" name="TextBox 14"/>
          <p:cNvSpPr txBox="1">
            <a:spLocks noChangeArrowheads="1"/>
          </p:cNvSpPr>
          <p:nvPr/>
        </p:nvSpPr>
        <p:spPr bwMode="auto">
          <a:xfrm>
            <a:off x="2185988" y="2981325"/>
            <a:ext cx="6500812" cy="646113"/>
          </a:xfrm>
          <a:prstGeom prst="rect">
            <a:avLst/>
          </a:prstGeom>
          <a:noFill/>
          <a:ln w="9525">
            <a:noFill/>
            <a:miter lim="800000"/>
            <a:headEnd/>
            <a:tailEnd/>
          </a:ln>
        </p:spPr>
        <p:txBody>
          <a:bodyPr>
            <a:spAutoFit/>
          </a:bodyPr>
          <a:lstStyle/>
          <a:p>
            <a:r>
              <a:rPr lang="en-US" sz="3600"/>
              <a:t>French Protestants = New York</a:t>
            </a:r>
          </a:p>
        </p:txBody>
      </p:sp>
      <p:sp>
        <p:nvSpPr>
          <p:cNvPr id="7179" name="TextBox 15"/>
          <p:cNvSpPr txBox="1">
            <a:spLocks noChangeArrowheads="1"/>
          </p:cNvSpPr>
          <p:nvPr/>
        </p:nvSpPr>
        <p:spPr bwMode="auto">
          <a:xfrm>
            <a:off x="2006600" y="4244975"/>
            <a:ext cx="6350000" cy="647700"/>
          </a:xfrm>
          <a:prstGeom prst="rect">
            <a:avLst/>
          </a:prstGeom>
          <a:noFill/>
          <a:ln w="9525">
            <a:noFill/>
            <a:miter lim="800000"/>
            <a:headEnd/>
            <a:tailEnd/>
          </a:ln>
        </p:spPr>
        <p:txBody>
          <a:bodyPr>
            <a:spAutoFit/>
          </a:bodyPr>
          <a:lstStyle/>
          <a:p>
            <a:r>
              <a:rPr lang="en-US" sz="3600"/>
              <a:t>Presbyterians = New Jersey</a:t>
            </a:r>
          </a:p>
        </p:txBody>
      </p:sp>
      <p:sp>
        <p:nvSpPr>
          <p:cNvPr id="7180" name="TextBox 16"/>
          <p:cNvSpPr txBox="1">
            <a:spLocks noChangeArrowheads="1"/>
          </p:cNvSpPr>
          <p:nvPr/>
        </p:nvSpPr>
        <p:spPr bwMode="auto">
          <a:xfrm>
            <a:off x="1812925" y="5559425"/>
            <a:ext cx="6148388" cy="708025"/>
          </a:xfrm>
          <a:prstGeom prst="rect">
            <a:avLst/>
          </a:prstGeom>
          <a:noFill/>
          <a:ln w="9525">
            <a:noFill/>
            <a:miter lim="800000"/>
            <a:headEnd/>
            <a:tailEnd/>
          </a:ln>
        </p:spPr>
        <p:txBody>
          <a:bodyPr>
            <a:spAutoFit/>
          </a:bodyPr>
          <a:lstStyle/>
          <a:p>
            <a:r>
              <a:rPr lang="en-US" sz="4000"/>
              <a:t>Quakers = Pennsylvania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i="1" smtClean="0"/>
          </a:p>
        </p:txBody>
      </p:sp>
      <p:sp>
        <p:nvSpPr>
          <p:cNvPr id="3" name="Content Placeholder 2"/>
          <p:cNvSpPr>
            <a:spLocks noGrp="1"/>
          </p:cNvSpPr>
          <p:nvPr>
            <p:ph idx="1"/>
          </p:nvPr>
        </p:nvSpPr>
        <p:spPr>
          <a:solidFill>
            <a:schemeClr val="tx2">
              <a:lumMod val="20000"/>
              <a:lumOff val="80000"/>
            </a:schemeClr>
          </a:solidFill>
        </p:spPr>
        <p:txBody>
          <a:bodyPr/>
          <a:lstStyle/>
          <a:p>
            <a:pPr>
              <a:defRPr/>
            </a:pPr>
            <a:r>
              <a:rPr lang="en-US" sz="4400" i="1" dirty="0" smtClean="0"/>
              <a:t>They have no iron.  Their spears are made of cane….They would make fine </a:t>
            </a:r>
            <a:r>
              <a:rPr lang="en-US" sz="4400" b="1" i="1" dirty="0" smtClean="0"/>
              <a:t>servants…With fifty men we could subjugate them all and make them do whatever we want.</a:t>
            </a:r>
            <a:endParaRPr lang="en-US" sz="4400" b="1"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3.bp.blogspot.com/-Hcw4iKEAfNs/UCi0yoEpC4I/AAAAAAAAAUk/5-y2YlORCUU/s640/13+colonies.jpg"/>
          <p:cNvPicPr>
            <a:picLocks noChangeAspect="1" noChangeArrowheads="1"/>
          </p:cNvPicPr>
          <p:nvPr/>
        </p:nvPicPr>
        <p:blipFill>
          <a:blip r:embed="rId2" cstate="print"/>
          <a:srcRect/>
          <a:stretch>
            <a:fillRect/>
          </a:stretch>
        </p:blipFill>
        <p:spPr bwMode="auto">
          <a:xfrm>
            <a:off x="609600" y="1447800"/>
            <a:ext cx="4419600" cy="5162550"/>
          </a:xfrm>
          <a:prstGeom prst="rect">
            <a:avLst/>
          </a:prstGeom>
          <a:noFill/>
          <a:ln w="9525">
            <a:noFill/>
            <a:miter lim="800000"/>
            <a:headEnd/>
            <a:tailEnd/>
          </a:ln>
        </p:spPr>
      </p:pic>
      <p:sp>
        <p:nvSpPr>
          <p:cNvPr id="3" name="Rectangle 2"/>
          <p:cNvSpPr/>
          <p:nvPr/>
        </p:nvSpPr>
        <p:spPr>
          <a:xfrm>
            <a:off x="1752600" y="228600"/>
            <a:ext cx="5437707"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Southern Colonies</a:t>
            </a:r>
          </a:p>
        </p:txBody>
      </p:sp>
      <p:sp>
        <p:nvSpPr>
          <p:cNvPr id="5124" name="TextBox 3"/>
          <p:cNvSpPr txBox="1">
            <a:spLocks noChangeArrowheads="1"/>
          </p:cNvSpPr>
          <p:nvPr/>
        </p:nvSpPr>
        <p:spPr bwMode="auto">
          <a:xfrm>
            <a:off x="4191000" y="1066800"/>
            <a:ext cx="4267200" cy="584200"/>
          </a:xfrm>
          <a:prstGeom prst="rect">
            <a:avLst/>
          </a:prstGeom>
          <a:solidFill>
            <a:srgbClr val="FFFF00"/>
          </a:solidFill>
          <a:ln w="9525">
            <a:noFill/>
            <a:miter lim="800000"/>
            <a:headEnd/>
            <a:tailEnd/>
          </a:ln>
        </p:spPr>
        <p:txBody>
          <a:bodyPr>
            <a:spAutoFit/>
          </a:bodyPr>
          <a:lstStyle/>
          <a:p>
            <a:r>
              <a:rPr lang="en-US" sz="3200">
                <a:solidFill>
                  <a:srgbClr val="FF0000"/>
                </a:solidFill>
                <a:latin typeface="Calibri" pitchFamily="34" charset="0"/>
              </a:rPr>
              <a:t>Virginia</a:t>
            </a:r>
            <a:r>
              <a:rPr lang="en-US" sz="3200">
                <a:latin typeface="Calibri" pitchFamily="34" charset="0"/>
              </a:rPr>
              <a:t> </a:t>
            </a:r>
            <a:r>
              <a:rPr lang="en-US" sz="3200">
                <a:solidFill>
                  <a:srgbClr val="FF0000"/>
                </a:solidFill>
                <a:latin typeface="Calibri" pitchFamily="34" charset="0"/>
              </a:rPr>
              <a:t>G</a:t>
            </a:r>
            <a:r>
              <a:rPr lang="en-US" sz="3200">
                <a:latin typeface="Calibri" pitchFamily="34" charset="0"/>
              </a:rPr>
              <a:t>oes 2</a:t>
            </a:r>
            <a:r>
              <a:rPr lang="en-US" sz="3200">
                <a:solidFill>
                  <a:srgbClr val="FF0000"/>
                </a:solidFill>
                <a:latin typeface="Calibri" pitchFamily="34" charset="0"/>
              </a:rPr>
              <a:t>C</a:t>
            </a:r>
            <a:r>
              <a:rPr lang="en-US" sz="3200">
                <a:latin typeface="Calibri" pitchFamily="34" charset="0"/>
              </a:rPr>
              <a:t> </a:t>
            </a:r>
            <a:r>
              <a:rPr lang="en-US" sz="3200">
                <a:solidFill>
                  <a:srgbClr val="FF0000"/>
                </a:solidFill>
                <a:latin typeface="Calibri" pitchFamily="34" charset="0"/>
              </a:rPr>
              <a:t>M</a:t>
            </a:r>
            <a:r>
              <a:rPr lang="en-US" sz="3200">
                <a:latin typeface="Calibri" pitchFamily="34" charset="0"/>
              </a:rPr>
              <a:t>ary.</a:t>
            </a:r>
          </a:p>
        </p:txBody>
      </p:sp>
      <p:sp>
        <p:nvSpPr>
          <p:cNvPr id="5125" name="TextBox 4"/>
          <p:cNvSpPr txBox="1">
            <a:spLocks noChangeArrowheads="1"/>
          </p:cNvSpPr>
          <p:nvPr/>
        </p:nvSpPr>
        <p:spPr bwMode="auto">
          <a:xfrm>
            <a:off x="5715000" y="2057400"/>
            <a:ext cx="2895600" cy="2246313"/>
          </a:xfrm>
          <a:prstGeom prst="rect">
            <a:avLst/>
          </a:prstGeom>
          <a:noFill/>
          <a:ln w="9525">
            <a:noFill/>
            <a:miter lim="800000"/>
            <a:headEnd/>
            <a:tailEnd/>
          </a:ln>
        </p:spPr>
        <p:txBody>
          <a:bodyPr>
            <a:spAutoFit/>
          </a:bodyPr>
          <a:lstStyle/>
          <a:p>
            <a:r>
              <a:rPr lang="en-US" sz="2800" b="1">
                <a:latin typeface="Calibri" pitchFamily="34" charset="0"/>
              </a:rPr>
              <a:t>Virginia</a:t>
            </a:r>
          </a:p>
          <a:p>
            <a:r>
              <a:rPr lang="en-US" sz="2800" b="1">
                <a:latin typeface="Calibri" pitchFamily="34" charset="0"/>
              </a:rPr>
              <a:t>Georgia</a:t>
            </a:r>
          </a:p>
          <a:p>
            <a:r>
              <a:rPr lang="en-US" sz="2800" b="1">
                <a:latin typeface="Calibri" pitchFamily="34" charset="0"/>
              </a:rPr>
              <a:t>North Carolina</a:t>
            </a:r>
          </a:p>
          <a:p>
            <a:r>
              <a:rPr lang="en-US" sz="2800" b="1">
                <a:latin typeface="Calibri" pitchFamily="34" charset="0"/>
              </a:rPr>
              <a:t>South Carolina</a:t>
            </a:r>
          </a:p>
          <a:p>
            <a:r>
              <a:rPr lang="en-US" sz="2800" b="1">
                <a:latin typeface="Calibri" pitchFamily="34" charset="0"/>
              </a:rPr>
              <a:t>Maryland</a:t>
            </a:r>
          </a:p>
        </p:txBody>
      </p:sp>
      <p:sp>
        <p:nvSpPr>
          <p:cNvPr id="6" name="Freeform 5"/>
          <p:cNvSpPr/>
          <p:nvPr/>
        </p:nvSpPr>
        <p:spPr>
          <a:xfrm>
            <a:off x="498475" y="3408363"/>
            <a:ext cx="3775075" cy="2493962"/>
          </a:xfrm>
          <a:custGeom>
            <a:avLst/>
            <a:gdLst>
              <a:gd name="connsiteX0" fmla="*/ 3754581 w 3775026"/>
              <a:gd name="connsiteY0" fmla="*/ 401782 h 2493818"/>
              <a:gd name="connsiteX1" fmla="*/ 3713018 w 3775026"/>
              <a:gd name="connsiteY1" fmla="*/ 374073 h 2493818"/>
              <a:gd name="connsiteX2" fmla="*/ 3671454 w 3775026"/>
              <a:gd name="connsiteY2" fmla="*/ 360218 h 2493818"/>
              <a:gd name="connsiteX3" fmla="*/ 2881745 w 3775026"/>
              <a:gd name="connsiteY3" fmla="*/ 346364 h 2493818"/>
              <a:gd name="connsiteX4" fmla="*/ 2770909 w 3775026"/>
              <a:gd name="connsiteY4" fmla="*/ 318655 h 2493818"/>
              <a:gd name="connsiteX5" fmla="*/ 2729345 w 3775026"/>
              <a:gd name="connsiteY5" fmla="*/ 304800 h 2493818"/>
              <a:gd name="connsiteX6" fmla="*/ 2646218 w 3775026"/>
              <a:gd name="connsiteY6" fmla="*/ 263237 h 2493818"/>
              <a:gd name="connsiteX7" fmla="*/ 2576945 w 3775026"/>
              <a:gd name="connsiteY7" fmla="*/ 221673 h 2493818"/>
              <a:gd name="connsiteX8" fmla="*/ 2535381 w 3775026"/>
              <a:gd name="connsiteY8" fmla="*/ 180109 h 2493818"/>
              <a:gd name="connsiteX9" fmla="*/ 2244436 w 3775026"/>
              <a:gd name="connsiteY9" fmla="*/ 138546 h 2493818"/>
              <a:gd name="connsiteX10" fmla="*/ 2092036 w 3775026"/>
              <a:gd name="connsiteY10" fmla="*/ 110837 h 2493818"/>
              <a:gd name="connsiteX11" fmla="*/ 1814945 w 3775026"/>
              <a:gd name="connsiteY11" fmla="*/ 83127 h 2493818"/>
              <a:gd name="connsiteX12" fmla="*/ 1648691 w 3775026"/>
              <a:gd name="connsiteY12" fmla="*/ 55418 h 2493818"/>
              <a:gd name="connsiteX13" fmla="*/ 1537854 w 3775026"/>
              <a:gd name="connsiteY13" fmla="*/ 27709 h 2493818"/>
              <a:gd name="connsiteX14" fmla="*/ 1413163 w 3775026"/>
              <a:gd name="connsiteY14" fmla="*/ 0 h 2493818"/>
              <a:gd name="connsiteX15" fmla="*/ 1094509 w 3775026"/>
              <a:gd name="connsiteY15" fmla="*/ 13855 h 2493818"/>
              <a:gd name="connsiteX16" fmla="*/ 983672 w 3775026"/>
              <a:gd name="connsiteY16" fmla="*/ 55418 h 2493818"/>
              <a:gd name="connsiteX17" fmla="*/ 900545 w 3775026"/>
              <a:gd name="connsiteY17" fmla="*/ 83127 h 2493818"/>
              <a:gd name="connsiteX18" fmla="*/ 789709 w 3775026"/>
              <a:gd name="connsiteY18" fmla="*/ 166255 h 2493818"/>
              <a:gd name="connsiteX19" fmla="*/ 706581 w 3775026"/>
              <a:gd name="connsiteY19" fmla="*/ 193964 h 2493818"/>
              <a:gd name="connsiteX20" fmla="*/ 651163 w 3775026"/>
              <a:gd name="connsiteY20" fmla="*/ 263237 h 2493818"/>
              <a:gd name="connsiteX21" fmla="*/ 623454 w 3775026"/>
              <a:gd name="connsiteY21" fmla="*/ 304800 h 2493818"/>
              <a:gd name="connsiteX22" fmla="*/ 554181 w 3775026"/>
              <a:gd name="connsiteY22" fmla="*/ 374073 h 2493818"/>
              <a:gd name="connsiteX23" fmla="*/ 512618 w 3775026"/>
              <a:gd name="connsiteY23" fmla="*/ 415637 h 2493818"/>
              <a:gd name="connsiteX24" fmla="*/ 484909 w 3775026"/>
              <a:gd name="connsiteY24" fmla="*/ 457200 h 2493818"/>
              <a:gd name="connsiteX25" fmla="*/ 429491 w 3775026"/>
              <a:gd name="connsiteY25" fmla="*/ 498764 h 2493818"/>
              <a:gd name="connsiteX26" fmla="*/ 401781 w 3775026"/>
              <a:gd name="connsiteY26" fmla="*/ 540327 h 2493818"/>
              <a:gd name="connsiteX27" fmla="*/ 332509 w 3775026"/>
              <a:gd name="connsiteY27" fmla="*/ 609600 h 2493818"/>
              <a:gd name="connsiteX28" fmla="*/ 290945 w 3775026"/>
              <a:gd name="connsiteY28" fmla="*/ 651164 h 2493818"/>
              <a:gd name="connsiteX29" fmla="*/ 207818 w 3775026"/>
              <a:gd name="connsiteY29" fmla="*/ 720437 h 2493818"/>
              <a:gd name="connsiteX30" fmla="*/ 124691 w 3775026"/>
              <a:gd name="connsiteY30" fmla="*/ 803564 h 2493818"/>
              <a:gd name="connsiteX31" fmla="*/ 96981 w 3775026"/>
              <a:gd name="connsiteY31" fmla="*/ 858982 h 2493818"/>
              <a:gd name="connsiteX32" fmla="*/ 69272 w 3775026"/>
              <a:gd name="connsiteY32" fmla="*/ 955964 h 2493818"/>
              <a:gd name="connsiteX33" fmla="*/ 55418 w 3775026"/>
              <a:gd name="connsiteY33" fmla="*/ 997527 h 2493818"/>
              <a:gd name="connsiteX34" fmla="*/ 41563 w 3775026"/>
              <a:gd name="connsiteY34" fmla="*/ 1066800 h 2493818"/>
              <a:gd name="connsiteX35" fmla="*/ 27709 w 3775026"/>
              <a:gd name="connsiteY35" fmla="*/ 1122218 h 2493818"/>
              <a:gd name="connsiteX36" fmla="*/ 0 w 3775026"/>
              <a:gd name="connsiteY36" fmla="*/ 1731818 h 2493818"/>
              <a:gd name="connsiteX37" fmla="*/ 13854 w 3775026"/>
              <a:gd name="connsiteY37" fmla="*/ 2105891 h 2493818"/>
              <a:gd name="connsiteX38" fmla="*/ 41563 w 3775026"/>
              <a:gd name="connsiteY38" fmla="*/ 2175164 h 2493818"/>
              <a:gd name="connsiteX39" fmla="*/ 166254 w 3775026"/>
              <a:gd name="connsiteY39" fmla="*/ 2313709 h 2493818"/>
              <a:gd name="connsiteX40" fmla="*/ 235527 w 3775026"/>
              <a:gd name="connsiteY40" fmla="*/ 2355273 h 2493818"/>
              <a:gd name="connsiteX41" fmla="*/ 387927 w 3775026"/>
              <a:gd name="connsiteY41" fmla="*/ 2410691 h 2493818"/>
              <a:gd name="connsiteX42" fmla="*/ 498763 w 3775026"/>
              <a:gd name="connsiteY42" fmla="*/ 2452255 h 2493818"/>
              <a:gd name="connsiteX43" fmla="*/ 568036 w 3775026"/>
              <a:gd name="connsiteY43" fmla="*/ 2466109 h 2493818"/>
              <a:gd name="connsiteX44" fmla="*/ 609600 w 3775026"/>
              <a:gd name="connsiteY44" fmla="*/ 2479964 h 2493818"/>
              <a:gd name="connsiteX45" fmla="*/ 720436 w 3775026"/>
              <a:gd name="connsiteY45" fmla="*/ 2493818 h 2493818"/>
              <a:gd name="connsiteX46" fmla="*/ 1330036 w 3775026"/>
              <a:gd name="connsiteY46" fmla="*/ 2479964 h 2493818"/>
              <a:gd name="connsiteX47" fmla="*/ 1454727 w 3775026"/>
              <a:gd name="connsiteY47" fmla="*/ 2438400 h 2493818"/>
              <a:gd name="connsiteX48" fmla="*/ 1565563 w 3775026"/>
              <a:gd name="connsiteY48" fmla="*/ 2424546 h 2493818"/>
              <a:gd name="connsiteX49" fmla="*/ 1634836 w 3775026"/>
              <a:gd name="connsiteY49" fmla="*/ 2410691 h 2493818"/>
              <a:gd name="connsiteX50" fmla="*/ 1690254 w 3775026"/>
              <a:gd name="connsiteY50" fmla="*/ 2396837 h 2493818"/>
              <a:gd name="connsiteX51" fmla="*/ 1884218 w 3775026"/>
              <a:gd name="connsiteY51" fmla="*/ 2369127 h 2493818"/>
              <a:gd name="connsiteX52" fmla="*/ 2078181 w 3775026"/>
              <a:gd name="connsiteY52" fmla="*/ 2272146 h 2493818"/>
              <a:gd name="connsiteX53" fmla="*/ 2133600 w 3775026"/>
              <a:gd name="connsiteY53" fmla="*/ 2244437 h 2493818"/>
              <a:gd name="connsiteX54" fmla="*/ 2244436 w 3775026"/>
              <a:gd name="connsiteY54" fmla="*/ 2202873 h 2493818"/>
              <a:gd name="connsiteX55" fmla="*/ 2327563 w 3775026"/>
              <a:gd name="connsiteY55" fmla="*/ 2161309 h 2493818"/>
              <a:gd name="connsiteX56" fmla="*/ 2396836 w 3775026"/>
              <a:gd name="connsiteY56" fmla="*/ 2133600 h 2493818"/>
              <a:gd name="connsiteX57" fmla="*/ 2479963 w 3775026"/>
              <a:gd name="connsiteY57" fmla="*/ 2092037 h 2493818"/>
              <a:gd name="connsiteX58" fmla="*/ 2535381 w 3775026"/>
              <a:gd name="connsiteY58" fmla="*/ 2022764 h 2493818"/>
              <a:gd name="connsiteX59" fmla="*/ 2576945 w 3775026"/>
              <a:gd name="connsiteY59" fmla="*/ 1981200 h 2493818"/>
              <a:gd name="connsiteX60" fmla="*/ 2618509 w 3775026"/>
              <a:gd name="connsiteY60" fmla="*/ 1925782 h 2493818"/>
              <a:gd name="connsiteX61" fmla="*/ 2660072 w 3775026"/>
              <a:gd name="connsiteY61" fmla="*/ 1898073 h 2493818"/>
              <a:gd name="connsiteX62" fmla="*/ 2729345 w 3775026"/>
              <a:gd name="connsiteY62" fmla="*/ 1801091 h 2493818"/>
              <a:gd name="connsiteX63" fmla="*/ 2784763 w 3775026"/>
              <a:gd name="connsiteY63" fmla="*/ 1745673 h 2493818"/>
              <a:gd name="connsiteX64" fmla="*/ 2826327 w 3775026"/>
              <a:gd name="connsiteY64" fmla="*/ 1731818 h 2493818"/>
              <a:gd name="connsiteX65" fmla="*/ 2992581 w 3775026"/>
              <a:gd name="connsiteY65" fmla="*/ 1551709 h 2493818"/>
              <a:gd name="connsiteX66" fmla="*/ 3020291 w 3775026"/>
              <a:gd name="connsiteY66" fmla="*/ 1524000 h 2493818"/>
              <a:gd name="connsiteX67" fmla="*/ 3103418 w 3775026"/>
              <a:gd name="connsiteY67" fmla="*/ 1399309 h 2493818"/>
              <a:gd name="connsiteX68" fmla="*/ 3186545 w 3775026"/>
              <a:gd name="connsiteY68" fmla="*/ 1330037 h 2493818"/>
              <a:gd name="connsiteX69" fmla="*/ 3325091 w 3775026"/>
              <a:gd name="connsiteY69" fmla="*/ 1177637 h 2493818"/>
              <a:gd name="connsiteX70" fmla="*/ 3352800 w 3775026"/>
              <a:gd name="connsiteY70" fmla="*/ 1136073 h 2493818"/>
              <a:gd name="connsiteX71" fmla="*/ 3394363 w 3775026"/>
              <a:gd name="connsiteY71" fmla="*/ 1080655 h 2493818"/>
              <a:gd name="connsiteX72" fmla="*/ 3422072 w 3775026"/>
              <a:gd name="connsiteY72" fmla="*/ 1039091 h 2493818"/>
              <a:gd name="connsiteX73" fmla="*/ 3477491 w 3775026"/>
              <a:gd name="connsiteY73" fmla="*/ 969818 h 2493818"/>
              <a:gd name="connsiteX74" fmla="*/ 3574472 w 3775026"/>
              <a:gd name="connsiteY74" fmla="*/ 858982 h 2493818"/>
              <a:gd name="connsiteX75" fmla="*/ 3588327 w 3775026"/>
              <a:gd name="connsiteY75" fmla="*/ 817418 h 2493818"/>
              <a:gd name="connsiteX76" fmla="*/ 3671454 w 3775026"/>
              <a:gd name="connsiteY76" fmla="*/ 734291 h 2493818"/>
              <a:gd name="connsiteX77" fmla="*/ 3713018 w 3775026"/>
              <a:gd name="connsiteY77" fmla="*/ 692727 h 2493818"/>
              <a:gd name="connsiteX78" fmla="*/ 3740727 w 3775026"/>
              <a:gd name="connsiteY78" fmla="*/ 651164 h 2493818"/>
              <a:gd name="connsiteX79" fmla="*/ 3754581 w 3775026"/>
              <a:gd name="connsiteY79" fmla="*/ 401782 h 2493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775026" h="2493818">
                <a:moveTo>
                  <a:pt x="3754581" y="401782"/>
                </a:moveTo>
                <a:cubicBezTo>
                  <a:pt x="3749963" y="355600"/>
                  <a:pt x="3727911" y="381520"/>
                  <a:pt x="3713018" y="374073"/>
                </a:cubicBezTo>
                <a:cubicBezTo>
                  <a:pt x="3699956" y="367542"/>
                  <a:pt x="3686050" y="360705"/>
                  <a:pt x="3671454" y="360218"/>
                </a:cubicBezTo>
                <a:cubicBezTo>
                  <a:pt x="3408323" y="351447"/>
                  <a:pt x="3144981" y="350982"/>
                  <a:pt x="2881745" y="346364"/>
                </a:cubicBezTo>
                <a:cubicBezTo>
                  <a:pt x="2844800" y="337128"/>
                  <a:pt x="2807037" y="330698"/>
                  <a:pt x="2770909" y="318655"/>
                </a:cubicBezTo>
                <a:cubicBezTo>
                  <a:pt x="2757054" y="314037"/>
                  <a:pt x="2742407" y="311331"/>
                  <a:pt x="2729345" y="304800"/>
                </a:cubicBezTo>
                <a:cubicBezTo>
                  <a:pt x="2621920" y="251088"/>
                  <a:pt x="2750683" y="298058"/>
                  <a:pt x="2646218" y="263237"/>
                </a:cubicBezTo>
                <a:cubicBezTo>
                  <a:pt x="2559927" y="176943"/>
                  <a:pt x="2684851" y="293610"/>
                  <a:pt x="2576945" y="221673"/>
                </a:cubicBezTo>
                <a:cubicBezTo>
                  <a:pt x="2560642" y="210805"/>
                  <a:pt x="2552509" y="189624"/>
                  <a:pt x="2535381" y="180109"/>
                </a:cubicBezTo>
                <a:cubicBezTo>
                  <a:pt x="2454113" y="134960"/>
                  <a:pt x="2320421" y="143611"/>
                  <a:pt x="2244436" y="138546"/>
                </a:cubicBezTo>
                <a:cubicBezTo>
                  <a:pt x="2201640" y="129987"/>
                  <a:pt x="2133946" y="115673"/>
                  <a:pt x="2092036" y="110837"/>
                </a:cubicBezTo>
                <a:cubicBezTo>
                  <a:pt x="1999823" y="100197"/>
                  <a:pt x="1814945" y="83127"/>
                  <a:pt x="1814945" y="83127"/>
                </a:cubicBezTo>
                <a:cubicBezTo>
                  <a:pt x="1657053" y="43655"/>
                  <a:pt x="1908166" y="104070"/>
                  <a:pt x="1648691" y="55418"/>
                </a:cubicBezTo>
                <a:cubicBezTo>
                  <a:pt x="1611261" y="48400"/>
                  <a:pt x="1574800" y="36945"/>
                  <a:pt x="1537854" y="27709"/>
                </a:cubicBezTo>
                <a:cubicBezTo>
                  <a:pt x="1459598" y="8145"/>
                  <a:pt x="1501099" y="17588"/>
                  <a:pt x="1413163" y="0"/>
                </a:cubicBezTo>
                <a:cubicBezTo>
                  <a:pt x="1306945" y="4618"/>
                  <a:pt x="1200537" y="6001"/>
                  <a:pt x="1094509" y="13855"/>
                </a:cubicBezTo>
                <a:cubicBezTo>
                  <a:pt x="1039288" y="17945"/>
                  <a:pt x="1034175" y="35217"/>
                  <a:pt x="983672" y="55418"/>
                </a:cubicBezTo>
                <a:cubicBezTo>
                  <a:pt x="956553" y="66265"/>
                  <a:pt x="900545" y="83127"/>
                  <a:pt x="900545" y="83127"/>
                </a:cubicBezTo>
                <a:cubicBezTo>
                  <a:pt x="867722" y="115951"/>
                  <a:pt x="836709" y="150589"/>
                  <a:pt x="789709" y="166255"/>
                </a:cubicBezTo>
                <a:lnTo>
                  <a:pt x="706581" y="193964"/>
                </a:lnTo>
                <a:cubicBezTo>
                  <a:pt x="621297" y="321889"/>
                  <a:pt x="730129" y="164529"/>
                  <a:pt x="651163" y="263237"/>
                </a:cubicBezTo>
                <a:cubicBezTo>
                  <a:pt x="640761" y="276239"/>
                  <a:pt x="634419" y="292269"/>
                  <a:pt x="623454" y="304800"/>
                </a:cubicBezTo>
                <a:cubicBezTo>
                  <a:pt x="601950" y="329376"/>
                  <a:pt x="577272" y="350982"/>
                  <a:pt x="554181" y="374073"/>
                </a:cubicBezTo>
                <a:cubicBezTo>
                  <a:pt x="540327" y="387928"/>
                  <a:pt x="523486" y="399335"/>
                  <a:pt x="512618" y="415637"/>
                </a:cubicBezTo>
                <a:cubicBezTo>
                  <a:pt x="503382" y="429491"/>
                  <a:pt x="496683" y="445426"/>
                  <a:pt x="484909" y="457200"/>
                </a:cubicBezTo>
                <a:cubicBezTo>
                  <a:pt x="468581" y="473528"/>
                  <a:pt x="445819" y="482436"/>
                  <a:pt x="429491" y="498764"/>
                </a:cubicBezTo>
                <a:cubicBezTo>
                  <a:pt x="417717" y="510538"/>
                  <a:pt x="412746" y="527796"/>
                  <a:pt x="401781" y="540327"/>
                </a:cubicBezTo>
                <a:cubicBezTo>
                  <a:pt x="380277" y="564903"/>
                  <a:pt x="355600" y="586509"/>
                  <a:pt x="332509" y="609600"/>
                </a:cubicBezTo>
                <a:cubicBezTo>
                  <a:pt x="318654" y="623455"/>
                  <a:pt x="302701" y="635489"/>
                  <a:pt x="290945" y="651164"/>
                </a:cubicBezTo>
                <a:cubicBezTo>
                  <a:pt x="240619" y="718265"/>
                  <a:pt x="271287" y="699280"/>
                  <a:pt x="207818" y="720437"/>
                </a:cubicBezTo>
                <a:cubicBezTo>
                  <a:pt x="180109" y="748146"/>
                  <a:pt x="142216" y="768515"/>
                  <a:pt x="124691" y="803564"/>
                </a:cubicBezTo>
                <a:cubicBezTo>
                  <a:pt x="115454" y="822037"/>
                  <a:pt x="105117" y="839999"/>
                  <a:pt x="96981" y="858982"/>
                </a:cubicBezTo>
                <a:cubicBezTo>
                  <a:pt x="82749" y="892190"/>
                  <a:pt x="79312" y="920825"/>
                  <a:pt x="69272" y="955964"/>
                </a:cubicBezTo>
                <a:cubicBezTo>
                  <a:pt x="65260" y="970006"/>
                  <a:pt x="58960" y="983359"/>
                  <a:pt x="55418" y="997527"/>
                </a:cubicBezTo>
                <a:cubicBezTo>
                  <a:pt x="49707" y="1020372"/>
                  <a:pt x="46671" y="1043812"/>
                  <a:pt x="41563" y="1066800"/>
                </a:cubicBezTo>
                <a:cubicBezTo>
                  <a:pt x="37432" y="1085388"/>
                  <a:pt x="32327" y="1103745"/>
                  <a:pt x="27709" y="1122218"/>
                </a:cubicBezTo>
                <a:cubicBezTo>
                  <a:pt x="20987" y="1249941"/>
                  <a:pt x="0" y="1627597"/>
                  <a:pt x="0" y="1731818"/>
                </a:cubicBezTo>
                <a:cubicBezTo>
                  <a:pt x="0" y="1856594"/>
                  <a:pt x="2207" y="1981659"/>
                  <a:pt x="13854" y="2105891"/>
                </a:cubicBezTo>
                <a:cubicBezTo>
                  <a:pt x="16175" y="2130652"/>
                  <a:pt x="30441" y="2152920"/>
                  <a:pt x="41563" y="2175164"/>
                </a:cubicBezTo>
                <a:cubicBezTo>
                  <a:pt x="64361" y="2220760"/>
                  <a:pt x="140612" y="2298324"/>
                  <a:pt x="166254" y="2313709"/>
                </a:cubicBezTo>
                <a:cubicBezTo>
                  <a:pt x="189345" y="2327564"/>
                  <a:pt x="211077" y="2343988"/>
                  <a:pt x="235527" y="2355273"/>
                </a:cubicBezTo>
                <a:cubicBezTo>
                  <a:pt x="338316" y="2402715"/>
                  <a:pt x="316969" y="2384082"/>
                  <a:pt x="387927" y="2410691"/>
                </a:cubicBezTo>
                <a:cubicBezTo>
                  <a:pt x="413339" y="2420220"/>
                  <a:pt x="467325" y="2444395"/>
                  <a:pt x="498763" y="2452255"/>
                </a:cubicBezTo>
                <a:cubicBezTo>
                  <a:pt x="521608" y="2457966"/>
                  <a:pt x="545191" y="2460398"/>
                  <a:pt x="568036" y="2466109"/>
                </a:cubicBezTo>
                <a:cubicBezTo>
                  <a:pt x="582204" y="2469651"/>
                  <a:pt x="595231" y="2477352"/>
                  <a:pt x="609600" y="2479964"/>
                </a:cubicBezTo>
                <a:cubicBezTo>
                  <a:pt x="646232" y="2486624"/>
                  <a:pt x="683491" y="2489200"/>
                  <a:pt x="720436" y="2493818"/>
                </a:cubicBezTo>
                <a:cubicBezTo>
                  <a:pt x="923636" y="2489200"/>
                  <a:pt x="1127148" y="2492137"/>
                  <a:pt x="1330036" y="2479964"/>
                </a:cubicBezTo>
                <a:cubicBezTo>
                  <a:pt x="1463275" y="2471970"/>
                  <a:pt x="1367325" y="2449325"/>
                  <a:pt x="1454727" y="2438400"/>
                </a:cubicBezTo>
                <a:cubicBezTo>
                  <a:pt x="1491672" y="2433782"/>
                  <a:pt x="1528763" y="2430208"/>
                  <a:pt x="1565563" y="2424546"/>
                </a:cubicBezTo>
                <a:cubicBezTo>
                  <a:pt x="1588837" y="2420965"/>
                  <a:pt x="1611848" y="2415799"/>
                  <a:pt x="1634836" y="2410691"/>
                </a:cubicBezTo>
                <a:cubicBezTo>
                  <a:pt x="1653424" y="2406560"/>
                  <a:pt x="1671472" y="2399967"/>
                  <a:pt x="1690254" y="2396837"/>
                </a:cubicBezTo>
                <a:cubicBezTo>
                  <a:pt x="1754676" y="2386100"/>
                  <a:pt x="1884218" y="2369127"/>
                  <a:pt x="1884218" y="2369127"/>
                </a:cubicBezTo>
                <a:lnTo>
                  <a:pt x="2078181" y="2272146"/>
                </a:lnTo>
                <a:cubicBezTo>
                  <a:pt x="2096654" y="2262910"/>
                  <a:pt x="2114262" y="2251689"/>
                  <a:pt x="2133600" y="2244437"/>
                </a:cubicBezTo>
                <a:cubicBezTo>
                  <a:pt x="2170545" y="2230582"/>
                  <a:pt x="2208169" y="2218416"/>
                  <a:pt x="2244436" y="2202873"/>
                </a:cubicBezTo>
                <a:cubicBezTo>
                  <a:pt x="2272911" y="2190669"/>
                  <a:pt x="2299360" y="2174129"/>
                  <a:pt x="2327563" y="2161309"/>
                </a:cubicBezTo>
                <a:cubicBezTo>
                  <a:pt x="2350204" y="2151018"/>
                  <a:pt x="2374592" y="2144722"/>
                  <a:pt x="2396836" y="2133600"/>
                </a:cubicBezTo>
                <a:cubicBezTo>
                  <a:pt x="2504264" y="2079887"/>
                  <a:pt x="2375495" y="2126859"/>
                  <a:pt x="2479963" y="2092037"/>
                </a:cubicBezTo>
                <a:cubicBezTo>
                  <a:pt x="2560586" y="2011411"/>
                  <a:pt x="2447984" y="2127640"/>
                  <a:pt x="2535381" y="2022764"/>
                </a:cubicBezTo>
                <a:cubicBezTo>
                  <a:pt x="2547924" y="2007712"/>
                  <a:pt x="2564194" y="1996076"/>
                  <a:pt x="2576945" y="1981200"/>
                </a:cubicBezTo>
                <a:cubicBezTo>
                  <a:pt x="2591972" y="1963668"/>
                  <a:pt x="2602181" y="1942110"/>
                  <a:pt x="2618509" y="1925782"/>
                </a:cubicBezTo>
                <a:cubicBezTo>
                  <a:pt x="2630283" y="1914008"/>
                  <a:pt x="2646218" y="1907309"/>
                  <a:pt x="2660072" y="1898073"/>
                </a:cubicBezTo>
                <a:cubicBezTo>
                  <a:pt x="2680764" y="1867034"/>
                  <a:pt x="2705283" y="1828591"/>
                  <a:pt x="2729345" y="1801091"/>
                </a:cubicBezTo>
                <a:cubicBezTo>
                  <a:pt x="2746548" y="1781431"/>
                  <a:pt x="2763505" y="1760857"/>
                  <a:pt x="2784763" y="1745673"/>
                </a:cubicBezTo>
                <a:cubicBezTo>
                  <a:pt x="2796647" y="1737185"/>
                  <a:pt x="2812472" y="1736436"/>
                  <a:pt x="2826327" y="1731818"/>
                </a:cubicBezTo>
                <a:cubicBezTo>
                  <a:pt x="3097762" y="1460383"/>
                  <a:pt x="2864518" y="1705383"/>
                  <a:pt x="2992581" y="1551709"/>
                </a:cubicBezTo>
                <a:cubicBezTo>
                  <a:pt x="3000943" y="1541674"/>
                  <a:pt x="3012608" y="1534564"/>
                  <a:pt x="3020291" y="1524000"/>
                </a:cubicBezTo>
                <a:cubicBezTo>
                  <a:pt x="3049672" y="1483601"/>
                  <a:pt x="3068096" y="1434631"/>
                  <a:pt x="3103418" y="1399309"/>
                </a:cubicBezTo>
                <a:cubicBezTo>
                  <a:pt x="3292948" y="1209779"/>
                  <a:pt x="3012935" y="1484358"/>
                  <a:pt x="3186545" y="1330037"/>
                </a:cubicBezTo>
                <a:cubicBezTo>
                  <a:pt x="3244712" y="1278333"/>
                  <a:pt x="3279806" y="1238017"/>
                  <a:pt x="3325091" y="1177637"/>
                </a:cubicBezTo>
                <a:cubicBezTo>
                  <a:pt x="3335082" y="1164316"/>
                  <a:pt x="3343122" y="1149623"/>
                  <a:pt x="3352800" y="1136073"/>
                </a:cubicBezTo>
                <a:cubicBezTo>
                  <a:pt x="3366221" y="1117283"/>
                  <a:pt x="3380942" y="1099445"/>
                  <a:pt x="3394363" y="1080655"/>
                </a:cubicBezTo>
                <a:cubicBezTo>
                  <a:pt x="3404041" y="1067105"/>
                  <a:pt x="3412081" y="1052412"/>
                  <a:pt x="3422072" y="1039091"/>
                </a:cubicBezTo>
                <a:cubicBezTo>
                  <a:pt x="3439815" y="1015434"/>
                  <a:pt x="3460098" y="993733"/>
                  <a:pt x="3477491" y="969818"/>
                </a:cubicBezTo>
                <a:cubicBezTo>
                  <a:pt x="3553556" y="865229"/>
                  <a:pt x="3499495" y="908967"/>
                  <a:pt x="3574472" y="858982"/>
                </a:cubicBezTo>
                <a:cubicBezTo>
                  <a:pt x="3579090" y="845127"/>
                  <a:pt x="3579361" y="828946"/>
                  <a:pt x="3588327" y="817418"/>
                </a:cubicBezTo>
                <a:cubicBezTo>
                  <a:pt x="3612385" y="786486"/>
                  <a:pt x="3643745" y="762000"/>
                  <a:pt x="3671454" y="734291"/>
                </a:cubicBezTo>
                <a:cubicBezTo>
                  <a:pt x="3685309" y="720436"/>
                  <a:pt x="3702149" y="709030"/>
                  <a:pt x="3713018" y="692727"/>
                </a:cubicBezTo>
                <a:lnTo>
                  <a:pt x="3740727" y="651164"/>
                </a:lnTo>
                <a:cubicBezTo>
                  <a:pt x="3775026" y="548263"/>
                  <a:pt x="3759199" y="447964"/>
                  <a:pt x="3754581" y="401782"/>
                </a:cubicBezTo>
                <a:close/>
              </a:path>
            </a:pathLst>
          </a:custGeom>
          <a:noFill/>
          <a:ln>
            <a:solidFill>
              <a:schemeClr val="tx1"/>
            </a:solidFill>
          </a:ln>
          <a:effectLst>
            <a:outerShdw blurRad="101600" dist="50800" dir="5400000" algn="ctr" rotWithShape="0">
              <a:srgbClr val="000000">
                <a:alpha val="73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p:cNvSpPr>
          <p:nvPr>
            <p:ph type="title" sz="quarter"/>
          </p:nvPr>
        </p:nvSpPr>
        <p:spPr>
          <a:xfrm>
            <a:off x="304800" y="152400"/>
            <a:ext cx="8229600" cy="1143000"/>
          </a:xfrm>
        </p:spPr>
        <p:txBody>
          <a:bodyPr rtlCol="0">
            <a:normAutofit fontScale="90000"/>
          </a:bodyPr>
          <a:lstStyle/>
          <a:p>
            <a:pPr eaLnBrk="1" fontAlgn="auto" hangingPunct="1">
              <a:spcAft>
                <a:spcPts val="0"/>
              </a:spcAft>
              <a:defRPr/>
            </a:pPr>
            <a:r>
              <a:rPr lang="en-US" sz="4000" dirty="0" smtClean="0"/>
              <a:t>Motivation </a:t>
            </a:r>
            <a:r>
              <a:rPr lang="en-US" sz="4000" dirty="0" smtClean="0">
                <a:sym typeface="Wingdings" pitchFamily="2" charset="2"/>
              </a:rPr>
              <a:t> Settlement Patterns and Colonial Structures</a:t>
            </a:r>
            <a:endParaRPr lang="en-US" sz="4000" dirty="0" smtClean="0"/>
          </a:p>
        </p:txBody>
      </p:sp>
      <p:pic>
        <p:nvPicPr>
          <p:cNvPr id="23555" name="Picture 6" descr="Virginia_Cavaliers_Mascot_headcover.jpg (10030 bytes)">
            <a:hlinkClick r:id="rId2"/>
          </p:cNvPr>
          <p:cNvPicPr>
            <a:picLocks noGrp="1" noChangeAspect="1" noChangeArrowheads="1"/>
          </p:cNvPicPr>
          <p:nvPr>
            <p:ph sz="quarter" idx="1"/>
          </p:nvPr>
        </p:nvPicPr>
        <p:blipFill>
          <a:blip r:embed="rId3" cstate="print"/>
          <a:srcRect/>
          <a:stretch>
            <a:fillRect/>
          </a:stretch>
        </p:blipFill>
        <p:spPr>
          <a:xfrm>
            <a:off x="609600" y="1524000"/>
            <a:ext cx="1587500" cy="1905000"/>
          </a:xfrm>
        </p:spPr>
      </p:pic>
      <p:sp>
        <p:nvSpPr>
          <p:cNvPr id="23556" name="TextBox 6"/>
          <p:cNvSpPr txBox="1">
            <a:spLocks noChangeArrowheads="1"/>
          </p:cNvSpPr>
          <p:nvPr/>
        </p:nvSpPr>
        <p:spPr bwMode="auto">
          <a:xfrm>
            <a:off x="2667000" y="1371600"/>
            <a:ext cx="6248400" cy="4789488"/>
          </a:xfrm>
          <a:prstGeom prst="rect">
            <a:avLst/>
          </a:prstGeom>
          <a:noFill/>
          <a:ln w="9525">
            <a:noFill/>
            <a:miter lim="800000"/>
            <a:headEnd/>
            <a:tailEnd/>
          </a:ln>
        </p:spPr>
        <p:txBody>
          <a:bodyPr>
            <a:spAutoFit/>
          </a:bodyPr>
          <a:lstStyle/>
          <a:p>
            <a:r>
              <a:rPr lang="en-US" sz="2800" dirty="0">
                <a:latin typeface="Calibri" pitchFamily="34" charset="0"/>
              </a:rPr>
              <a:t>Virginia (and other Southern colonies) were settled by people </a:t>
            </a:r>
            <a:r>
              <a:rPr lang="en-US" sz="2800" dirty="0">
                <a:solidFill>
                  <a:srgbClr val="FF0000"/>
                </a:solidFill>
                <a:latin typeface="Calibri" pitchFamily="34" charset="0"/>
              </a:rPr>
              <a:t>seeking economic opportunity. </a:t>
            </a:r>
          </a:p>
          <a:p>
            <a:r>
              <a:rPr lang="en-US" sz="2800" dirty="0">
                <a:latin typeface="Calibri" pitchFamily="34" charset="0"/>
              </a:rPr>
              <a:t>Some of the Virginia settlers were</a:t>
            </a:r>
            <a:r>
              <a:rPr lang="en-US" sz="2800" dirty="0">
                <a:solidFill>
                  <a:srgbClr val="FF0000"/>
                </a:solidFill>
                <a:latin typeface="Calibri" pitchFamily="34" charset="0"/>
              </a:rPr>
              <a:t> cavaliers, </a:t>
            </a:r>
            <a:r>
              <a:rPr lang="en-US" sz="2800" dirty="0">
                <a:latin typeface="Calibri" pitchFamily="34" charset="0"/>
              </a:rPr>
              <a:t>nobility given large land grants by the king;</a:t>
            </a:r>
          </a:p>
          <a:p>
            <a:r>
              <a:rPr lang="en-US" sz="2800" dirty="0">
                <a:latin typeface="Calibri" pitchFamily="34" charset="0"/>
              </a:rPr>
              <a:t>OR </a:t>
            </a:r>
            <a:r>
              <a:rPr lang="en-US" sz="2800" dirty="0">
                <a:solidFill>
                  <a:srgbClr val="FF0000"/>
                </a:solidFill>
                <a:latin typeface="Calibri" pitchFamily="34" charset="0"/>
              </a:rPr>
              <a:t>poor immigrants</a:t>
            </a:r>
            <a:r>
              <a:rPr lang="en-US" sz="2800" dirty="0">
                <a:latin typeface="Calibri" pitchFamily="34" charset="0"/>
              </a:rPr>
              <a:t> who settled in the Shenandoah Valley or western Virginia to farm;</a:t>
            </a:r>
          </a:p>
          <a:p>
            <a:r>
              <a:rPr lang="en-US" sz="2800" dirty="0">
                <a:latin typeface="Calibri" pitchFamily="34" charset="0"/>
              </a:rPr>
              <a:t>OR came as </a:t>
            </a:r>
            <a:r>
              <a:rPr lang="en-US" sz="2800" dirty="0">
                <a:solidFill>
                  <a:srgbClr val="FF0000"/>
                </a:solidFill>
                <a:latin typeface="Calibri" pitchFamily="34" charset="0"/>
              </a:rPr>
              <a:t>indentured servants </a:t>
            </a:r>
            <a:r>
              <a:rPr lang="en-US" sz="2800" dirty="0">
                <a:latin typeface="Calibri" pitchFamily="34" charset="0"/>
              </a:rPr>
              <a:t>to work tobacco fields.</a:t>
            </a:r>
          </a:p>
        </p:txBody>
      </p:sp>
      <p:sp>
        <p:nvSpPr>
          <p:cNvPr id="23557" name="TextBox 7"/>
          <p:cNvSpPr txBox="1">
            <a:spLocks noChangeArrowheads="1"/>
          </p:cNvSpPr>
          <p:nvPr/>
        </p:nvSpPr>
        <p:spPr bwMode="auto">
          <a:xfrm>
            <a:off x="1600200" y="3429000"/>
            <a:ext cx="6858000" cy="461963"/>
          </a:xfrm>
          <a:prstGeom prst="rect">
            <a:avLst/>
          </a:prstGeom>
          <a:noFill/>
          <a:ln w="9525">
            <a:noFill/>
            <a:miter lim="800000"/>
            <a:headEnd/>
            <a:tailEnd/>
          </a:ln>
        </p:spPr>
        <p:txBody>
          <a:bodyPr>
            <a:spAutoFit/>
          </a:bodyPr>
          <a:lstStyle/>
          <a:p>
            <a:r>
              <a:rPr lang="en-US" sz="2400">
                <a:latin typeface="Calibri" pitchFamily="34" charset="0"/>
              </a:rPr>
              <a:t>  </a:t>
            </a:r>
          </a:p>
        </p:txBody>
      </p:sp>
      <p:pic>
        <p:nvPicPr>
          <p:cNvPr id="23558" name="Picture 2" descr="http://t1.gstatic.com/images?q=tbn:xnY5J1cZFrC_-M:http://shoutaboutcarolina.files.wordpress.com/2009/04/indentured-servants-working-the-fields.jpg">
            <a:hlinkClick r:id="rId4"/>
          </p:cNvPr>
          <p:cNvPicPr>
            <a:picLocks noChangeAspect="1" noChangeArrowheads="1"/>
          </p:cNvPicPr>
          <p:nvPr/>
        </p:nvPicPr>
        <p:blipFill>
          <a:blip r:embed="rId5" cstate="print"/>
          <a:srcRect/>
          <a:stretch>
            <a:fillRect/>
          </a:stretch>
        </p:blipFill>
        <p:spPr bwMode="auto">
          <a:xfrm>
            <a:off x="228600" y="3886200"/>
            <a:ext cx="2190750"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Rot="1" noChangeArrowheads="1"/>
          </p:cNvSpPr>
          <p:nvPr>
            <p:ph type="title"/>
          </p:nvPr>
        </p:nvSpPr>
        <p:spPr/>
        <p:txBody>
          <a:bodyPr/>
          <a:lstStyle/>
          <a:p>
            <a:pPr eaLnBrk="1" hangingPunct="1">
              <a:defRPr/>
            </a:pPr>
            <a:r>
              <a:rPr lang="en-US" smtClean="0"/>
              <a:t>Social Status (Southern Colonies)</a:t>
            </a:r>
          </a:p>
        </p:txBody>
      </p:sp>
      <p:sp>
        <p:nvSpPr>
          <p:cNvPr id="6" name="Text Placeholder 5"/>
          <p:cNvSpPr>
            <a:spLocks noGrp="1"/>
          </p:cNvSpPr>
          <p:nvPr>
            <p:ph type="body" sz="half" idx="1"/>
          </p:nvPr>
        </p:nvSpPr>
        <p:spPr>
          <a:xfrm>
            <a:off x="301625" y="1600200"/>
            <a:ext cx="4422775" cy="4498975"/>
          </a:xfrm>
        </p:spPr>
        <p:txBody>
          <a:bodyPr/>
          <a:lstStyle/>
          <a:p>
            <a:pPr>
              <a:defRPr/>
            </a:pPr>
            <a:r>
              <a:rPr lang="en-US" dirty="0" smtClean="0"/>
              <a:t>Indentured Servants</a:t>
            </a:r>
          </a:p>
          <a:p>
            <a:pPr lvl="1">
              <a:defRPr/>
            </a:pPr>
            <a:r>
              <a:rPr lang="en-US" dirty="0" smtClean="0"/>
              <a:t>Worked 4-7 years in exchange for paid passage to the New World</a:t>
            </a:r>
          </a:p>
          <a:p>
            <a:pPr lvl="1">
              <a:defRPr/>
            </a:pPr>
            <a:r>
              <a:rPr lang="en-US" dirty="0" smtClean="0"/>
              <a:t>Received up to 25 acres of land, tools, pig/cow, and year supply of corn when finish contract</a:t>
            </a:r>
            <a:endParaRPr lang="en-US" dirty="0"/>
          </a:p>
        </p:txBody>
      </p:sp>
      <p:sp>
        <p:nvSpPr>
          <p:cNvPr id="16388" name="AutoShape 6" descr="9k="/>
          <p:cNvSpPr>
            <a:spLocks noChangeAspect="1" noChangeArrowheads="1"/>
          </p:cNvSpPr>
          <p:nvPr/>
        </p:nvSpPr>
        <p:spPr bwMode="auto">
          <a:xfrm>
            <a:off x="155575" y="46038"/>
            <a:ext cx="1828800" cy="1219200"/>
          </a:xfrm>
          <a:prstGeom prst="rect">
            <a:avLst/>
          </a:prstGeom>
          <a:noFill/>
          <a:ln w="9525">
            <a:noFill/>
            <a:miter lim="800000"/>
            <a:headEnd/>
            <a:tailEnd/>
          </a:ln>
        </p:spPr>
        <p:txBody>
          <a:bodyPr/>
          <a:lstStyle/>
          <a:p>
            <a:endParaRPr lang="en-US"/>
          </a:p>
        </p:txBody>
      </p:sp>
      <p:sp>
        <p:nvSpPr>
          <p:cNvPr id="16389" name="AutoShape 8" descr="9k="/>
          <p:cNvSpPr>
            <a:spLocks noChangeAspect="1" noChangeArrowheads="1"/>
          </p:cNvSpPr>
          <p:nvPr/>
        </p:nvSpPr>
        <p:spPr bwMode="auto">
          <a:xfrm>
            <a:off x="155575" y="46038"/>
            <a:ext cx="1828800" cy="1219200"/>
          </a:xfrm>
          <a:prstGeom prst="rect">
            <a:avLst/>
          </a:prstGeom>
          <a:noFill/>
          <a:ln w="9525">
            <a:noFill/>
            <a:miter lim="800000"/>
            <a:headEnd/>
            <a:tailEnd/>
          </a:ln>
        </p:spPr>
        <p:txBody>
          <a:bodyPr/>
          <a:lstStyle/>
          <a:p>
            <a:endParaRPr lang="en-US"/>
          </a:p>
        </p:txBody>
      </p:sp>
      <p:pic>
        <p:nvPicPr>
          <p:cNvPr id="16390" name="Picture 7" descr="http://2.bp.blogspot.com/-Mnfewq_G28M/TnFdso9zr0I/AAAAAAAADpU/zFAPZcXij5I/s1600/indenture.jpg">
            <a:hlinkClick r:id="rId2"/>
          </p:cNvPr>
          <p:cNvPicPr>
            <a:picLocks noGrp="1" noChangeAspect="1" noChangeArrowheads="1"/>
          </p:cNvPicPr>
          <p:nvPr>
            <p:ph sz="half" idx="2"/>
          </p:nvPr>
        </p:nvPicPr>
        <p:blipFill>
          <a:blip r:embed="rId3" cstate="print"/>
          <a:srcRect/>
          <a:stretch>
            <a:fillRect/>
          </a:stretch>
        </p:blipFill>
        <p:spPr>
          <a:xfrm>
            <a:off x="4800600" y="2286000"/>
            <a:ext cx="4041775" cy="304800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 name="Rectangle 4"/>
          <p:cNvSpPr/>
          <p:nvPr/>
        </p:nvSpPr>
        <p:spPr>
          <a:xfrm>
            <a:off x="609600" y="80427"/>
            <a:ext cx="8153400" cy="2554545"/>
          </a:xfrm>
          <a:prstGeom prst="rect">
            <a:avLst/>
          </a:prstGeom>
        </p:spPr>
        <p:txBody>
          <a:bodyPr wrap="square">
            <a:spAutoFit/>
          </a:bodyPr>
          <a:lstStyle/>
          <a:p>
            <a:pPr marL="342900" lvl="0" indent="-342900" fontAlgn="auto">
              <a:spcBef>
                <a:spcPct val="20000"/>
              </a:spcBef>
              <a:spcAft>
                <a:spcPts val="0"/>
              </a:spcAft>
              <a:buFont typeface="Arial" pitchFamily="34" charset="0"/>
              <a:buChar char="•"/>
            </a:pPr>
            <a:r>
              <a:rPr lang="en-US" sz="3200" dirty="0">
                <a:solidFill>
                  <a:prstClr val="black"/>
                </a:solidFill>
                <a:latin typeface="Calibri"/>
              </a:rPr>
              <a:t>Large landowners in the </a:t>
            </a:r>
            <a:r>
              <a:rPr lang="en-US" sz="3200" dirty="0" smtClean="0">
                <a:solidFill>
                  <a:prstClr val="black"/>
                </a:solidFill>
                <a:latin typeface="Calibri"/>
              </a:rPr>
              <a:t>eastern lowlands                                                                            </a:t>
            </a:r>
            <a:r>
              <a:rPr lang="en-US" sz="3200" dirty="0">
                <a:solidFill>
                  <a:prstClr val="black"/>
                </a:solidFill>
                <a:latin typeface="Calibri"/>
              </a:rPr>
              <a:t>dominated colonial </a:t>
            </a:r>
            <a:r>
              <a:rPr lang="en-US" sz="3200" dirty="0" smtClean="0">
                <a:solidFill>
                  <a:prstClr val="black"/>
                </a:solidFill>
                <a:latin typeface="Calibri"/>
              </a:rPr>
              <a:t>government </a:t>
            </a:r>
            <a:r>
              <a:rPr lang="en-US" sz="3200" dirty="0">
                <a:solidFill>
                  <a:prstClr val="black"/>
                </a:solidFill>
                <a:latin typeface="Calibri"/>
              </a:rPr>
              <a:t>and                                                                     society and maintained </a:t>
            </a:r>
            <a:r>
              <a:rPr lang="en-US" sz="3200" dirty="0" smtClean="0">
                <a:solidFill>
                  <a:prstClr val="black"/>
                </a:solidFill>
                <a:latin typeface="Calibri"/>
              </a:rPr>
              <a:t>an allegiance </a:t>
            </a:r>
            <a:r>
              <a:rPr lang="en-US" sz="3200" dirty="0">
                <a:solidFill>
                  <a:prstClr val="black"/>
                </a:solidFill>
                <a:latin typeface="Calibri"/>
              </a:rPr>
              <a:t>to the                                                                 Church of England and closer social ties to Britain than did those in the other colonies. </a:t>
            </a:r>
          </a:p>
        </p:txBody>
      </p:sp>
      <p:pic>
        <p:nvPicPr>
          <p:cNvPr id="4" name="Picture 8" descr="ANd9GcQPN9RJUub9XrG1EnIl5rNt-QVkguslXM_BRFPKPRJUVAhxfHA&amp;t=1&amp;usg=__LAAP6EV_47Z4z8JQfocBI_JSYJE="/>
          <p:cNvPicPr>
            <a:picLocks noChangeAspect="1" noChangeArrowheads="1"/>
          </p:cNvPicPr>
          <p:nvPr/>
        </p:nvPicPr>
        <p:blipFill>
          <a:blip r:embed="rId2" cstate="print"/>
          <a:srcRect/>
          <a:stretch>
            <a:fillRect/>
          </a:stretch>
        </p:blipFill>
        <p:spPr bwMode="auto">
          <a:xfrm>
            <a:off x="1981200" y="2667000"/>
            <a:ext cx="5105400" cy="3843099"/>
          </a:xfrm>
          <a:prstGeom prst="rect">
            <a:avLst/>
          </a:prstGeom>
          <a:noFill/>
          <a:ln w="9525">
            <a:noFill/>
            <a:miter lim="800000"/>
            <a:headEnd/>
            <a:tailEnd/>
          </a:ln>
        </p:spPr>
      </p:pic>
      <p:pic>
        <p:nvPicPr>
          <p:cNvPr id="6" name="Picture 6" descr="http://t0.gstatic.com/images?q=tbn:GwXI8suNvkynNM:http://cataids.files.wordpress.com/2010/01/12british_flag.jpg">
            <a:hlinkClick r:id="rId3"/>
          </p:cNvPr>
          <p:cNvPicPr>
            <a:picLocks noChangeAspect="1" noChangeArrowheads="1"/>
          </p:cNvPicPr>
          <p:nvPr/>
        </p:nvPicPr>
        <p:blipFill>
          <a:blip r:embed="rId4" cstate="print"/>
          <a:srcRect/>
          <a:stretch>
            <a:fillRect/>
          </a:stretch>
        </p:blipFill>
        <p:spPr bwMode="auto">
          <a:xfrm>
            <a:off x="7543800" y="3048000"/>
            <a:ext cx="1362075" cy="819150"/>
          </a:xfrm>
          <a:prstGeom prst="rect">
            <a:avLst/>
          </a:prstGeom>
          <a:noFill/>
          <a:ln w="9525">
            <a:noFill/>
            <a:miter lim="800000"/>
            <a:headEnd/>
            <a:tailEnd/>
          </a:ln>
        </p:spPr>
      </p:pic>
      <p:cxnSp>
        <p:nvCxnSpPr>
          <p:cNvPr id="8" name="Straight Arrow Connector 7"/>
          <p:cNvCxnSpPr/>
          <p:nvPr/>
        </p:nvCxnSpPr>
        <p:spPr>
          <a:xfrm flipH="1" flipV="1">
            <a:off x="6629400" y="2133600"/>
            <a:ext cx="1066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29569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534400" cy="6400800"/>
          </a:xfrm>
          <a:solidFill>
            <a:srgbClr val="E2E7B7"/>
          </a:solidFill>
        </p:spPr>
        <p:txBody>
          <a:bodyPr>
            <a:normAutofit/>
          </a:bodyPr>
          <a:lstStyle/>
          <a:p>
            <a:r>
              <a:rPr lang="en-US" b="1" u="sng" dirty="0"/>
              <a:t>Southern colonies </a:t>
            </a:r>
            <a:r>
              <a:rPr lang="en-US" b="1" u="sng" dirty="0" smtClean="0"/>
              <a:t>                                                               </a:t>
            </a:r>
            <a:r>
              <a:rPr lang="en-US" sz="2800" dirty="0" smtClean="0">
                <a:latin typeface="Arial" pitchFamily="34" charset="0"/>
                <a:cs typeface="Arial" pitchFamily="34" charset="0"/>
              </a:rPr>
              <a:t>developed </a:t>
            </a:r>
            <a:r>
              <a:rPr lang="en-US" sz="2800" dirty="0">
                <a:latin typeface="Arial" pitchFamily="34" charset="0"/>
                <a:cs typeface="Arial" pitchFamily="34" charset="0"/>
              </a:rPr>
              <a:t>economies in the </a:t>
            </a:r>
            <a:endParaRPr lang="en-US" sz="2800" dirty="0" smtClean="0">
              <a:latin typeface="Arial" pitchFamily="34" charset="0"/>
              <a:cs typeface="Arial" pitchFamily="34" charset="0"/>
            </a:endParaRPr>
          </a:p>
          <a:p>
            <a:pPr>
              <a:buNone/>
            </a:pPr>
            <a:r>
              <a:rPr lang="en-US" sz="2800" dirty="0" smtClean="0">
                <a:solidFill>
                  <a:srgbClr val="FF0000"/>
                </a:solidFill>
                <a:latin typeface="Arial" pitchFamily="34" charset="0"/>
                <a:cs typeface="Arial" pitchFamily="34" charset="0"/>
              </a:rPr>
              <a:t>eastern </a:t>
            </a:r>
            <a:r>
              <a:rPr lang="en-US" sz="2800" dirty="0">
                <a:solidFill>
                  <a:srgbClr val="FF0000"/>
                </a:solidFill>
                <a:latin typeface="Arial" pitchFamily="34" charset="0"/>
                <a:cs typeface="Arial" pitchFamily="34" charset="0"/>
              </a:rPr>
              <a:t>coastal </a:t>
            </a:r>
            <a:r>
              <a:rPr lang="en-US" sz="2800" dirty="0" smtClean="0">
                <a:solidFill>
                  <a:srgbClr val="FF0000"/>
                </a:solidFill>
                <a:latin typeface="Arial" pitchFamily="34" charset="0"/>
                <a:cs typeface="Arial" pitchFamily="34" charset="0"/>
              </a:rPr>
              <a:t>lowlands</a:t>
            </a:r>
            <a:r>
              <a:rPr lang="en-US" sz="2800" dirty="0" smtClean="0">
                <a:latin typeface="Arial" pitchFamily="34" charset="0"/>
                <a:cs typeface="Arial" pitchFamily="34" charset="0"/>
              </a:rPr>
              <a:t> </a:t>
            </a:r>
            <a:r>
              <a:rPr lang="en-US" sz="2800" dirty="0">
                <a:latin typeface="Arial" pitchFamily="34" charset="0"/>
                <a:cs typeface="Arial" pitchFamily="34" charset="0"/>
              </a:rPr>
              <a:t>based </a:t>
            </a:r>
            <a:endParaRPr lang="en-US" sz="2800" dirty="0" smtClean="0">
              <a:latin typeface="Arial" pitchFamily="34" charset="0"/>
              <a:cs typeface="Arial" pitchFamily="34" charset="0"/>
            </a:endParaRPr>
          </a:p>
          <a:p>
            <a:pPr>
              <a:buNone/>
            </a:pPr>
            <a:r>
              <a:rPr lang="en-US" sz="2800" dirty="0" smtClean="0">
                <a:latin typeface="Arial" pitchFamily="34" charset="0"/>
                <a:cs typeface="Arial" pitchFamily="34" charset="0"/>
              </a:rPr>
              <a:t>on </a:t>
            </a:r>
            <a:r>
              <a:rPr lang="en-US" sz="2800" dirty="0">
                <a:latin typeface="Arial" pitchFamily="34" charset="0"/>
                <a:cs typeface="Arial" pitchFamily="34" charset="0"/>
              </a:rPr>
              <a:t>large </a:t>
            </a:r>
            <a:r>
              <a:rPr lang="en-US" sz="2800" dirty="0">
                <a:solidFill>
                  <a:srgbClr val="FF0000"/>
                </a:solidFill>
                <a:latin typeface="Arial" pitchFamily="34" charset="0"/>
                <a:cs typeface="Arial" pitchFamily="34" charset="0"/>
              </a:rPr>
              <a:t>plantations</a:t>
            </a:r>
            <a:r>
              <a:rPr lang="en-US" sz="2800" dirty="0">
                <a:latin typeface="Arial" pitchFamily="34" charset="0"/>
                <a:cs typeface="Arial" pitchFamily="34" charset="0"/>
              </a:rPr>
              <a:t> that grew </a:t>
            </a:r>
            <a:endParaRPr lang="en-US" sz="2800" dirty="0" smtClean="0">
              <a:latin typeface="Arial" pitchFamily="34" charset="0"/>
              <a:cs typeface="Arial" pitchFamily="34" charset="0"/>
            </a:endParaRPr>
          </a:p>
          <a:p>
            <a:pPr>
              <a:buNone/>
            </a:pPr>
            <a:r>
              <a:rPr lang="en-US" sz="2800" dirty="0" smtClean="0">
                <a:latin typeface="Arial" pitchFamily="34" charset="0"/>
                <a:cs typeface="Arial" pitchFamily="34" charset="0"/>
              </a:rPr>
              <a:t>“</a:t>
            </a:r>
            <a:r>
              <a:rPr lang="en-US" sz="2800" dirty="0">
                <a:solidFill>
                  <a:srgbClr val="FF0000"/>
                </a:solidFill>
                <a:latin typeface="Arial" pitchFamily="34" charset="0"/>
                <a:cs typeface="Arial" pitchFamily="34" charset="0"/>
              </a:rPr>
              <a:t>cash crops</a:t>
            </a:r>
            <a:r>
              <a:rPr lang="en-US" sz="2800" dirty="0">
                <a:latin typeface="Arial" pitchFamily="34" charset="0"/>
                <a:cs typeface="Arial" pitchFamily="34" charset="0"/>
              </a:rPr>
              <a:t>” such as </a:t>
            </a:r>
            <a:r>
              <a:rPr lang="en-US" sz="2800" dirty="0">
                <a:solidFill>
                  <a:srgbClr val="FF0000"/>
                </a:solidFill>
                <a:latin typeface="Arial" pitchFamily="34" charset="0"/>
                <a:cs typeface="Arial" pitchFamily="34" charset="0"/>
              </a:rPr>
              <a:t>tobacco, rice</a:t>
            </a:r>
            <a:r>
              <a:rPr lang="en-US" sz="2800" dirty="0">
                <a:latin typeface="Arial" pitchFamily="34" charset="0"/>
                <a:cs typeface="Arial" pitchFamily="34" charset="0"/>
              </a:rPr>
              <a:t>, </a:t>
            </a:r>
            <a:endParaRPr lang="en-US" sz="2800" dirty="0" smtClean="0">
              <a:latin typeface="Arial" pitchFamily="34" charset="0"/>
              <a:cs typeface="Arial" pitchFamily="34" charset="0"/>
            </a:endParaRPr>
          </a:p>
          <a:p>
            <a:pPr>
              <a:buNone/>
            </a:pPr>
            <a:r>
              <a:rPr lang="en-US" sz="2800" dirty="0" smtClean="0">
                <a:latin typeface="Arial" pitchFamily="34" charset="0"/>
                <a:cs typeface="Arial" pitchFamily="34" charset="0"/>
              </a:rPr>
              <a:t>and </a:t>
            </a:r>
            <a:r>
              <a:rPr lang="en-US" sz="2800" dirty="0">
                <a:solidFill>
                  <a:srgbClr val="FF0000"/>
                </a:solidFill>
                <a:latin typeface="Arial" pitchFamily="34" charset="0"/>
                <a:cs typeface="Arial" pitchFamily="34" charset="0"/>
              </a:rPr>
              <a:t>indigo </a:t>
            </a:r>
            <a:r>
              <a:rPr lang="en-US" sz="2800" dirty="0" smtClean="0">
                <a:latin typeface="Arial" pitchFamily="34" charset="0"/>
                <a:cs typeface="Arial" pitchFamily="34" charset="0"/>
              </a:rPr>
              <a:t>for export to </a:t>
            </a:r>
            <a:r>
              <a:rPr lang="en-US" sz="2800" dirty="0">
                <a:latin typeface="Arial" pitchFamily="34" charset="0"/>
                <a:cs typeface="Arial" pitchFamily="34" charset="0"/>
              </a:rPr>
              <a:t>Europe. </a:t>
            </a:r>
            <a:endParaRPr lang="en-US" dirty="0" smtClean="0"/>
          </a:p>
          <a:p>
            <a:r>
              <a:rPr lang="en-US" dirty="0" smtClean="0"/>
              <a:t>Farther </a:t>
            </a:r>
            <a:r>
              <a:rPr lang="en-US" dirty="0"/>
              <a:t>inland, however, in the </a:t>
            </a:r>
            <a:r>
              <a:rPr lang="en-US" dirty="0" smtClean="0">
                <a:solidFill>
                  <a:srgbClr val="FF0000"/>
                </a:solidFill>
              </a:rPr>
              <a:t>mountains</a:t>
            </a:r>
            <a:r>
              <a:rPr lang="en-US" dirty="0" smtClean="0"/>
              <a:t> and </a:t>
            </a:r>
            <a:r>
              <a:rPr lang="en-US" dirty="0" smtClean="0">
                <a:solidFill>
                  <a:srgbClr val="FF0000"/>
                </a:solidFill>
              </a:rPr>
              <a:t>valleys </a:t>
            </a:r>
            <a:r>
              <a:rPr lang="en-US" dirty="0" smtClean="0"/>
              <a:t>of </a:t>
            </a:r>
            <a:r>
              <a:rPr lang="en-US" dirty="0"/>
              <a:t>the </a:t>
            </a:r>
            <a:r>
              <a:rPr lang="en-US" dirty="0">
                <a:solidFill>
                  <a:srgbClr val="FF0000"/>
                </a:solidFill>
              </a:rPr>
              <a:t>Appalachian foothills</a:t>
            </a:r>
            <a:r>
              <a:rPr lang="en-US" dirty="0"/>
              <a:t>, the economy was based on small-scale </a:t>
            </a:r>
            <a:r>
              <a:rPr lang="en-US" dirty="0">
                <a:solidFill>
                  <a:srgbClr val="FF0000"/>
                </a:solidFill>
              </a:rPr>
              <a:t>subsistence</a:t>
            </a:r>
            <a:r>
              <a:rPr lang="en-US" dirty="0"/>
              <a:t> </a:t>
            </a:r>
            <a:r>
              <a:rPr lang="en-US" dirty="0">
                <a:solidFill>
                  <a:srgbClr val="FF0000"/>
                </a:solidFill>
              </a:rPr>
              <a:t>farming</a:t>
            </a:r>
            <a:r>
              <a:rPr lang="en-US" dirty="0"/>
              <a:t>, </a:t>
            </a:r>
            <a:r>
              <a:rPr lang="en-US" dirty="0">
                <a:solidFill>
                  <a:srgbClr val="FF0000"/>
                </a:solidFill>
              </a:rPr>
              <a:t>hunting</a:t>
            </a:r>
            <a:r>
              <a:rPr lang="en-US" dirty="0"/>
              <a:t>, and </a:t>
            </a:r>
            <a:r>
              <a:rPr lang="en-US" dirty="0" smtClean="0">
                <a:solidFill>
                  <a:srgbClr val="FF0000"/>
                </a:solidFill>
              </a:rPr>
              <a:t>trading </a:t>
            </a:r>
            <a:r>
              <a:rPr lang="en-US" dirty="0" smtClean="0"/>
              <a:t>by settlers  of Scots-Irish </a:t>
            </a:r>
            <a:r>
              <a:rPr lang="en-US" dirty="0"/>
              <a:t>and English descent.</a:t>
            </a:r>
          </a:p>
          <a:p>
            <a:pPr marL="0" indent="0">
              <a:buNone/>
            </a:pP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6248400" y="304800"/>
            <a:ext cx="2590800" cy="2806700"/>
          </a:xfrm>
          <a:prstGeom prst="rect">
            <a:avLst/>
          </a:prstGeom>
          <a:noFill/>
          <a:ln w="9525">
            <a:noFill/>
            <a:miter lim="800000"/>
            <a:headEnd/>
            <a:tailEnd/>
          </a:ln>
        </p:spPr>
      </p:pic>
      <p:cxnSp>
        <p:nvCxnSpPr>
          <p:cNvPr id="6" name="Straight Connector 5"/>
          <p:cNvCxnSpPr/>
          <p:nvPr/>
        </p:nvCxnSpPr>
        <p:spPr>
          <a:xfrm>
            <a:off x="457200" y="3276600"/>
            <a:ext cx="5943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78718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28601" y="711200"/>
            <a:ext cx="8610600" cy="546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26988" y="685800"/>
            <a:ext cx="9117012" cy="5461000"/>
          </a:xfrm>
          <a:prstGeom prst="rect">
            <a:avLst/>
          </a:prstGeom>
          <a:noFill/>
          <a:ln w="9525">
            <a:solidFill>
              <a:srgbClr val="FF0000"/>
            </a:solidFill>
            <a:miter lim="800000"/>
            <a:headEnd/>
            <a:tailEnd/>
          </a:ln>
        </p:spPr>
      </p:pic>
      <p:sp>
        <p:nvSpPr>
          <p:cNvPr id="3" name="Oval 2"/>
          <p:cNvSpPr/>
          <p:nvPr/>
        </p:nvSpPr>
        <p:spPr bwMode="auto">
          <a:xfrm rot="4970384">
            <a:off x="5690394" y="2039144"/>
            <a:ext cx="3063875" cy="2192337"/>
          </a:xfrm>
          <a:prstGeom prst="ellipse">
            <a:avLst/>
          </a:prstGeom>
          <a:noFill/>
          <a:ln>
            <a:solidFill>
              <a:schemeClr val="accent1">
                <a:lumMod val="75000"/>
              </a:schemeClr>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a:lstStyle/>
          <a:p>
            <a:pPr>
              <a:defRPr/>
            </a:pPr>
            <a:endParaRPr lang="en-US">
              <a:solidFill>
                <a:schemeClr val="tx1"/>
              </a:solidFill>
            </a:endParaRPr>
          </a:p>
        </p:txBody>
      </p:sp>
      <p:sp>
        <p:nvSpPr>
          <p:cNvPr id="6" name="Right Arrow 5"/>
          <p:cNvSpPr/>
          <p:nvPr/>
        </p:nvSpPr>
        <p:spPr bwMode="auto">
          <a:xfrm rot="20310445">
            <a:off x="1925638" y="3978275"/>
            <a:ext cx="5119687" cy="381000"/>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a:lstStyle/>
          <a:p>
            <a:pPr>
              <a:defRPr/>
            </a:pPr>
            <a:endParaRPr lang="en-US"/>
          </a:p>
        </p:txBody>
      </p:sp>
      <p:sp>
        <p:nvSpPr>
          <p:cNvPr id="7" name="TextBox 6"/>
          <p:cNvSpPr txBox="1"/>
          <p:nvPr/>
        </p:nvSpPr>
        <p:spPr>
          <a:xfrm>
            <a:off x="228600" y="5029200"/>
            <a:ext cx="3733800" cy="954088"/>
          </a:xfrm>
          <a:prstGeom prst="rect">
            <a:avLst/>
          </a:prstGeom>
          <a:solidFill>
            <a:srgbClr val="FFFF00"/>
          </a:solidFill>
          <a:ln>
            <a:solidFill>
              <a:schemeClr val="accent1">
                <a:lumMod val="75000"/>
              </a:schemeClr>
            </a:solidFill>
          </a:ln>
        </p:spPr>
        <p:txBody>
          <a:bodyPr>
            <a:spAutoFit/>
          </a:bodyPr>
          <a:lstStyle/>
          <a:p>
            <a:pPr algn="ctr">
              <a:defRPr/>
            </a:pPr>
            <a:r>
              <a:rPr lang="en-US" sz="2800" dirty="0">
                <a:solidFill>
                  <a:schemeClr val="accent1">
                    <a:lumMod val="75000"/>
                  </a:schemeClr>
                </a:solidFill>
              </a:rPr>
              <a:t>Cavaliers – Received land grants from King</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0" y="711200"/>
            <a:ext cx="9117013" cy="5461000"/>
          </a:xfrm>
          <a:prstGeom prst="rect">
            <a:avLst/>
          </a:prstGeom>
          <a:noFill/>
          <a:ln w="9525">
            <a:solidFill>
              <a:srgbClr val="FF0000"/>
            </a:solidFill>
            <a:miter lim="800000"/>
            <a:headEnd/>
            <a:tailEnd/>
          </a:ln>
        </p:spPr>
      </p:pic>
      <p:sp>
        <p:nvSpPr>
          <p:cNvPr id="3" name="Oval 2"/>
          <p:cNvSpPr/>
          <p:nvPr/>
        </p:nvSpPr>
        <p:spPr bwMode="auto">
          <a:xfrm rot="7975632">
            <a:off x="2238375" y="1722438"/>
            <a:ext cx="4419600" cy="2209800"/>
          </a:xfrm>
          <a:prstGeom prst="ellipse">
            <a:avLst/>
          </a:prstGeom>
          <a:noFill/>
          <a:ln>
            <a:solidFill>
              <a:srgbClr val="FF0000"/>
            </a:solidFill>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a:lstStyle/>
          <a:p>
            <a:pPr>
              <a:defRPr/>
            </a:pPr>
            <a:endParaRPr lang="en-US">
              <a:solidFill>
                <a:schemeClr val="tx1"/>
              </a:solidFill>
            </a:endParaRPr>
          </a:p>
        </p:txBody>
      </p:sp>
      <p:sp>
        <p:nvSpPr>
          <p:cNvPr id="19460" name="Right Arrow 5"/>
          <p:cNvSpPr>
            <a:spLocks noChangeArrowheads="1"/>
          </p:cNvSpPr>
          <p:nvPr/>
        </p:nvSpPr>
        <p:spPr bwMode="auto">
          <a:xfrm rot="-2448083">
            <a:off x="1930400" y="4160838"/>
            <a:ext cx="1447800" cy="381000"/>
          </a:xfrm>
          <a:prstGeom prst="rightArrow">
            <a:avLst>
              <a:gd name="adj1" fmla="val 50000"/>
              <a:gd name="adj2" fmla="val 49998"/>
            </a:avLst>
          </a:prstGeom>
          <a:solidFill>
            <a:srgbClr val="FF0000"/>
          </a:solidFill>
          <a:ln w="9525" algn="ctr">
            <a:solidFill>
              <a:schemeClr val="tx1"/>
            </a:solidFill>
            <a:round/>
            <a:headEnd/>
            <a:tailEnd/>
          </a:ln>
        </p:spPr>
        <p:txBody>
          <a:bodyPr/>
          <a:lstStyle/>
          <a:p>
            <a:endParaRPr lang="en-US"/>
          </a:p>
        </p:txBody>
      </p:sp>
      <p:sp>
        <p:nvSpPr>
          <p:cNvPr id="19461" name="TextBox 6"/>
          <p:cNvSpPr txBox="1">
            <a:spLocks noChangeArrowheads="1"/>
          </p:cNvSpPr>
          <p:nvPr/>
        </p:nvSpPr>
        <p:spPr bwMode="auto">
          <a:xfrm>
            <a:off x="381000" y="5029200"/>
            <a:ext cx="3505200" cy="954088"/>
          </a:xfrm>
          <a:prstGeom prst="rect">
            <a:avLst/>
          </a:prstGeom>
          <a:noFill/>
          <a:ln w="9525">
            <a:solidFill>
              <a:srgbClr val="FF0000"/>
            </a:solidFill>
            <a:miter lim="800000"/>
            <a:headEnd/>
            <a:tailEnd/>
          </a:ln>
        </p:spPr>
        <p:txBody>
          <a:bodyPr>
            <a:spAutoFit/>
          </a:bodyPr>
          <a:lstStyle/>
          <a:p>
            <a:pPr algn="ctr"/>
            <a:r>
              <a:rPr lang="en-US" sz="2800">
                <a:solidFill>
                  <a:srgbClr val="FF0000"/>
                </a:solidFill>
              </a:rPr>
              <a:t>English &amp; Scots-Irish Settlers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Southern Colonies</a:t>
            </a:r>
          </a:p>
        </p:txBody>
      </p:sp>
      <p:pic>
        <p:nvPicPr>
          <p:cNvPr id="22530" name="Picture 2" descr="http://t3.gstatic.com/images?q=tbn:cedD_sNiSo269M:http://www.jl.sl.btinternet.co.uk/stampsite/cricket/ladstolords/jamestown.jpg">
            <a:hlinkClick r:id="rId2"/>
          </p:cNvPr>
          <p:cNvPicPr>
            <a:picLocks noChangeAspect="1" noChangeArrowheads="1"/>
          </p:cNvPicPr>
          <p:nvPr/>
        </p:nvPicPr>
        <p:blipFill>
          <a:blip r:embed="rId3" cstate="print"/>
          <a:srcRect/>
          <a:stretch>
            <a:fillRect/>
          </a:stretch>
        </p:blipFill>
        <p:spPr bwMode="auto">
          <a:xfrm>
            <a:off x="533400" y="1524000"/>
            <a:ext cx="2800350" cy="1600200"/>
          </a:xfrm>
          <a:prstGeom prst="rect">
            <a:avLst/>
          </a:prstGeom>
          <a:noFill/>
          <a:ln w="9525">
            <a:noFill/>
            <a:miter lim="800000"/>
            <a:headEnd/>
            <a:tailEnd/>
          </a:ln>
        </p:spPr>
      </p:pic>
      <p:sp>
        <p:nvSpPr>
          <p:cNvPr id="22531" name="TextBox 3"/>
          <p:cNvSpPr txBox="1">
            <a:spLocks noChangeArrowheads="1"/>
          </p:cNvSpPr>
          <p:nvPr/>
        </p:nvSpPr>
        <p:spPr bwMode="auto">
          <a:xfrm>
            <a:off x="838200" y="2895600"/>
            <a:ext cx="652463" cy="369888"/>
          </a:xfrm>
          <a:prstGeom prst="rect">
            <a:avLst/>
          </a:prstGeom>
          <a:solidFill>
            <a:schemeClr val="bg1"/>
          </a:solidFill>
          <a:ln w="9525">
            <a:solidFill>
              <a:schemeClr val="tx1"/>
            </a:solidFill>
            <a:miter lim="800000"/>
            <a:headEnd/>
            <a:tailEnd/>
          </a:ln>
        </p:spPr>
        <p:txBody>
          <a:bodyPr wrap="none">
            <a:spAutoFit/>
          </a:bodyPr>
          <a:lstStyle/>
          <a:p>
            <a:r>
              <a:rPr lang="en-US">
                <a:latin typeface="Calibri" pitchFamily="34" charset="0"/>
              </a:rPr>
              <a:t>1607</a:t>
            </a:r>
          </a:p>
        </p:txBody>
      </p:sp>
      <p:sp>
        <p:nvSpPr>
          <p:cNvPr id="22532" name="TextBox 4"/>
          <p:cNvSpPr txBox="1">
            <a:spLocks noChangeArrowheads="1"/>
          </p:cNvSpPr>
          <p:nvPr/>
        </p:nvSpPr>
        <p:spPr bwMode="auto">
          <a:xfrm>
            <a:off x="3429000" y="1371600"/>
            <a:ext cx="5486400" cy="2528888"/>
          </a:xfrm>
          <a:prstGeom prst="rect">
            <a:avLst/>
          </a:prstGeom>
          <a:noFill/>
          <a:ln w="9525">
            <a:noFill/>
            <a:miter lim="800000"/>
            <a:headEnd/>
            <a:tailEnd/>
          </a:ln>
        </p:spPr>
        <p:txBody>
          <a:bodyPr>
            <a:spAutoFit/>
          </a:bodyPr>
          <a:lstStyle/>
          <a:p>
            <a:r>
              <a:rPr lang="en-US" sz="3200" dirty="0">
                <a:solidFill>
                  <a:srgbClr val="FF0000"/>
                </a:solidFill>
                <a:latin typeface="Calibri" pitchFamily="34" charset="0"/>
              </a:rPr>
              <a:t>Jamestown</a:t>
            </a:r>
            <a:r>
              <a:rPr lang="en-US" sz="3200" dirty="0">
                <a:latin typeface="Calibri" pitchFamily="34" charset="0"/>
              </a:rPr>
              <a:t> was the first permanent settlement in North America. It was created by the London Company as a </a:t>
            </a:r>
            <a:r>
              <a:rPr lang="en-US" sz="3200" dirty="0">
                <a:solidFill>
                  <a:srgbClr val="FF0000"/>
                </a:solidFill>
                <a:latin typeface="Calibri" pitchFamily="34" charset="0"/>
              </a:rPr>
              <a:t>business venture.</a:t>
            </a:r>
          </a:p>
        </p:txBody>
      </p:sp>
      <p:pic>
        <p:nvPicPr>
          <p:cNvPr id="22533" name="Picture 4" descr="http://t2.gstatic.com/images?q=tbn:ScIKWxBEYpEwXM:http://images111.fotki.com/v750/photos/7/76950/300298/fBurgessesWilliamsburgVirginia-vi.jpg%3F1057417793">
            <a:hlinkClick r:id="rId4"/>
          </p:cNvPr>
          <p:cNvPicPr>
            <a:picLocks noChangeAspect="1" noChangeArrowheads="1"/>
          </p:cNvPicPr>
          <p:nvPr/>
        </p:nvPicPr>
        <p:blipFill>
          <a:blip r:embed="rId5" cstate="print"/>
          <a:srcRect/>
          <a:stretch>
            <a:fillRect/>
          </a:stretch>
        </p:blipFill>
        <p:spPr bwMode="auto">
          <a:xfrm>
            <a:off x="7086600" y="4114800"/>
            <a:ext cx="1712913" cy="1895475"/>
          </a:xfrm>
          <a:prstGeom prst="rect">
            <a:avLst/>
          </a:prstGeom>
          <a:noFill/>
          <a:ln w="9525">
            <a:noFill/>
            <a:miter lim="800000"/>
            <a:headEnd/>
            <a:tailEnd/>
          </a:ln>
        </p:spPr>
      </p:pic>
      <p:pic>
        <p:nvPicPr>
          <p:cNvPr id="22534" name="Picture 6" descr="http://t3.gstatic.com/images?q=tbn:d7eXtC1G9AE4RM:http://www.bestpriceart.com/vault/cgfa_rotherm1.jpg">
            <a:hlinkClick r:id="rId6"/>
          </p:cNvPr>
          <p:cNvPicPr>
            <a:picLocks noChangeAspect="1" noChangeArrowheads="1"/>
          </p:cNvPicPr>
          <p:nvPr/>
        </p:nvPicPr>
        <p:blipFill>
          <a:blip r:embed="rId7" cstate="print"/>
          <a:srcRect/>
          <a:stretch>
            <a:fillRect/>
          </a:stretch>
        </p:blipFill>
        <p:spPr bwMode="auto">
          <a:xfrm>
            <a:off x="6019800" y="5257800"/>
            <a:ext cx="1333500" cy="1047750"/>
          </a:xfrm>
          <a:prstGeom prst="rect">
            <a:avLst/>
          </a:prstGeom>
          <a:noFill/>
          <a:ln w="9525">
            <a:noFill/>
            <a:miter lim="800000"/>
            <a:headEnd/>
            <a:tailEnd/>
          </a:ln>
        </p:spPr>
      </p:pic>
      <p:sp>
        <p:nvSpPr>
          <p:cNvPr id="22535" name="TextBox 7"/>
          <p:cNvSpPr txBox="1">
            <a:spLocks noChangeArrowheads="1"/>
          </p:cNvSpPr>
          <p:nvPr/>
        </p:nvSpPr>
        <p:spPr bwMode="auto">
          <a:xfrm>
            <a:off x="304800" y="3886200"/>
            <a:ext cx="5638800" cy="2528888"/>
          </a:xfrm>
          <a:prstGeom prst="rect">
            <a:avLst/>
          </a:prstGeom>
          <a:noFill/>
          <a:ln w="9525">
            <a:noFill/>
            <a:miter lim="800000"/>
            <a:headEnd/>
            <a:tailEnd/>
          </a:ln>
        </p:spPr>
        <p:txBody>
          <a:bodyPr>
            <a:spAutoFit/>
          </a:bodyPr>
          <a:lstStyle/>
          <a:p>
            <a:r>
              <a:rPr lang="en-US" sz="3200" dirty="0">
                <a:latin typeface="Calibri" pitchFamily="34" charset="0"/>
              </a:rPr>
              <a:t>The </a:t>
            </a:r>
            <a:r>
              <a:rPr lang="en-US" sz="3200" dirty="0">
                <a:solidFill>
                  <a:srgbClr val="FF0000"/>
                </a:solidFill>
                <a:latin typeface="Calibri" pitchFamily="34" charset="0"/>
              </a:rPr>
              <a:t>House of Burgesses </a:t>
            </a:r>
            <a:r>
              <a:rPr lang="en-US" sz="3200" dirty="0">
                <a:latin typeface="Calibri" pitchFamily="34" charset="0"/>
              </a:rPr>
              <a:t>established by the 1640s was the New World’s </a:t>
            </a:r>
            <a:r>
              <a:rPr lang="en-US" sz="3200" dirty="0">
                <a:solidFill>
                  <a:srgbClr val="FF0000"/>
                </a:solidFill>
                <a:latin typeface="Calibri" pitchFamily="34" charset="0"/>
              </a:rPr>
              <a:t>first elected assembly.</a:t>
            </a:r>
            <a:r>
              <a:rPr lang="en-US" sz="3200" dirty="0">
                <a:latin typeface="Calibri" pitchFamily="34" charset="0"/>
              </a:rPr>
              <a:t> Today it is known as the General Assembly of Virginia</a:t>
            </a:r>
          </a:p>
        </p:txBody>
      </p:sp>
      <p:sp>
        <p:nvSpPr>
          <p:cNvPr id="22536" name="TextBox 8"/>
          <p:cNvSpPr txBox="1">
            <a:spLocks noChangeArrowheads="1"/>
          </p:cNvSpPr>
          <p:nvPr/>
        </p:nvSpPr>
        <p:spPr bwMode="auto">
          <a:xfrm>
            <a:off x="6629400" y="4572000"/>
            <a:ext cx="742950" cy="369888"/>
          </a:xfrm>
          <a:prstGeom prst="rect">
            <a:avLst/>
          </a:prstGeom>
          <a:solidFill>
            <a:schemeClr val="bg1"/>
          </a:solidFill>
          <a:ln w="9525">
            <a:solidFill>
              <a:schemeClr val="tx1"/>
            </a:solidFill>
            <a:miter lim="800000"/>
            <a:headEnd/>
            <a:tailEnd/>
          </a:ln>
        </p:spPr>
        <p:txBody>
          <a:bodyPr wrap="none">
            <a:spAutoFit/>
          </a:bodyPr>
          <a:lstStyle/>
          <a:p>
            <a:r>
              <a:rPr lang="en-US">
                <a:latin typeface="Calibri" pitchFamily="34" charset="0"/>
              </a:rPr>
              <a:t>1640s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sp.yimg.com/ib/th?id=HN.607995901643066125&amp;pid=15.1&amp;P=0"/>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29000"/>
                    </a14:imgEffect>
                  </a14:imgLayer>
                </a14:imgProps>
              </a:ext>
              <a:ext uri="{28A0092B-C50C-407E-A947-70E740481C1C}">
                <a14:useLocalDpi xmlns:a14="http://schemas.microsoft.com/office/drawing/2010/main" xmlns="" val="0"/>
              </a:ext>
            </a:extLst>
          </a:blip>
          <a:srcRect/>
          <a:stretch>
            <a:fillRect/>
          </a:stretch>
        </p:blipFill>
        <p:spPr bwMode="auto">
          <a:xfrm>
            <a:off x="-377825" y="0"/>
            <a:ext cx="9521825" cy="9521825"/>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Free Enterprise – The First Talk"/>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715000"/>
            <a:ext cx="1962531" cy="97847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1751012" y="2887969"/>
            <a:ext cx="5562600" cy="3316266"/>
          </a:xfrm>
          <a:gradFill flip="none" rotWithShape="1">
            <a:gsLst>
              <a:gs pos="0">
                <a:srgbClr val="FFEFD1">
                  <a:alpha val="0"/>
                </a:srgbClr>
              </a:gs>
              <a:gs pos="64999">
                <a:srgbClr val="F0EBD5"/>
              </a:gs>
              <a:gs pos="100000">
                <a:srgbClr val="D1C39F"/>
              </a:gs>
            </a:gsLst>
            <a:lin ang="13500000" scaled="1"/>
            <a:tileRect/>
          </a:gradFill>
        </p:spPr>
        <p:txBody>
          <a:bodyPr>
            <a:normAutofit/>
          </a:bodyPr>
          <a:lstStyle/>
          <a:p>
            <a:r>
              <a:rPr lang="en-US" dirty="0" smtClean="0"/>
              <a:t>A </a:t>
            </a:r>
            <a:r>
              <a:rPr lang="en-US" dirty="0"/>
              <a:t>strong </a:t>
            </a:r>
            <a:r>
              <a:rPr lang="en-US" dirty="0">
                <a:solidFill>
                  <a:srgbClr val="FF0000"/>
                </a:solidFill>
              </a:rPr>
              <a:t>belief</a:t>
            </a:r>
            <a:r>
              <a:rPr lang="en-US" dirty="0"/>
              <a:t> in </a:t>
            </a:r>
            <a:r>
              <a:rPr lang="en-US" dirty="0">
                <a:solidFill>
                  <a:srgbClr val="FF0000"/>
                </a:solidFill>
              </a:rPr>
              <a:t>private ownership </a:t>
            </a:r>
            <a:r>
              <a:rPr lang="en-US" dirty="0"/>
              <a:t>of </a:t>
            </a:r>
            <a:r>
              <a:rPr lang="en-US" dirty="0">
                <a:solidFill>
                  <a:srgbClr val="FF0000"/>
                </a:solidFill>
              </a:rPr>
              <a:t>property</a:t>
            </a:r>
            <a:r>
              <a:rPr lang="en-US" dirty="0"/>
              <a:t> and </a:t>
            </a:r>
            <a:r>
              <a:rPr lang="en-US" dirty="0">
                <a:solidFill>
                  <a:srgbClr val="FF0000"/>
                </a:solidFill>
              </a:rPr>
              <a:t>free enterprise </a:t>
            </a:r>
            <a:r>
              <a:rPr lang="en-US" dirty="0"/>
              <a:t>characterized</a:t>
            </a:r>
            <a:r>
              <a:rPr lang="en-US" dirty="0">
                <a:solidFill>
                  <a:srgbClr val="FF0000"/>
                </a:solidFill>
              </a:rPr>
              <a:t> </a:t>
            </a:r>
            <a:r>
              <a:rPr lang="en-US" dirty="0"/>
              <a:t>colonial life </a:t>
            </a:r>
            <a:r>
              <a:rPr lang="en-US" dirty="0">
                <a:solidFill>
                  <a:srgbClr val="FF0000"/>
                </a:solidFill>
              </a:rPr>
              <a:t>everywhere</a:t>
            </a:r>
            <a:r>
              <a:rPr lang="en-US" dirty="0"/>
              <a:t>.</a:t>
            </a:r>
          </a:p>
          <a:p>
            <a:endParaRPr lang="en-US" dirty="0"/>
          </a:p>
        </p:txBody>
      </p:sp>
    </p:spTree>
    <p:extLst>
      <p:ext uri="{BB962C8B-B14F-4D97-AF65-F5344CB8AC3E}">
        <p14:creationId xmlns:p14="http://schemas.microsoft.com/office/powerpoint/2010/main" xmlns="" val="2202516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Slavery…</a:t>
            </a:r>
          </a:p>
        </p:txBody>
      </p:sp>
      <p:sp>
        <p:nvSpPr>
          <p:cNvPr id="3" name="Content Placeholder 2"/>
          <p:cNvSpPr>
            <a:spLocks noGrp="1"/>
          </p:cNvSpPr>
          <p:nvPr>
            <p:ph idx="1"/>
          </p:nvPr>
        </p:nvSpPr>
        <p:spPr>
          <a:solidFill>
            <a:schemeClr val="tx2">
              <a:lumMod val="20000"/>
              <a:lumOff val="80000"/>
            </a:schemeClr>
          </a:solidFill>
        </p:spPr>
        <p:txBody>
          <a:bodyPr/>
          <a:lstStyle/>
          <a:p>
            <a:pPr>
              <a:defRPr/>
            </a:pPr>
            <a:r>
              <a:rPr lang="en-US" dirty="0" err="1" smtClean="0"/>
              <a:t>Bartolome</a:t>
            </a:r>
            <a:r>
              <a:rPr lang="en-US" dirty="0" smtClean="0"/>
              <a:t> de </a:t>
            </a:r>
            <a:r>
              <a:rPr lang="en-US" dirty="0" err="1" smtClean="0"/>
              <a:t>las</a:t>
            </a:r>
            <a:r>
              <a:rPr lang="en-US" dirty="0" smtClean="0"/>
              <a:t> </a:t>
            </a:r>
            <a:r>
              <a:rPr lang="en-US" dirty="0" err="1" smtClean="0"/>
              <a:t>Casas</a:t>
            </a:r>
            <a:r>
              <a:rPr lang="en-US" dirty="0" smtClean="0"/>
              <a:t> (the first man to suggest replacing the natives with Africans as slaves thinking they were stronger and would survive but later relented when he saw the effects on the African slaves) said:  </a:t>
            </a:r>
            <a:r>
              <a:rPr lang="en-US" i="1" dirty="0" smtClean="0"/>
              <a:t>Endless testimonies…prove the mild and pacific temperament of the natives…But our work was to exasperate, ravage, kill, mangle, and destroy….</a:t>
            </a:r>
          </a:p>
          <a:p>
            <a:pPr>
              <a:defRPr/>
            </a:pPr>
            <a:r>
              <a:rPr lang="en-US" i="1" dirty="0" smtClean="0"/>
              <a:t>Source Howard </a:t>
            </a:r>
            <a:r>
              <a:rPr lang="en-US" i="1" dirty="0" err="1" smtClean="0"/>
              <a:t>Zinn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6172200" cy="6400800"/>
          </a:xfr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a:normAutofit lnSpcReduction="10000"/>
          </a:bodyPr>
          <a:lstStyle/>
          <a:p>
            <a:r>
              <a:rPr lang="en-US" dirty="0"/>
              <a:t>The “</a:t>
            </a:r>
            <a:r>
              <a:rPr lang="en-US" b="1" dirty="0">
                <a:solidFill>
                  <a:srgbClr val="FF0000"/>
                </a:solidFill>
              </a:rPr>
              <a:t>Great Awakening</a:t>
            </a:r>
            <a:r>
              <a:rPr lang="en-US" dirty="0"/>
              <a:t>” was a </a:t>
            </a:r>
            <a:r>
              <a:rPr lang="en-US" b="1" dirty="0">
                <a:solidFill>
                  <a:srgbClr val="FF0000"/>
                </a:solidFill>
              </a:rPr>
              <a:t>religious</a:t>
            </a:r>
            <a:r>
              <a:rPr lang="en-US" dirty="0"/>
              <a:t> movement that </a:t>
            </a:r>
            <a:r>
              <a:rPr lang="en-US" b="1" dirty="0">
                <a:solidFill>
                  <a:srgbClr val="FF0000"/>
                </a:solidFill>
              </a:rPr>
              <a:t>swept</a:t>
            </a:r>
            <a:r>
              <a:rPr lang="en-US" dirty="0"/>
              <a:t> both </a:t>
            </a:r>
            <a:r>
              <a:rPr lang="en-US" b="1" dirty="0" smtClean="0"/>
              <a:t>Europe </a:t>
            </a:r>
            <a:r>
              <a:rPr lang="en-US" dirty="0" smtClean="0"/>
              <a:t>and </a:t>
            </a:r>
            <a:r>
              <a:rPr lang="en-US" dirty="0"/>
              <a:t>the </a:t>
            </a:r>
            <a:r>
              <a:rPr lang="en-US" b="1" dirty="0"/>
              <a:t>colonies</a:t>
            </a:r>
            <a:r>
              <a:rPr lang="en-US" dirty="0"/>
              <a:t> </a:t>
            </a:r>
            <a:r>
              <a:rPr lang="en-US" dirty="0" smtClean="0"/>
              <a:t>                                                           during </a:t>
            </a:r>
            <a:r>
              <a:rPr lang="en-US" dirty="0"/>
              <a:t>the mid-1700s. </a:t>
            </a:r>
            <a:endParaRPr lang="en-US" dirty="0" smtClean="0"/>
          </a:p>
          <a:p>
            <a:r>
              <a:rPr lang="en-US" dirty="0" smtClean="0"/>
              <a:t>It </a:t>
            </a:r>
            <a:r>
              <a:rPr lang="en-US" dirty="0">
                <a:solidFill>
                  <a:srgbClr val="FF0000"/>
                </a:solidFill>
              </a:rPr>
              <a:t>led</a:t>
            </a:r>
            <a:r>
              <a:rPr lang="en-US" dirty="0"/>
              <a:t> </a:t>
            </a:r>
            <a:r>
              <a:rPr lang="en-US" dirty="0">
                <a:solidFill>
                  <a:srgbClr val="FF0000"/>
                </a:solidFill>
              </a:rPr>
              <a:t>to</a:t>
            </a:r>
            <a:r>
              <a:rPr lang="en-US" dirty="0"/>
              <a:t> the rapid </a:t>
            </a:r>
            <a:r>
              <a:rPr lang="en-US" dirty="0">
                <a:solidFill>
                  <a:srgbClr val="FF0000"/>
                </a:solidFill>
              </a:rPr>
              <a:t>growth</a:t>
            </a:r>
            <a:r>
              <a:rPr lang="en-US" dirty="0"/>
              <a:t> of </a:t>
            </a:r>
            <a:r>
              <a:rPr lang="en-US" dirty="0" smtClean="0"/>
              <a:t>                                                    </a:t>
            </a:r>
            <a:r>
              <a:rPr lang="en-US" dirty="0" smtClean="0">
                <a:solidFill>
                  <a:srgbClr val="FF0000"/>
                </a:solidFill>
              </a:rPr>
              <a:t>evangelical </a:t>
            </a:r>
            <a:r>
              <a:rPr lang="en-US" dirty="0">
                <a:solidFill>
                  <a:srgbClr val="FF0000"/>
                </a:solidFill>
              </a:rPr>
              <a:t>religions</a:t>
            </a:r>
            <a:r>
              <a:rPr lang="en-US" dirty="0"/>
              <a:t>, such as </a:t>
            </a:r>
            <a:r>
              <a:rPr lang="en-US" dirty="0" smtClean="0"/>
              <a:t>                                             </a:t>
            </a:r>
            <a:r>
              <a:rPr lang="en-US" dirty="0" smtClean="0">
                <a:solidFill>
                  <a:srgbClr val="FF0000"/>
                </a:solidFill>
              </a:rPr>
              <a:t>Methodist</a:t>
            </a:r>
            <a:r>
              <a:rPr lang="en-US" dirty="0" smtClean="0"/>
              <a:t> </a:t>
            </a:r>
            <a:r>
              <a:rPr lang="en-US" dirty="0"/>
              <a:t>and </a:t>
            </a:r>
            <a:r>
              <a:rPr lang="en-US" dirty="0">
                <a:solidFill>
                  <a:srgbClr val="FF0000"/>
                </a:solidFill>
              </a:rPr>
              <a:t>Baptist</a:t>
            </a:r>
            <a:r>
              <a:rPr lang="en-US" dirty="0"/>
              <a:t>, and </a:t>
            </a:r>
            <a:r>
              <a:rPr lang="en-US" dirty="0" smtClean="0"/>
              <a:t>                                               </a:t>
            </a:r>
            <a:r>
              <a:rPr lang="en-US" b="1" i="1" u="sng" dirty="0" smtClean="0">
                <a:solidFill>
                  <a:srgbClr val="FF0000"/>
                </a:solidFill>
              </a:rPr>
              <a:t>challenged</a:t>
            </a:r>
            <a:r>
              <a:rPr lang="en-US" dirty="0" smtClean="0"/>
              <a:t> </a:t>
            </a:r>
            <a:r>
              <a:rPr lang="en-US" dirty="0"/>
              <a:t>the </a:t>
            </a:r>
            <a:r>
              <a:rPr lang="en-US" b="1" dirty="0">
                <a:solidFill>
                  <a:srgbClr val="FF0000"/>
                </a:solidFill>
              </a:rPr>
              <a:t>established</a:t>
            </a:r>
            <a:r>
              <a:rPr lang="en-US" dirty="0"/>
              <a:t> </a:t>
            </a:r>
            <a:r>
              <a:rPr lang="en-US" dirty="0" smtClean="0"/>
              <a:t>                                                 religious </a:t>
            </a:r>
            <a:r>
              <a:rPr lang="en-US" dirty="0"/>
              <a:t>and </a:t>
            </a:r>
            <a:r>
              <a:rPr lang="en-US" dirty="0">
                <a:solidFill>
                  <a:srgbClr val="FF0000"/>
                </a:solidFill>
              </a:rPr>
              <a:t>governmental</a:t>
            </a:r>
            <a:r>
              <a:rPr lang="en-US" dirty="0"/>
              <a:t> </a:t>
            </a:r>
            <a:r>
              <a:rPr lang="en-US" dirty="0">
                <a:solidFill>
                  <a:srgbClr val="FF0000"/>
                </a:solidFill>
              </a:rPr>
              <a:t>orders</a:t>
            </a:r>
            <a:r>
              <a:rPr lang="en-US" dirty="0"/>
              <a:t>. </a:t>
            </a:r>
            <a:endParaRPr lang="en-US" dirty="0" smtClean="0"/>
          </a:p>
          <a:p>
            <a:r>
              <a:rPr lang="en-US" dirty="0" smtClean="0"/>
              <a:t>It </a:t>
            </a:r>
            <a:r>
              <a:rPr lang="en-US" dirty="0"/>
              <a:t>laid one of the social foundations for the </a:t>
            </a:r>
            <a:r>
              <a:rPr lang="en-US" dirty="0">
                <a:solidFill>
                  <a:srgbClr val="FF0000"/>
                </a:solidFill>
              </a:rPr>
              <a:t>American Revolution</a:t>
            </a:r>
            <a:r>
              <a:rPr lang="en-US" dirty="0"/>
              <a:t>.</a:t>
            </a:r>
          </a:p>
          <a:p>
            <a:endParaRPr lang="en-US" dirty="0"/>
          </a:p>
        </p:txBody>
      </p:sp>
      <p:pic>
        <p:nvPicPr>
          <p:cNvPr id="4" name="Picture 3"/>
          <p:cNvPicPr>
            <a:picLocks noChangeAspect="1" noChangeArrowheads="1"/>
          </p:cNvPicPr>
          <p:nvPr/>
        </p:nvPicPr>
        <p:blipFill>
          <a:blip r:embed="rId2" cstate="print"/>
          <a:srcRect/>
          <a:stretch>
            <a:fillRect/>
          </a:stretch>
        </p:blipFill>
        <p:spPr bwMode="auto">
          <a:xfrm rot="442080">
            <a:off x="5625885" y="658302"/>
            <a:ext cx="3352800" cy="4343400"/>
          </a:xfrm>
          <a:prstGeom prst="rect">
            <a:avLst/>
          </a:prstGeom>
          <a:noFill/>
          <a:ln w="9525">
            <a:noFill/>
            <a:miter lim="800000"/>
            <a:headEnd/>
            <a:tailEnd/>
          </a:ln>
        </p:spPr>
      </p:pic>
    </p:spTree>
    <p:extLst>
      <p:ext uri="{BB962C8B-B14F-4D97-AF65-F5344CB8AC3E}">
        <p14:creationId xmlns:p14="http://schemas.microsoft.com/office/powerpoint/2010/main" xmlns="" val="26193873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endParaRPr lang="en-US" smtClean="0"/>
          </a:p>
        </p:txBody>
      </p:sp>
      <p:graphicFrame>
        <p:nvGraphicFramePr>
          <p:cNvPr id="6" name="Content Placeholder 5"/>
          <p:cNvGraphicFramePr>
            <a:graphicFrameLocks noGrp="1"/>
          </p:cNvGraphicFramePr>
          <p:nvPr>
            <p:ph idx="1"/>
          </p:nvPr>
        </p:nvGraphicFramePr>
        <p:xfrm>
          <a:off x="76200" y="36513"/>
          <a:ext cx="8991600" cy="6736076"/>
        </p:xfrm>
        <a:graphic>
          <a:graphicData uri="http://schemas.openxmlformats.org/drawingml/2006/table">
            <a:tbl>
              <a:tblPr firstRow="1" bandRow="1">
                <a:tableStyleId>{5C22544A-7EE6-4342-B048-85BDC9FD1C3A}</a:tableStyleId>
              </a:tblPr>
              <a:tblGrid>
                <a:gridCol w="2247900"/>
                <a:gridCol w="2247900"/>
                <a:gridCol w="2247900"/>
                <a:gridCol w="2247900"/>
              </a:tblGrid>
              <a:tr h="640050">
                <a:tc>
                  <a:txBody>
                    <a:bodyPr/>
                    <a:lstStyle/>
                    <a:p>
                      <a:endParaRPr lang="en-US" sz="1800" dirty="0"/>
                    </a:p>
                  </a:txBody>
                  <a:tcPr marT="45718" marB="45718"/>
                </a:tc>
                <a:tc>
                  <a:txBody>
                    <a:bodyPr/>
                    <a:lstStyle/>
                    <a:p>
                      <a:pPr algn="ctr"/>
                      <a:r>
                        <a:rPr lang="en-US" sz="1800" b="1" kern="1200" dirty="0" smtClean="0">
                          <a:solidFill>
                            <a:schemeClr val="lt1"/>
                          </a:solidFill>
                          <a:effectLst/>
                          <a:latin typeface="+mn-lt"/>
                          <a:ea typeface="+mn-ea"/>
                          <a:cs typeface="+mn-cs"/>
                        </a:rPr>
                        <a:t>New England Colonies</a:t>
                      </a:r>
                      <a:endParaRPr lang="en-US" sz="1800" dirty="0"/>
                    </a:p>
                  </a:txBody>
                  <a:tcPr marT="45718" marB="45718"/>
                </a:tc>
                <a:tc>
                  <a:txBody>
                    <a:bodyPr/>
                    <a:lstStyle/>
                    <a:p>
                      <a:pPr algn="ctr"/>
                      <a:r>
                        <a:rPr lang="en-US" sz="1800" dirty="0" smtClean="0"/>
                        <a:t>Middle Colonies</a:t>
                      </a:r>
                      <a:endParaRPr lang="en-US" sz="1800" dirty="0"/>
                    </a:p>
                  </a:txBody>
                  <a:tcPr marT="45718" marB="45718"/>
                </a:tc>
                <a:tc>
                  <a:txBody>
                    <a:bodyPr/>
                    <a:lstStyle/>
                    <a:p>
                      <a:pPr algn="ctr"/>
                      <a:r>
                        <a:rPr lang="en-US" sz="1800" dirty="0" smtClean="0"/>
                        <a:t>Southern</a:t>
                      </a:r>
                      <a:r>
                        <a:rPr lang="en-US" sz="1800" baseline="0" dirty="0" smtClean="0"/>
                        <a:t> Colonies</a:t>
                      </a:r>
                      <a:endParaRPr lang="en-US" sz="1800" dirty="0"/>
                    </a:p>
                  </a:txBody>
                  <a:tcPr marT="45718" marB="45718"/>
                </a:tc>
              </a:tr>
              <a:tr h="1097228">
                <a:tc>
                  <a:txBody>
                    <a:bodyPr/>
                    <a:lstStyle/>
                    <a:p>
                      <a:pPr marL="0" marR="0">
                        <a:spcBef>
                          <a:spcPts val="0"/>
                        </a:spcBef>
                        <a:spcAft>
                          <a:spcPts val="0"/>
                        </a:spcAft>
                      </a:pPr>
                      <a:r>
                        <a:rPr lang="en-US" sz="2000" b="1" dirty="0">
                          <a:effectLst/>
                          <a:latin typeface="Times New Roman"/>
                          <a:ea typeface="Times New Roman"/>
                        </a:rPr>
                        <a:t>Group/People Responsible for Colony</a:t>
                      </a:r>
                      <a:endParaRPr lang="en-US" sz="1200" dirty="0">
                        <a:effectLst/>
                        <a:latin typeface="Times New Roman"/>
                        <a:ea typeface="Times New Roman"/>
                      </a:endParaRPr>
                    </a:p>
                    <a:p>
                      <a:pPr marL="0" marR="0">
                        <a:spcBef>
                          <a:spcPts val="0"/>
                        </a:spcBef>
                        <a:spcAft>
                          <a:spcPts val="0"/>
                        </a:spcAft>
                      </a:pP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latin typeface="Times New Roman"/>
                          <a:ea typeface="Times New Roman"/>
                        </a:rPr>
                        <a:t>Puritans seeking freedom from religious persecution in Europe</a:t>
                      </a:r>
                    </a:p>
                  </a:txBody>
                  <a:tcPr marL="68580" marR="68580" marT="0" marB="0"/>
                </a:tc>
                <a:tc>
                  <a:txBody>
                    <a:bodyPr/>
                    <a:lstStyle/>
                    <a:p>
                      <a:pPr marL="0" marR="0" algn="ctr">
                        <a:spcBef>
                          <a:spcPts val="0"/>
                        </a:spcBef>
                        <a:spcAft>
                          <a:spcPts val="0"/>
                        </a:spcAft>
                      </a:pPr>
                      <a:r>
                        <a:rPr lang="en-US" sz="1200">
                          <a:effectLst/>
                          <a:latin typeface="Times New Roman"/>
                          <a:ea typeface="Times New Roman"/>
                        </a:rPr>
                        <a:t>English, Dutch, German speaking immigrants</a:t>
                      </a:r>
                    </a:p>
                  </a:txBody>
                  <a:tcPr marL="68580" marR="68580" marT="0" marB="0"/>
                </a:tc>
                <a:tc>
                  <a:txBody>
                    <a:bodyPr/>
                    <a:lstStyle/>
                    <a:p>
                      <a:pPr marL="0" marR="0" algn="ctr">
                        <a:spcBef>
                          <a:spcPts val="0"/>
                        </a:spcBef>
                        <a:spcAft>
                          <a:spcPts val="0"/>
                        </a:spcAft>
                      </a:pPr>
                      <a:r>
                        <a:rPr lang="en-US" sz="1200">
                          <a:effectLst/>
                          <a:latin typeface="Times New Roman"/>
                          <a:ea typeface="Times New Roman"/>
                        </a:rPr>
                        <a:t>“Cavaliers” - English nobility</a:t>
                      </a:r>
                    </a:p>
                    <a:p>
                      <a:pPr marL="0" marR="0" algn="ctr">
                        <a:spcBef>
                          <a:spcPts val="0"/>
                        </a:spcBef>
                        <a:spcAft>
                          <a:spcPts val="0"/>
                        </a:spcAft>
                      </a:pPr>
                      <a:r>
                        <a:rPr lang="en-US" sz="1200">
                          <a:effectLst/>
                          <a:latin typeface="Times New Roman"/>
                          <a:ea typeface="Times New Roman"/>
                        </a:rPr>
                        <a:t>“Indentured Servants” – poor whites </a:t>
                      </a:r>
                    </a:p>
                  </a:txBody>
                  <a:tcPr marL="68580" marR="68580" marT="0" marB="0"/>
                </a:tc>
              </a:tr>
              <a:tr h="914357">
                <a:tc>
                  <a:txBody>
                    <a:bodyPr/>
                    <a:lstStyle/>
                    <a:p>
                      <a:pPr marL="0" marR="0">
                        <a:spcBef>
                          <a:spcPts val="0"/>
                        </a:spcBef>
                        <a:spcAft>
                          <a:spcPts val="0"/>
                        </a:spcAft>
                      </a:pPr>
                      <a:r>
                        <a:rPr lang="en-US" sz="2000" b="1" dirty="0">
                          <a:effectLst/>
                          <a:latin typeface="Times New Roman"/>
                          <a:ea typeface="Times New Roman"/>
                        </a:rPr>
                        <a:t>Reason for Settlement</a:t>
                      </a:r>
                      <a:endParaRPr lang="en-US" sz="1200" dirty="0">
                        <a:effectLst/>
                        <a:latin typeface="Times New Roman"/>
                        <a:ea typeface="Times New Roman"/>
                      </a:endParaRPr>
                    </a:p>
                    <a:p>
                      <a:pPr marL="0" marR="0">
                        <a:spcBef>
                          <a:spcPts val="0"/>
                        </a:spcBef>
                        <a:spcAft>
                          <a:spcPts val="0"/>
                        </a:spcAft>
                      </a:pPr>
                      <a:r>
                        <a:rPr lang="en-US" sz="2000" b="1" dirty="0">
                          <a:effectLst/>
                          <a:latin typeface="Times New Roman"/>
                          <a:ea typeface="Times New Roman"/>
                        </a:rPr>
                        <a:t> </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latin typeface="Times New Roman"/>
                          <a:ea typeface="Times New Roman"/>
                        </a:rPr>
                        <a:t>Seeking freedom from religious persecution in Europe</a:t>
                      </a:r>
                    </a:p>
                  </a:txBody>
                  <a:tcPr marL="68580" marR="68580" marT="0" marB="0"/>
                </a:tc>
                <a:tc>
                  <a:txBody>
                    <a:bodyPr/>
                    <a:lstStyle/>
                    <a:p>
                      <a:pPr marL="0" marR="0" algn="ctr">
                        <a:spcBef>
                          <a:spcPts val="0"/>
                        </a:spcBef>
                        <a:spcAft>
                          <a:spcPts val="0"/>
                        </a:spcAft>
                      </a:pPr>
                      <a:r>
                        <a:rPr lang="en-US" sz="1200">
                          <a:effectLst/>
                          <a:latin typeface="Times New Roman"/>
                          <a:ea typeface="Times New Roman"/>
                        </a:rPr>
                        <a:t>Seeking freedom from religious persecution in Europe and economic opportunities </a:t>
                      </a:r>
                    </a:p>
                  </a:txBody>
                  <a:tcPr marL="68580" marR="68580" marT="0" marB="0"/>
                </a:tc>
                <a:tc>
                  <a:txBody>
                    <a:bodyPr/>
                    <a:lstStyle/>
                    <a:p>
                      <a:pPr marL="0" marR="0" algn="ctr">
                        <a:spcBef>
                          <a:spcPts val="0"/>
                        </a:spcBef>
                        <a:spcAft>
                          <a:spcPts val="0"/>
                        </a:spcAft>
                      </a:pPr>
                      <a:r>
                        <a:rPr lang="en-US" sz="1200">
                          <a:effectLst/>
                          <a:latin typeface="Times New Roman"/>
                          <a:ea typeface="Times New Roman"/>
                        </a:rPr>
                        <a:t>Seeking economic opportunities</a:t>
                      </a:r>
                    </a:p>
                  </a:txBody>
                  <a:tcPr marL="68580" marR="68580" marT="0" marB="0"/>
                </a:tc>
              </a:tr>
              <a:tr h="1280100">
                <a:tc>
                  <a:txBody>
                    <a:bodyPr/>
                    <a:lstStyle/>
                    <a:p>
                      <a:pPr marL="0" marR="0">
                        <a:spcBef>
                          <a:spcPts val="0"/>
                        </a:spcBef>
                        <a:spcAft>
                          <a:spcPts val="0"/>
                        </a:spcAft>
                      </a:pPr>
                      <a:r>
                        <a:rPr lang="en-US" sz="2000" b="1">
                          <a:effectLst/>
                          <a:latin typeface="Times New Roman"/>
                          <a:ea typeface="Times New Roman"/>
                        </a:rPr>
                        <a:t>Impact on Government</a:t>
                      </a:r>
                      <a:endParaRPr lang="en-US" sz="1200">
                        <a:effectLst/>
                        <a:latin typeface="Times New Roman"/>
                        <a:ea typeface="Times New Roman"/>
                      </a:endParaRPr>
                    </a:p>
                    <a:p>
                      <a:pPr marL="0" marR="0">
                        <a:spcBef>
                          <a:spcPts val="0"/>
                        </a:spcBef>
                        <a:spcAft>
                          <a:spcPts val="0"/>
                        </a:spcAft>
                      </a:pPr>
                      <a:r>
                        <a:rPr lang="en-US" sz="2000" b="1">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2000" b="1">
                          <a:effectLst/>
                          <a:latin typeface="Times New Roman"/>
                          <a:ea typeface="Times New Roman"/>
                        </a:rPr>
                        <a:t> </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latin typeface="Times New Roman"/>
                          <a:ea typeface="Times New Roman"/>
                        </a:rPr>
                        <a:t>“Athenian” direct democracy through town meetings. </a:t>
                      </a:r>
                    </a:p>
                    <a:p>
                      <a:pPr marL="0" marR="0" algn="ctr">
                        <a:spcBef>
                          <a:spcPts val="0"/>
                        </a:spcBef>
                        <a:spcAft>
                          <a:spcPts val="0"/>
                        </a:spcAft>
                      </a:pPr>
                      <a:r>
                        <a:rPr lang="en-US" sz="1200">
                          <a:effectLst/>
                          <a:latin typeface="Times New Roman"/>
                          <a:ea typeface="Times New Roman"/>
                        </a:rPr>
                        <a:t>They formed a “covenant community” based on the principles of the Mayflower Compact.</a:t>
                      </a:r>
                    </a:p>
                  </a:txBody>
                  <a:tcPr marL="68580" marR="68580" marT="0" marB="0"/>
                </a:tc>
                <a:tc>
                  <a:txBody>
                    <a:bodyPr/>
                    <a:lstStyle/>
                    <a:p>
                      <a:pPr marL="0" marR="0" algn="ctr">
                        <a:spcBef>
                          <a:spcPts val="0"/>
                        </a:spcBef>
                        <a:spcAft>
                          <a:spcPts val="0"/>
                        </a:spcAft>
                      </a:pPr>
                      <a:r>
                        <a:rPr lang="en-US" sz="1200">
                          <a:effectLst/>
                          <a:latin typeface="Times New Roman"/>
                          <a:ea typeface="Times New Roman"/>
                        </a:rPr>
                        <a:t>Incorporated a number of democratic principles that reflected the basic rights of Englishmen</a:t>
                      </a:r>
                    </a:p>
                  </a:txBody>
                  <a:tcPr marL="68580" marR="68580" marT="0" marB="0"/>
                </a:tc>
                <a:tc>
                  <a:txBody>
                    <a:bodyPr/>
                    <a:lstStyle/>
                    <a:p>
                      <a:pPr marL="0" marR="0" algn="ctr">
                        <a:spcBef>
                          <a:spcPts val="0"/>
                        </a:spcBef>
                        <a:spcAft>
                          <a:spcPts val="0"/>
                        </a:spcAft>
                      </a:pPr>
                      <a:r>
                        <a:rPr lang="en-US" sz="1200">
                          <a:effectLst/>
                          <a:latin typeface="Times New Roman"/>
                          <a:ea typeface="Times New Roman"/>
                        </a:rPr>
                        <a:t>Maintained stronger ties to Britain, with plantation owners playing leading roles in representative colonial legislatures.</a:t>
                      </a:r>
                    </a:p>
                    <a:p>
                      <a:pPr marL="0" marR="0" algn="ctr">
                        <a:spcBef>
                          <a:spcPts val="0"/>
                        </a:spcBef>
                        <a:spcAft>
                          <a:spcPts val="0"/>
                        </a:spcAft>
                      </a:pPr>
                      <a:r>
                        <a:rPr lang="en-US" sz="1200">
                          <a:effectLst/>
                          <a:latin typeface="Times New Roman"/>
                          <a:ea typeface="Times New Roman"/>
                        </a:rPr>
                        <a:t> </a:t>
                      </a:r>
                    </a:p>
                    <a:p>
                      <a:pPr marL="0" marR="0" algn="ctr">
                        <a:spcBef>
                          <a:spcPts val="0"/>
                        </a:spcBef>
                        <a:spcAft>
                          <a:spcPts val="0"/>
                        </a:spcAft>
                      </a:pPr>
                      <a:r>
                        <a:rPr lang="en-US" sz="1200">
                          <a:effectLst/>
                          <a:latin typeface="Times New Roman"/>
                          <a:ea typeface="Times New Roman"/>
                        </a:rPr>
                        <a:t>House of Burgesses – VA colony  </a:t>
                      </a:r>
                    </a:p>
                  </a:txBody>
                  <a:tcPr marL="68580" marR="68580" marT="0" marB="0"/>
                </a:tc>
              </a:tr>
              <a:tr h="1523928">
                <a:tc>
                  <a:txBody>
                    <a:bodyPr/>
                    <a:lstStyle/>
                    <a:p>
                      <a:pPr marL="0" marR="0">
                        <a:spcBef>
                          <a:spcPts val="0"/>
                        </a:spcBef>
                        <a:spcAft>
                          <a:spcPts val="0"/>
                        </a:spcAft>
                      </a:pPr>
                      <a:r>
                        <a:rPr lang="en-US" sz="2000" b="1">
                          <a:effectLst/>
                          <a:latin typeface="Times New Roman"/>
                          <a:ea typeface="Times New Roman"/>
                        </a:rPr>
                        <a:t>Economic Activities</a:t>
                      </a:r>
                      <a:endParaRPr lang="en-US" sz="1200">
                        <a:effectLst/>
                        <a:latin typeface="Times New Roman"/>
                        <a:ea typeface="Times New Roman"/>
                      </a:endParaRPr>
                    </a:p>
                    <a:p>
                      <a:pPr marL="0" marR="0">
                        <a:spcBef>
                          <a:spcPts val="0"/>
                        </a:spcBef>
                        <a:spcAft>
                          <a:spcPts val="0"/>
                        </a:spcAft>
                      </a:pPr>
                      <a:r>
                        <a:rPr lang="en-US" sz="2000" b="1">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2000" b="1">
                          <a:effectLst/>
                          <a:latin typeface="Times New Roman"/>
                          <a:ea typeface="Times New Roman"/>
                        </a:rPr>
                        <a:t> </a:t>
                      </a:r>
                      <a:endParaRPr lang="en-US" sz="1200">
                        <a:effectLst/>
                        <a:latin typeface="Times New Roman"/>
                        <a:ea typeface="Times New Roman"/>
                      </a:endParaRPr>
                    </a:p>
                    <a:p>
                      <a:pPr marL="0" marR="0">
                        <a:spcBef>
                          <a:spcPts val="0"/>
                        </a:spcBef>
                        <a:spcAft>
                          <a:spcPts val="0"/>
                        </a:spcAft>
                      </a:pPr>
                      <a:r>
                        <a:rPr lang="en-US" sz="2000" b="1">
                          <a:effectLst/>
                          <a:latin typeface="Times New Roman"/>
                          <a:ea typeface="Times New Roman"/>
                        </a:rPr>
                        <a:t> </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latin typeface="Times New Roman"/>
                          <a:ea typeface="Times New Roman"/>
                        </a:rPr>
                        <a:t>Shipbuilding, trading, fishing, lumbering, manufacturing, small-scale subsistence farming.</a:t>
                      </a:r>
                    </a:p>
                    <a:p>
                      <a:pPr marL="0" marR="0" algn="ctr">
                        <a:spcBef>
                          <a:spcPts val="0"/>
                        </a:spcBef>
                        <a:spcAft>
                          <a:spcPts val="0"/>
                        </a:spcAft>
                      </a:pPr>
                      <a:r>
                        <a:rPr lang="en-US" sz="1200">
                          <a:effectLst/>
                          <a:latin typeface="Times New Roman"/>
                          <a:ea typeface="Times New Roman"/>
                        </a:rPr>
                        <a:t> </a:t>
                      </a:r>
                    </a:p>
                    <a:p>
                      <a:pPr marL="0" marR="0" algn="ctr">
                        <a:spcBef>
                          <a:spcPts val="0"/>
                        </a:spcBef>
                        <a:spcAft>
                          <a:spcPts val="0"/>
                        </a:spcAft>
                      </a:pPr>
                      <a:r>
                        <a:rPr lang="en-US" sz="1200">
                          <a:effectLst/>
                          <a:latin typeface="Times New Roman"/>
                          <a:ea typeface="Times New Roman"/>
                        </a:rPr>
                        <a:t>Boston – commercial center</a:t>
                      </a:r>
                    </a:p>
                  </a:txBody>
                  <a:tcPr marL="68580" marR="68580" marT="0" marB="0"/>
                </a:tc>
                <a:tc>
                  <a:txBody>
                    <a:bodyPr/>
                    <a:lstStyle/>
                    <a:p>
                      <a:pPr marL="0" marR="0" algn="ctr">
                        <a:spcBef>
                          <a:spcPts val="0"/>
                        </a:spcBef>
                        <a:spcAft>
                          <a:spcPts val="0"/>
                        </a:spcAft>
                      </a:pPr>
                      <a:r>
                        <a:rPr lang="en-US" sz="1200">
                          <a:effectLst/>
                          <a:latin typeface="Times New Roman"/>
                          <a:ea typeface="Times New Roman"/>
                        </a:rPr>
                        <a:t>Shipbuilding, trading, small-scale subsistence farming.</a:t>
                      </a:r>
                    </a:p>
                    <a:p>
                      <a:pPr marL="0" marR="0" algn="ctr">
                        <a:spcBef>
                          <a:spcPts val="0"/>
                        </a:spcBef>
                        <a:spcAft>
                          <a:spcPts val="0"/>
                        </a:spcAft>
                      </a:pPr>
                      <a:r>
                        <a:rPr lang="en-US" sz="1200">
                          <a:effectLst/>
                          <a:latin typeface="Times New Roman"/>
                          <a:ea typeface="Times New Roman"/>
                        </a:rPr>
                        <a:t> </a:t>
                      </a:r>
                    </a:p>
                    <a:p>
                      <a:pPr marL="0" marR="0" algn="ctr">
                        <a:spcBef>
                          <a:spcPts val="0"/>
                        </a:spcBef>
                        <a:spcAft>
                          <a:spcPts val="0"/>
                        </a:spcAft>
                      </a:pPr>
                      <a:r>
                        <a:rPr lang="en-US" sz="1200">
                          <a:effectLst/>
                          <a:latin typeface="Times New Roman"/>
                          <a:ea typeface="Times New Roman"/>
                        </a:rPr>
                        <a:t>New York and Philadelphia – commercial centers</a:t>
                      </a:r>
                    </a:p>
                    <a:p>
                      <a:pPr marL="0" marR="0" algn="ctr">
                        <a:spcBef>
                          <a:spcPts val="0"/>
                        </a:spcBef>
                        <a:spcAft>
                          <a:spcPts val="0"/>
                        </a:spcAft>
                      </a:pPr>
                      <a:r>
                        <a:rPr lang="en-US" sz="1200">
                          <a:effectLst/>
                          <a:latin typeface="Times New Roman"/>
                          <a:ea typeface="Times New Roman"/>
                        </a:rPr>
                        <a:t> </a:t>
                      </a:r>
                    </a:p>
                  </a:txBody>
                  <a:tcPr marL="68580" marR="68580" marT="0" marB="0"/>
                </a:tc>
                <a:tc>
                  <a:txBody>
                    <a:bodyPr/>
                    <a:lstStyle/>
                    <a:p>
                      <a:pPr marL="0" marR="0" algn="ctr">
                        <a:spcBef>
                          <a:spcPts val="0"/>
                        </a:spcBef>
                        <a:spcAft>
                          <a:spcPts val="0"/>
                        </a:spcAft>
                      </a:pPr>
                      <a:r>
                        <a:rPr lang="en-US" sz="1200">
                          <a:effectLst/>
                          <a:latin typeface="Times New Roman"/>
                          <a:ea typeface="Times New Roman"/>
                        </a:rPr>
                        <a:t>Farming, large plantations – along the coastline – grew “cash crops”</a:t>
                      </a:r>
                    </a:p>
                    <a:p>
                      <a:pPr marL="0" marR="0" algn="ctr">
                        <a:spcBef>
                          <a:spcPts val="0"/>
                        </a:spcBef>
                        <a:spcAft>
                          <a:spcPts val="0"/>
                        </a:spcAft>
                      </a:pPr>
                      <a:r>
                        <a:rPr lang="en-US" sz="1200">
                          <a:effectLst/>
                          <a:latin typeface="Times New Roman"/>
                          <a:ea typeface="Times New Roman"/>
                        </a:rPr>
                        <a:t> </a:t>
                      </a:r>
                    </a:p>
                    <a:p>
                      <a:pPr marL="0" marR="0" algn="ctr">
                        <a:spcBef>
                          <a:spcPts val="0"/>
                        </a:spcBef>
                        <a:spcAft>
                          <a:spcPts val="0"/>
                        </a:spcAft>
                      </a:pPr>
                      <a:r>
                        <a:rPr lang="en-US" sz="1200">
                          <a:effectLst/>
                          <a:latin typeface="Times New Roman"/>
                          <a:ea typeface="Times New Roman"/>
                        </a:rPr>
                        <a:t>Small-scale subsistence farming in the Appalachian Mts. </a:t>
                      </a:r>
                    </a:p>
                  </a:txBody>
                  <a:tcPr marL="68580" marR="68580" marT="0" marB="0"/>
                </a:tc>
              </a:tr>
              <a:tr h="1280100">
                <a:tc>
                  <a:txBody>
                    <a:bodyPr/>
                    <a:lstStyle/>
                    <a:p>
                      <a:pPr marL="0" marR="0">
                        <a:spcBef>
                          <a:spcPts val="0"/>
                        </a:spcBef>
                        <a:spcAft>
                          <a:spcPts val="0"/>
                        </a:spcAft>
                      </a:pPr>
                      <a:r>
                        <a:rPr lang="en-US" sz="2000" b="1" dirty="0">
                          <a:effectLst/>
                          <a:latin typeface="Times New Roman"/>
                          <a:ea typeface="Times New Roman"/>
                        </a:rPr>
                        <a:t>Social Characteristics</a:t>
                      </a:r>
                      <a:endParaRPr lang="en-US" sz="1200" dirty="0">
                        <a:effectLst/>
                        <a:latin typeface="Times New Roman"/>
                        <a:ea typeface="Times New Roman"/>
                      </a:endParaRPr>
                    </a:p>
                    <a:p>
                      <a:pPr marL="0" marR="0">
                        <a:spcBef>
                          <a:spcPts val="0"/>
                        </a:spcBef>
                        <a:spcAft>
                          <a:spcPts val="0"/>
                        </a:spcAft>
                      </a:pPr>
                      <a:r>
                        <a:rPr lang="en-US" sz="2000" b="1" dirty="0">
                          <a:effectLst/>
                          <a:latin typeface="Times New Roman"/>
                          <a:ea typeface="Times New Roman"/>
                        </a:rPr>
                        <a:t> </a:t>
                      </a:r>
                      <a:endParaRPr lang="en-US" sz="1200" dirty="0">
                        <a:effectLst/>
                        <a:latin typeface="Times New Roman"/>
                        <a:ea typeface="Times New Roman"/>
                      </a:endParaRPr>
                    </a:p>
                    <a:p>
                      <a:pPr marL="0" marR="0">
                        <a:spcBef>
                          <a:spcPts val="0"/>
                        </a:spcBef>
                        <a:spcAft>
                          <a:spcPts val="0"/>
                        </a:spcAft>
                      </a:pPr>
                      <a:r>
                        <a:rPr lang="en-US" sz="2000" b="1" dirty="0">
                          <a:effectLst/>
                          <a:latin typeface="Times New Roman"/>
                          <a:ea typeface="Times New Roman"/>
                        </a:rPr>
                        <a:t> </a:t>
                      </a:r>
                      <a:endParaRPr lang="en-US" sz="12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a:effectLst/>
                          <a:latin typeface="Times New Roman"/>
                          <a:ea typeface="Times New Roman"/>
                        </a:rPr>
                        <a:t>Very religious </a:t>
                      </a:r>
                    </a:p>
                    <a:p>
                      <a:pPr marL="0" marR="0" algn="ctr">
                        <a:spcBef>
                          <a:spcPts val="0"/>
                        </a:spcBef>
                        <a:spcAft>
                          <a:spcPts val="0"/>
                        </a:spcAft>
                      </a:pPr>
                      <a:r>
                        <a:rPr lang="en-US" sz="1200">
                          <a:effectLst/>
                          <a:latin typeface="Times New Roman"/>
                          <a:ea typeface="Times New Roman"/>
                        </a:rPr>
                        <a:t>Intolerant of religious dissenters</a:t>
                      </a:r>
                    </a:p>
                  </a:txBody>
                  <a:tcPr marL="68580" marR="68580" marT="0" marB="0"/>
                </a:tc>
                <a:tc>
                  <a:txBody>
                    <a:bodyPr/>
                    <a:lstStyle/>
                    <a:p>
                      <a:pPr marL="0" marR="0" algn="ctr">
                        <a:spcBef>
                          <a:spcPts val="0"/>
                        </a:spcBef>
                        <a:spcAft>
                          <a:spcPts val="0"/>
                        </a:spcAft>
                      </a:pPr>
                      <a:r>
                        <a:rPr lang="en-US" sz="1200">
                          <a:effectLst/>
                          <a:latin typeface="Times New Roman"/>
                          <a:ea typeface="Times New Roman"/>
                        </a:rPr>
                        <a:t>Very diverse</a:t>
                      </a:r>
                    </a:p>
                    <a:p>
                      <a:pPr marL="0" marR="0" algn="ctr">
                        <a:spcBef>
                          <a:spcPts val="0"/>
                        </a:spcBef>
                        <a:spcAft>
                          <a:spcPts val="0"/>
                        </a:spcAft>
                      </a:pPr>
                      <a:r>
                        <a:rPr lang="en-US" sz="1200">
                          <a:effectLst/>
                          <a:latin typeface="Times New Roman"/>
                          <a:ea typeface="Times New Roman"/>
                        </a:rPr>
                        <a:t>Granted religious tolerance </a:t>
                      </a:r>
                    </a:p>
                    <a:p>
                      <a:pPr marL="0" marR="0" algn="ctr">
                        <a:spcBef>
                          <a:spcPts val="0"/>
                        </a:spcBef>
                        <a:spcAft>
                          <a:spcPts val="0"/>
                        </a:spcAft>
                      </a:pPr>
                      <a:r>
                        <a:rPr lang="en-US" sz="1200">
                          <a:effectLst/>
                          <a:latin typeface="Times New Roman"/>
                          <a:ea typeface="Times New Roman"/>
                        </a:rPr>
                        <a:t>Flexible social structure </a:t>
                      </a:r>
                    </a:p>
                    <a:p>
                      <a:pPr marL="0" marR="0" algn="ctr">
                        <a:spcBef>
                          <a:spcPts val="0"/>
                        </a:spcBef>
                        <a:spcAft>
                          <a:spcPts val="0"/>
                        </a:spcAft>
                      </a:pPr>
                      <a:r>
                        <a:rPr lang="en-US" sz="1200">
                          <a:effectLst/>
                          <a:latin typeface="Times New Roman"/>
                          <a:ea typeface="Times New Roman"/>
                        </a:rPr>
                        <a:t>Quakers, Huguenots, Jews, Presbyterians</a:t>
                      </a:r>
                    </a:p>
                    <a:p>
                      <a:pPr marL="0" marR="0" algn="ctr">
                        <a:spcBef>
                          <a:spcPts val="0"/>
                        </a:spcBef>
                        <a:spcAft>
                          <a:spcPts val="0"/>
                        </a:spcAft>
                      </a:pPr>
                      <a:r>
                        <a:rPr lang="en-US" sz="1200">
                          <a:effectLst/>
                          <a:latin typeface="Times New Roman"/>
                          <a:ea typeface="Times New Roman"/>
                        </a:rPr>
                        <a:t>Development of the middle class </a:t>
                      </a:r>
                    </a:p>
                  </a:txBody>
                  <a:tcPr marL="68580" marR="68580" marT="0" marB="0"/>
                </a:tc>
                <a:tc>
                  <a:txBody>
                    <a:bodyPr/>
                    <a:lstStyle/>
                    <a:p>
                      <a:pPr marL="0" marR="0" algn="ctr">
                        <a:spcBef>
                          <a:spcPts val="0"/>
                        </a:spcBef>
                        <a:spcAft>
                          <a:spcPts val="0"/>
                        </a:spcAft>
                      </a:pPr>
                      <a:r>
                        <a:rPr lang="en-US" sz="1200" dirty="0">
                          <a:effectLst/>
                          <a:latin typeface="Times New Roman"/>
                          <a:ea typeface="Times New Roman"/>
                        </a:rPr>
                        <a:t>Based on family status and ownership of land</a:t>
                      </a:r>
                    </a:p>
                    <a:p>
                      <a:pPr marL="0" marR="0" algn="ctr">
                        <a:spcBef>
                          <a:spcPts val="0"/>
                        </a:spcBef>
                        <a:spcAft>
                          <a:spcPts val="0"/>
                        </a:spcAft>
                      </a:pPr>
                      <a:r>
                        <a:rPr lang="en-US" sz="1200" dirty="0">
                          <a:effectLst/>
                          <a:latin typeface="Times New Roman"/>
                          <a:ea typeface="Times New Roman"/>
                        </a:rPr>
                        <a:t>Close ties to the Church of England</a:t>
                      </a:r>
                    </a:p>
                    <a:p>
                      <a:pPr marL="0" marR="0" algn="ctr">
                        <a:spcBef>
                          <a:spcPts val="0"/>
                        </a:spcBef>
                        <a:spcAft>
                          <a:spcPts val="0"/>
                        </a:spcAft>
                      </a:pPr>
                      <a:r>
                        <a:rPr lang="en-US" sz="1200" dirty="0">
                          <a:effectLst/>
                          <a:latin typeface="Times New Roman"/>
                          <a:ea typeface="Times New Roman"/>
                        </a:rPr>
                        <a:t>Maintained more allegiance to Britain than to the other colonies.</a:t>
                      </a:r>
                    </a:p>
                    <a:p>
                      <a:pPr marL="0" marR="0" algn="ctr">
                        <a:spcBef>
                          <a:spcPts val="0"/>
                        </a:spcBef>
                        <a:spcAft>
                          <a:spcPts val="0"/>
                        </a:spcAft>
                      </a:pPr>
                      <a:r>
                        <a:rPr lang="en-US" sz="1200" dirty="0">
                          <a:effectLst/>
                          <a:latin typeface="Times New Roman"/>
                          <a:ea typeface="Times New Roman"/>
                        </a:rPr>
                        <a:t> </a:t>
                      </a:r>
                    </a:p>
                  </a:txBody>
                  <a:tcPr marL="68580" marR="68580" marT="0" marB="0"/>
                </a:tc>
              </a:tr>
            </a:tbl>
          </a:graphicData>
        </a:graphic>
      </p:graphicFrame>
    </p:spTree>
    <p:extLst>
      <p:ext uri="{BB962C8B-B14F-4D97-AF65-F5344CB8AC3E}">
        <p14:creationId xmlns:p14="http://schemas.microsoft.com/office/powerpoint/2010/main" xmlns="" val="33220267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Questions:</a:t>
            </a:r>
            <a:endParaRPr lang="en-US" dirty="0"/>
          </a:p>
        </p:txBody>
      </p:sp>
      <p:sp>
        <p:nvSpPr>
          <p:cNvPr id="3" name="Content Placeholder 2"/>
          <p:cNvSpPr>
            <a:spLocks noGrp="1"/>
          </p:cNvSpPr>
          <p:nvPr>
            <p:ph idx="1"/>
          </p:nvPr>
        </p:nvSpPr>
        <p:spPr/>
        <p:txBody>
          <a:bodyPr/>
          <a:lstStyle/>
          <a:p>
            <a:r>
              <a:rPr lang="en-US" sz="2800" dirty="0" smtClean="0"/>
              <a:t>Why did Europeans settle in the English colonies?</a:t>
            </a:r>
          </a:p>
          <a:p>
            <a:r>
              <a:rPr lang="en-US" sz="2800" dirty="0" smtClean="0"/>
              <a:t>How did their motivations influence their settlement patterns and colony structures?</a:t>
            </a:r>
          </a:p>
          <a:p>
            <a:r>
              <a:rPr lang="en-US" sz="2800" dirty="0" smtClean="0"/>
              <a:t>In what ways did the cultures of Europe, Africa, and the Americas interact?</a:t>
            </a:r>
          </a:p>
          <a:p>
            <a:r>
              <a:rPr lang="en-US" sz="2800" dirty="0" smtClean="0"/>
              <a:t>What were the consequences of the interactions of European, African, and American cultures?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pic>
        <p:nvPicPr>
          <p:cNvPr id="21507" name="Content Placeholder 3" descr="Columbus Quote.JPG"/>
          <p:cNvPicPr>
            <a:picLocks noGrp="1" noChangeAspect="1"/>
          </p:cNvPicPr>
          <p:nvPr>
            <p:ph idx="1"/>
          </p:nvPr>
        </p:nvPicPr>
        <p:blipFill>
          <a:blip r:embed="rId2" cstate="print"/>
          <a:srcRect/>
          <a:stretch>
            <a:fillRect/>
          </a:stretch>
        </p:blipFill>
        <p:spPr>
          <a:xfrm>
            <a:off x="457200" y="1897063"/>
            <a:ext cx="8229600" cy="393223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981200" y="304800"/>
            <a:ext cx="6858000" cy="1323439"/>
          </a:xfrm>
          <a:prstGeom prst="rect">
            <a:avLst/>
          </a:prstGeom>
          <a:noFill/>
          <a:ln w="9525">
            <a:noFill/>
            <a:miter lim="800000"/>
            <a:headEnd/>
            <a:tailEnd/>
          </a:ln>
          <a:effectLst>
            <a:outerShdw dist="35921" dir="2700000" algn="ctr" rotWithShape="0">
              <a:srgbClr val="C24F00"/>
            </a:outerShdw>
          </a:effectLst>
        </p:spPr>
        <p:txBody>
          <a:bodyPr>
            <a:spAutoFit/>
          </a:bodyPr>
          <a:lstStyle/>
          <a:p>
            <a:pPr algn="ctr">
              <a:spcBef>
                <a:spcPct val="50000"/>
              </a:spcBef>
              <a:defRPr/>
            </a:pPr>
            <a:r>
              <a:rPr lang="en-US" sz="4000" b="1" dirty="0">
                <a:solidFill>
                  <a:schemeClr val="accent2"/>
                </a:solidFill>
                <a:effectLst>
                  <a:outerShdw blurRad="38100" dist="38100" dir="2700000" algn="tl">
                    <a:srgbClr val="000000"/>
                  </a:outerShdw>
                </a:effectLst>
                <a:latin typeface="Adobe Myungjo Std M" pitchFamily="18" charset="-128"/>
                <a:ea typeface="Adobe Myungjo Std M" pitchFamily="18" charset="-128"/>
              </a:rPr>
              <a:t>Columbus’ Four Voyages</a:t>
            </a:r>
          </a:p>
        </p:txBody>
      </p:sp>
      <p:pic>
        <p:nvPicPr>
          <p:cNvPr id="7171" name="Picture 3" descr="Columbus in the Caribbean"/>
          <p:cNvPicPr>
            <a:picLocks noChangeAspect="1" noChangeArrowheads="1"/>
          </p:cNvPicPr>
          <p:nvPr/>
        </p:nvPicPr>
        <p:blipFill>
          <a:blip r:embed="rId3" cstate="print"/>
          <a:srcRect/>
          <a:stretch>
            <a:fillRect/>
          </a:stretch>
        </p:blipFill>
        <p:spPr bwMode="auto">
          <a:xfrm>
            <a:off x="2971800" y="1295400"/>
            <a:ext cx="4852988" cy="5080000"/>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dissolve">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981200" y="304800"/>
            <a:ext cx="6858000" cy="1323439"/>
          </a:xfrm>
          <a:prstGeom prst="rect">
            <a:avLst/>
          </a:prstGeom>
          <a:noFill/>
          <a:ln w="9525">
            <a:noFill/>
            <a:miter lim="800000"/>
            <a:headEnd/>
            <a:tailEnd/>
          </a:ln>
          <a:effectLst>
            <a:outerShdw dist="35921" dir="2700000" algn="ctr" rotWithShape="0">
              <a:srgbClr val="C24F00"/>
            </a:outerShdw>
          </a:effectLst>
        </p:spPr>
        <p:txBody>
          <a:bodyPr>
            <a:spAutoFit/>
          </a:bodyPr>
          <a:lstStyle/>
          <a:p>
            <a:pPr algn="ctr">
              <a:spcBef>
                <a:spcPct val="50000"/>
              </a:spcBef>
              <a:defRPr/>
            </a:pPr>
            <a:r>
              <a:rPr lang="en-US" sz="4000" b="1" dirty="0">
                <a:solidFill>
                  <a:schemeClr val="accent2"/>
                </a:solidFill>
                <a:effectLst>
                  <a:outerShdw blurRad="38100" dist="38100" dir="2700000" algn="tl">
                    <a:srgbClr val="000000"/>
                  </a:outerShdw>
                </a:effectLst>
                <a:latin typeface="Adobe Ming Std L" pitchFamily="18" charset="-128"/>
                <a:ea typeface="Adobe Ming Std L" pitchFamily="18" charset="-128"/>
              </a:rPr>
              <a:t>Other Voyages of Exploration</a:t>
            </a:r>
          </a:p>
        </p:txBody>
      </p:sp>
      <p:pic>
        <p:nvPicPr>
          <p:cNvPr id="26627" name="Picture 4"/>
          <p:cNvPicPr>
            <a:picLocks noChangeAspect="1" noChangeArrowheads="1"/>
          </p:cNvPicPr>
          <p:nvPr/>
        </p:nvPicPr>
        <p:blipFill>
          <a:blip r:embed="rId3" cstate="print">
            <a:lum contrast="6000"/>
          </a:blip>
          <a:srcRect/>
          <a:stretch>
            <a:fillRect/>
          </a:stretch>
        </p:blipFill>
        <p:spPr bwMode="auto">
          <a:xfrm>
            <a:off x="2133600" y="1535113"/>
            <a:ext cx="6324600" cy="498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981200" y="304800"/>
            <a:ext cx="6858000" cy="1323439"/>
          </a:xfrm>
          <a:prstGeom prst="rect">
            <a:avLst/>
          </a:prstGeom>
          <a:noFill/>
          <a:ln w="9525">
            <a:noFill/>
            <a:miter lim="800000"/>
            <a:headEnd/>
            <a:tailEnd/>
          </a:ln>
          <a:effectLst>
            <a:outerShdw dist="35921" dir="2700000" algn="ctr" rotWithShape="0">
              <a:srgbClr val="C24F00"/>
            </a:outerShdw>
          </a:effectLst>
        </p:spPr>
        <p:txBody>
          <a:bodyPr>
            <a:spAutoFit/>
          </a:bodyPr>
          <a:lstStyle/>
          <a:p>
            <a:pPr algn="ctr">
              <a:spcBef>
                <a:spcPct val="50000"/>
              </a:spcBef>
              <a:defRPr/>
            </a:pPr>
            <a:r>
              <a:rPr lang="en-US" sz="4000" b="1" dirty="0">
                <a:solidFill>
                  <a:schemeClr val="accent2"/>
                </a:solidFill>
                <a:effectLst>
                  <a:outerShdw blurRad="38100" dist="38100" dir="2700000" algn="tl">
                    <a:srgbClr val="000000"/>
                  </a:outerShdw>
                </a:effectLst>
                <a:latin typeface="Adobe Ming Std L" pitchFamily="18" charset="-128"/>
                <a:ea typeface="Adobe Ming Std L" pitchFamily="18" charset="-128"/>
              </a:rPr>
              <a:t>Other Voyages of Exploration</a:t>
            </a:r>
          </a:p>
        </p:txBody>
      </p:sp>
      <p:pic>
        <p:nvPicPr>
          <p:cNvPr id="26627" name="Picture 4"/>
          <p:cNvPicPr>
            <a:picLocks noChangeAspect="1" noChangeArrowheads="1"/>
          </p:cNvPicPr>
          <p:nvPr/>
        </p:nvPicPr>
        <p:blipFill>
          <a:blip r:embed="rId3" cstate="print">
            <a:lum contrast="6000"/>
          </a:blip>
          <a:srcRect/>
          <a:stretch>
            <a:fillRect/>
          </a:stretch>
        </p:blipFill>
        <p:spPr bwMode="auto">
          <a:xfrm>
            <a:off x="2133600" y="1535113"/>
            <a:ext cx="6324600" cy="4986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1749</Words>
  <Application>Microsoft Office PowerPoint</Application>
  <PresentationFormat>On-screen Show (4:3)</PresentationFormat>
  <Paragraphs>241</Paragraphs>
  <Slides>52</Slides>
  <Notes>11</Notes>
  <HiddenSlides>0</HiddenSlides>
  <MMClips>0</MMClips>
  <ScaleCrop>false</ScaleCrop>
  <HeadingPairs>
    <vt:vector size="4" baseType="variant">
      <vt:variant>
        <vt:lpstr>Theme</vt:lpstr>
      </vt:variant>
      <vt:variant>
        <vt:i4>10</vt:i4>
      </vt:variant>
      <vt:variant>
        <vt:lpstr>Slide Titles</vt:lpstr>
      </vt:variant>
      <vt:variant>
        <vt:i4>52</vt:i4>
      </vt:variant>
    </vt:vector>
  </HeadingPairs>
  <TitlesOfParts>
    <vt:vector size="62"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Three Cultures Meet</vt:lpstr>
      <vt:lpstr>Early Exploration &amp; Colonization Redistribution of World’s Peoples</vt:lpstr>
      <vt:lpstr>When Columbus landed he wrote n the following in his journal:</vt:lpstr>
      <vt:lpstr>Slide 4</vt:lpstr>
      <vt:lpstr>Slavery…</vt:lpstr>
      <vt:lpstr>Slide 6</vt:lpstr>
      <vt:lpstr>Slide 7</vt:lpstr>
      <vt:lpstr>Slide 8</vt:lpstr>
      <vt:lpstr>Slide 9</vt:lpstr>
      <vt:lpstr>Slide 10</vt:lpstr>
      <vt:lpstr>Slide 11</vt:lpstr>
      <vt:lpstr>European New World Colonies</vt:lpstr>
      <vt:lpstr>Bad News for Indians               </vt:lpstr>
      <vt:lpstr>Better News for Indians</vt:lpstr>
      <vt:lpstr>Interactions and consequences of interactions among Europeans, Africans, and American Indians </vt:lpstr>
      <vt:lpstr>Agricultural Economy</vt:lpstr>
      <vt:lpstr>Slide 17</vt:lpstr>
      <vt:lpstr>Slave Introduction</vt:lpstr>
      <vt:lpstr>1st American Slaves</vt:lpstr>
      <vt:lpstr>Slide 20</vt:lpstr>
      <vt:lpstr>African Slave Trade</vt:lpstr>
      <vt:lpstr>Middle Passage</vt:lpstr>
      <vt:lpstr>Slide 23</vt:lpstr>
      <vt:lpstr>Slide 24</vt:lpstr>
      <vt:lpstr>Slide 25</vt:lpstr>
      <vt:lpstr>Columbian Exchange</vt:lpstr>
      <vt:lpstr>Columbian Exchange</vt:lpstr>
      <vt:lpstr>Slide 28</vt:lpstr>
      <vt:lpstr>Slide 29</vt:lpstr>
      <vt:lpstr>New England Colonies</vt:lpstr>
      <vt:lpstr>Motivation  Settlement Patterns and Colonial Structures</vt:lpstr>
      <vt:lpstr>Economic characteristics of the Colonial Period </vt:lpstr>
      <vt:lpstr>Social characteristics of the colonies </vt:lpstr>
      <vt:lpstr>Slide 34</vt:lpstr>
      <vt:lpstr>Motivation  Settlement Patterns and Colonial Structures</vt:lpstr>
      <vt:lpstr>Slide 36</vt:lpstr>
      <vt:lpstr>Slide 37</vt:lpstr>
      <vt:lpstr>Middle Colonies cont’d</vt:lpstr>
      <vt:lpstr>Slide 39</vt:lpstr>
      <vt:lpstr>Slide 40</vt:lpstr>
      <vt:lpstr>Motivation  Settlement Patterns and Colonial Structures</vt:lpstr>
      <vt:lpstr>Social Status (Southern Colonies)</vt:lpstr>
      <vt:lpstr>Slide 43</vt:lpstr>
      <vt:lpstr>Slide 44</vt:lpstr>
      <vt:lpstr>Slide 45</vt:lpstr>
      <vt:lpstr>Slide 46</vt:lpstr>
      <vt:lpstr>Slide 47</vt:lpstr>
      <vt:lpstr>Southern Colonies</vt:lpstr>
      <vt:lpstr>Slide 49</vt:lpstr>
      <vt:lpstr>Slide 50</vt:lpstr>
      <vt:lpstr>Slide 51</vt:lpstr>
      <vt:lpstr>Essential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Cultures Meet</dc:title>
  <dc:creator>Carol Woodbeck</dc:creator>
  <cp:lastModifiedBy>amcdonough</cp:lastModifiedBy>
  <cp:revision>61</cp:revision>
  <dcterms:created xsi:type="dcterms:W3CDTF">2010-06-02T20:27:01Z</dcterms:created>
  <dcterms:modified xsi:type="dcterms:W3CDTF">2016-05-23T12:56:42Z</dcterms:modified>
</cp:coreProperties>
</file>