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9" r:id="rId2"/>
    <p:sldId id="256" r:id="rId3"/>
    <p:sldId id="257" r:id="rId4"/>
    <p:sldId id="320" r:id="rId5"/>
    <p:sldId id="258" r:id="rId6"/>
    <p:sldId id="259" r:id="rId7"/>
    <p:sldId id="260" r:id="rId8"/>
    <p:sldId id="261" r:id="rId9"/>
    <p:sldId id="262" r:id="rId10"/>
    <p:sldId id="321" r:id="rId11"/>
    <p:sldId id="271" r:id="rId12"/>
    <p:sldId id="263" r:id="rId13"/>
    <p:sldId id="322" r:id="rId14"/>
    <p:sldId id="323" r:id="rId15"/>
    <p:sldId id="317" r:id="rId16"/>
    <p:sldId id="324" r:id="rId17"/>
    <p:sldId id="315" r:id="rId18"/>
    <p:sldId id="314" r:id="rId19"/>
    <p:sldId id="316" r:id="rId20"/>
    <p:sldId id="265" r:id="rId21"/>
    <p:sldId id="325" r:id="rId22"/>
    <p:sldId id="326" r:id="rId23"/>
    <p:sldId id="266" r:id="rId24"/>
    <p:sldId id="273" r:id="rId25"/>
    <p:sldId id="274" r:id="rId26"/>
    <p:sldId id="275" r:id="rId27"/>
    <p:sldId id="276" r:id="rId28"/>
    <p:sldId id="277" r:id="rId29"/>
    <p:sldId id="278" r:id="rId30"/>
    <p:sldId id="280" r:id="rId31"/>
    <p:sldId id="281" r:id="rId32"/>
    <p:sldId id="282" r:id="rId33"/>
    <p:sldId id="283" r:id="rId34"/>
    <p:sldId id="284" r:id="rId35"/>
    <p:sldId id="285" r:id="rId36"/>
    <p:sldId id="286" r:id="rId37"/>
    <p:sldId id="287" r:id="rId38"/>
    <p:sldId id="279" r:id="rId39"/>
    <p:sldId id="288" r:id="rId40"/>
    <p:sldId id="289" r:id="rId41"/>
    <p:sldId id="290" r:id="rId42"/>
    <p:sldId id="291" r:id="rId43"/>
    <p:sldId id="292" r:id="rId44"/>
    <p:sldId id="293" r:id="rId45"/>
    <p:sldId id="327" r:id="rId46"/>
    <p:sldId id="328" r:id="rId47"/>
    <p:sldId id="294" r:id="rId48"/>
    <p:sldId id="295" r:id="rId49"/>
    <p:sldId id="296" r:id="rId50"/>
    <p:sldId id="297" r:id="rId51"/>
    <p:sldId id="298" r:id="rId52"/>
    <p:sldId id="299" r:id="rId53"/>
    <p:sldId id="268" r:id="rId54"/>
    <p:sldId id="333" r:id="rId55"/>
    <p:sldId id="313" r:id="rId56"/>
    <p:sldId id="304" r:id="rId57"/>
    <p:sldId id="305" r:id="rId58"/>
    <p:sldId id="306" r:id="rId59"/>
    <p:sldId id="307" r:id="rId60"/>
    <p:sldId id="308" r:id="rId61"/>
    <p:sldId id="309" r:id="rId62"/>
    <p:sldId id="310" r:id="rId63"/>
    <p:sldId id="311" r:id="rId64"/>
    <p:sldId id="312" r:id="rId65"/>
    <p:sldId id="301" r:id="rId66"/>
    <p:sldId id="302" r:id="rId67"/>
    <p:sldId id="303" r:id="rId68"/>
    <p:sldId id="269" r:id="rId69"/>
    <p:sldId id="331" r:id="rId70"/>
    <p:sldId id="330" r:id="rId71"/>
    <p:sldId id="329" r:id="rId72"/>
    <p:sldId id="270" r:id="rId73"/>
    <p:sldId id="332" r:id="rId74"/>
    <p:sldId id="300"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5" d="100"/>
          <a:sy n="45" d="100"/>
        </p:scale>
        <p:origin x="-1236" y="-62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60AA87-E414-436A-8E6A-C75E431F3B64}" type="datetimeFigureOut">
              <a:rPr lang="en-US" smtClean="0"/>
              <a:pPr/>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956FB-385E-4CB1-A8FB-9B75E81BC2F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60AA87-E414-436A-8E6A-C75E431F3B64}" type="datetimeFigureOut">
              <a:rPr lang="en-US" smtClean="0"/>
              <a:pPr/>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956FB-385E-4CB1-A8FB-9B75E81BC2F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60AA87-E414-436A-8E6A-C75E431F3B64}" type="datetimeFigureOut">
              <a:rPr lang="en-US" smtClean="0"/>
              <a:pPr/>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956FB-385E-4CB1-A8FB-9B75E81BC2F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B3AE858-8B82-497C-9313-04C32EDE899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823A6482-DEDB-4E54-829C-43A3DA7F33E3}"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AD69605-534E-4A7C-8FA5-DD701E927E0A}"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lipArt Placeholder 3"/>
          <p:cNvSpPr>
            <a:spLocks noGrp="1"/>
          </p:cNvSpPr>
          <p:nvPr>
            <p:ph type="clipArt" sz="half" idx="2"/>
          </p:nvPr>
        </p:nvSpPr>
        <p:spPr>
          <a:xfrm>
            <a:off x="4648200" y="1600200"/>
            <a:ext cx="4038600" cy="4530725"/>
          </a:xfrm>
        </p:spPr>
        <p:txBody>
          <a:bodyPr rtlCol="0">
            <a:normAutofit/>
          </a:bodyPr>
          <a:lstStyle/>
          <a:p>
            <a:pPr lvl="0"/>
            <a:endParaRPr lang="en-CA" noProof="0" smtClean="0"/>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lvl1pPr>
          </a:lstStyle>
          <a:p>
            <a:pPr>
              <a:defRPr/>
            </a:pPr>
            <a:fld id="{D63189BD-C190-486C-9B41-8CAA0AA55D32}" type="slidenum">
              <a:rPr lang="en-US"/>
              <a:pPr>
                <a:defRPr/>
              </a:pPr>
              <a:t>‹#›</a:t>
            </a:fld>
            <a:endParaRPr lang="en-US"/>
          </a:p>
        </p:txBody>
      </p:sp>
    </p:spTree>
  </p:cSld>
  <p:clrMapOvr>
    <a:masterClrMapping/>
  </p:clrMapOvr>
  <p:transition>
    <p:split orient="vert"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60AA87-E414-436A-8E6A-C75E431F3B64}" type="datetimeFigureOut">
              <a:rPr lang="en-US" smtClean="0"/>
              <a:pPr/>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956FB-385E-4CB1-A8FB-9B75E81BC2F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60AA87-E414-436A-8E6A-C75E431F3B64}" type="datetimeFigureOut">
              <a:rPr lang="en-US" smtClean="0"/>
              <a:pPr/>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956FB-385E-4CB1-A8FB-9B75E81BC2F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60AA87-E414-436A-8E6A-C75E431F3B64}" type="datetimeFigureOut">
              <a:rPr lang="en-US" smtClean="0"/>
              <a:pPr/>
              <a:t>11/17/2015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956FB-385E-4CB1-A8FB-9B75E81BC2F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60AA87-E414-436A-8E6A-C75E431F3B64}" type="datetimeFigureOut">
              <a:rPr lang="en-US" smtClean="0"/>
              <a:pPr/>
              <a:t>11/17/2015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D956FB-385E-4CB1-A8FB-9B75E81BC2F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60AA87-E414-436A-8E6A-C75E431F3B64}" type="datetimeFigureOut">
              <a:rPr lang="en-US" smtClean="0"/>
              <a:pPr/>
              <a:t>11/17/2015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D956FB-385E-4CB1-A8FB-9B75E81BC2F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60AA87-E414-436A-8E6A-C75E431F3B64}" type="datetimeFigureOut">
              <a:rPr lang="en-US" smtClean="0"/>
              <a:pPr/>
              <a:t>11/17/2015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D956FB-385E-4CB1-A8FB-9B75E81BC2F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60AA87-E414-436A-8E6A-C75E431F3B64}" type="datetimeFigureOut">
              <a:rPr lang="en-US" smtClean="0"/>
              <a:pPr/>
              <a:t>11/17/2015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956FB-385E-4CB1-A8FB-9B75E81BC2F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60AA87-E414-436A-8E6A-C75E431F3B64}" type="datetimeFigureOut">
              <a:rPr lang="en-US" smtClean="0"/>
              <a:pPr/>
              <a:t>11/17/2015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956FB-385E-4CB1-A8FB-9B75E81BC2F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60AA87-E414-436A-8E6A-C75E431F3B64}" type="datetimeFigureOut">
              <a:rPr lang="en-US" smtClean="0"/>
              <a:pPr/>
              <a:t>11/17/2015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D956FB-385E-4CB1-A8FB-9B75E81BC2F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hyperlink" Target="http://www.google.com/imgres?imgurl=http://anywherelab.com/nsfrobot/images/book.gif&amp;imgrefurl=http://colleges.ksu.edu.sa/FoodsAndAgriculture/FoodNutrionSciences/Pages/Books.aspx&amp;usg=__hGSPy6jKF9iZFjtuq0a1uoqS0ug=&amp;h=364&amp;w=417&amp;sz=14&amp;hl=en&amp;start=2&amp;itbs=1&amp;tbnid=GwZ7oBPzCHN6JM:&amp;tbnh=109&amp;tbnw=125&amp;prev=/images?q=books+by+foreign+authors&amp;hl=en&amp;gbv=2&amp;tbs=isch:1" TargetMode="External"/><Relationship Id="rId3" Type="http://schemas.openxmlformats.org/officeDocument/2006/relationships/hyperlink" Target="http://www.google.com/imgres?imgurl=http://s3.amazonaws.com/l.thumbs.canstockphoto.com/canstock0586624.jpg&amp;imgrefurl=http://www.canstockphoto.com/illustration/work-gloves.html&amp;usg=__lrtaWNeFjistaRl2edc_fDyCOrM=&amp;h=150&amp;w=117&amp;sz=17&amp;hl=en&amp;start=27&amp;itbs=1&amp;tbnid=FhEnynq_Kq1gyM:&amp;tbnh=96&amp;tbnw=75&amp;prev=/images?q=landscape+worker+clipart&amp;start=20&amp;hl=en&amp;sa=N&amp;gbv=2&amp;ndsp=20&amp;tbs=isch:1" TargetMode="External"/><Relationship Id="rId7" Type="http://schemas.openxmlformats.org/officeDocument/2006/relationships/hyperlink" Target="http://www.google.com/imgres?imgurl=http://www.clker.com/cliparts/5/3/9/6/1195428955505116963johnny_automatic_scientist.svg.med.png&amp;imgrefurl=http://www.clker.com/clipart-10519.html&amp;usg=__9IKxXGe3Tej9CnQKNpaMWh41674=&amp;h=298&amp;w=255&amp;sz=43&amp;hl=en&amp;start=15&amp;itbs=1&amp;tbnid=JvjTWhQZBu7mVM:&amp;tbnh=116&amp;tbnw=99&amp;prev=/images?q=scientist+clipart&amp;hl=en&amp;gbv=2&amp;tbs=isch:1" TargetMode="External"/><Relationship Id="rId12" Type="http://schemas.openxmlformats.org/officeDocument/2006/relationships/image" Target="../media/image31.jpeg"/><Relationship Id="rId2" Type="http://schemas.openxmlformats.org/officeDocument/2006/relationships/image" Target="../media/image26.gif"/><Relationship Id="rId1" Type="http://schemas.openxmlformats.org/officeDocument/2006/relationships/slideLayout" Target="../slideLayouts/slideLayout6.xml"/><Relationship Id="rId6" Type="http://schemas.openxmlformats.org/officeDocument/2006/relationships/image" Target="../media/image28.jpeg"/><Relationship Id="rId11" Type="http://schemas.openxmlformats.org/officeDocument/2006/relationships/hyperlink" Target="http://www.google.com/imgres?imgurl=http://www.putumayo.com/blog/wp-content/uploads/2009/10/latin-music-usa.jpg&amp;imgrefurl=http://www.putumayo.com/blog/?p=543&amp;usg=__cNrXQJ2YahVseMlG4fwKwcDa9Ns=&amp;h=604&amp;w=536&amp;sz=41&amp;hl=en&amp;start=26&amp;itbs=1&amp;tbnid=sZkFB7iCU35eYM:&amp;tbnh=135&amp;tbnw=120&amp;prev=/images?q=latin+music&amp;start=20&amp;hl=en&amp;sa=N&amp;gbv=2&amp;ndsp=20&amp;tbs=isch:1" TargetMode="External"/><Relationship Id="rId5" Type="http://schemas.openxmlformats.org/officeDocument/2006/relationships/hyperlink" Target="http://www.google.com/imgres?imgurl=http://comps.fotosearch.com/comp/UNN/UNN119/construction-worker-construction_~u25521592.jpg&amp;imgrefurl=http://www.fotosearch.com/UNN119/u25521592/&amp;usg=__L_N1iJWwQo3colAn9d6EIEp8x4w=&amp;h=320&amp;w=257&amp;sz=26&amp;hl=en&amp;start=52&amp;itbs=1&amp;tbnid=zUSU29hijOoMFM:&amp;tbnh=118&amp;tbnw=95&amp;prev=/images?q=construction+worker+clipart&amp;start=40&amp;hl=en&amp;sa=N&amp;gbv=2&amp;ndsp=20&amp;tbs=isch:1" TargetMode="External"/><Relationship Id="rId10" Type="http://schemas.openxmlformats.org/officeDocument/2006/relationships/image" Target="../media/image30.jpeg"/><Relationship Id="rId4" Type="http://schemas.openxmlformats.org/officeDocument/2006/relationships/image" Target="../media/image27.jpeg"/><Relationship Id="rId9" Type="http://schemas.openxmlformats.org/officeDocument/2006/relationships/hyperlink" Target="http://www.google.com/imgres?imgurl=http://www.mrsars.usda.gov/images/clipart/engineering.gif&amp;imgrefurl=http://www.mrsars.usda.gov/mwa/eng/por.shtml&amp;usg=__Lqho7vZXJ1ES4FP4x7eJXVRuaGg=&amp;h=128&amp;w=150&amp;sz=7&amp;hl=en&amp;start=7&amp;itbs=1&amp;tbnid=8HEoNINnXCUGBM:&amp;tbnh=82&amp;tbnw=96&amp;prev=/images?q=engineer+clipart&amp;hl=en&amp;sa=G&amp;gbv=2&amp;tbs=isch:1" TargetMode="External"/><Relationship Id="rId1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gif"/><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m/imgres?imgurl=http://comps.fotosearch.com/comp/UNC/UNC184/usa-architecture-america_~u12417190.jpg&amp;imgrefurl=http://www.fotosearch.com/UNC184/u12417190/&amp;usg=___Cq3VRB10FDe4fISDlP9-RlMHh4=&amp;h=320&amp;w=299&amp;sz=28&amp;hl=en&amp;start=24&amp;itbs=1&amp;tbnid=rlxCGmu1kfMXAM:&amp;tbnh=118&amp;tbnw=110&amp;prev=/images?q=usa+today+clip+art&amp;start=20&amp;hl=en&amp;sa=N&amp;gbv=2&amp;ndsp=20&amp;tbs=isch:1" TargetMode="Externa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hyperlink" Target="http://www.google.com/imgres?imgurl=http://comps.fotosearch.com/comp/UNC/UNC141/usa_~u25043321.jpg&amp;imgrefurl=http://www.fotosearch.com/UNC141/u25043321/&amp;usg=__PDdscNbmUttnhtPq8AT23oLmq9M=&amp;h=320&amp;w=300&amp;sz=23&amp;hl=en&amp;start=14&amp;itbs=1&amp;tbnid=2UnsFiGLhB2RyM:&amp;tbnh=118&amp;tbnw=111&amp;prev=/images?q=usa+today+clip+art&amp;hl=en&amp;gbv=2&amp;tbs=isch:1"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www.google.com/imgres?imgurl=http://www.elpasoteller911.org/files/cell_phone.png&amp;imgrefurl=http://www.elpasoteller911.org/early_warning.html&amp;usg=__9gt3WfLwvF5wd2lwmIooJwbNk8s=&amp;h=489&amp;w=311&amp;sz=131&amp;hl=en&amp;start=4&amp;itbs=1&amp;tbnid=mZwqd1B9YKeCMM:&amp;tbnh=130&amp;tbnw=83&amp;prev=/images?q=cell+phone&amp;hl=en&amp;gbv=2&amp;tbs=isch:1" TargetMode="Externa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2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www.google.com/imgres?imgurl=http://4.bp.blogspot.com/_U9q9t0Eic7A/S8PPdfEJ8GI/AAAAAAAALjk/p--7tVBiVaY/s1600/polio_vaccine_poster1.jpg&amp;imgrefurl=http://zelleworld.blogspot.com/2010/04/polio-crusade.html&amp;usg=__mNbEGKQ60uEV8ey8UiXFwv-fDBM=&amp;h=849&amp;w=700&amp;sz=127&amp;hl=en&amp;start=4&amp;itbs=1&amp;tbnid=7lgdnEB_8xRBrM:&amp;tbnh=145&amp;tbnw=120&amp;prev=/images?q=salk+polio+vaccine&amp;hl=en&amp;gbv=2&amp;tbs=isch:1" TargetMode="External"/><Relationship Id="rId3" Type="http://schemas.openxmlformats.org/officeDocument/2006/relationships/image" Target="../media/image54.jpeg"/><Relationship Id="rId7" Type="http://schemas.openxmlformats.org/officeDocument/2006/relationships/image" Target="../media/image56.jpeg"/><Relationship Id="rId2" Type="http://schemas.openxmlformats.org/officeDocument/2006/relationships/hyperlink" Target="http://www.google.com/imgres?imgurl=http://americanthings.files.wordpress.com/2009/10/meisenproductionsdotcom.jpg&amp;imgrefurl=http://americanthings.wordpress.com/2009/10/03/no-178-dr-jonas-salk/&amp;usg=__3M8sCnN2j30ttS9ckd7bEuXiVDc=&amp;h=374&amp;w=500&amp;sz=31&amp;hl=en&amp;start=34&amp;um=1&amp;itbs=1&amp;tbnid=jD3IVmj1WfJ0bM:&amp;tbnh=97&amp;tbnw=130&amp;prev=/images?q=salk+polio+vaccine&amp;start=20&amp;um=1&amp;hl=en&amp;sa=N&amp;gbv=2&amp;ndsp=20&amp;tbs=isch:1" TargetMode="External"/><Relationship Id="rId1" Type="http://schemas.openxmlformats.org/officeDocument/2006/relationships/slideLayout" Target="../slideLayouts/slideLayout6.xml"/><Relationship Id="rId6" Type="http://schemas.openxmlformats.org/officeDocument/2006/relationships/hyperlink" Target="http://www.google.com/imgres?imgurl=http://www.pollsb.com/photos/o/263558-jonas_salk_polio_vaccine.jpg&amp;imgrefurl=http://www.pollsb.com/polls/buried_in_avalanche&amp;usg=__J3SHNhFH_DYsoj7OiGyIZsJtTAA=&amp;h=272&amp;w=265&amp;sz=20&amp;hl=en&amp;start=9&amp;itbs=1&amp;tbnid=Hk21JG6MILjkXM:&amp;tbnh=113&amp;tbnw=110&amp;prev=/images?q=salk+polio+vaccine&amp;hl=en&amp;gbv=2&amp;tbs=isch:1" TargetMode="External"/><Relationship Id="rId5" Type="http://schemas.openxmlformats.org/officeDocument/2006/relationships/image" Target="../media/image55.jpeg"/><Relationship Id="rId4" Type="http://schemas.openxmlformats.org/officeDocument/2006/relationships/hyperlink" Target="http://www.google.com/imgres?imgurl=http://upload.wikimedia.org/wikipedia/en/thumb/f/f2/FDR_in_wheelchair.jpg/265px-FDR_in_wheelchair.jpg&amp;imgrefurl=http://en.wikipedia.org/wiki/Top_Cottage&amp;usg=__W3qEVJWbz_uDzknbU2Dn8QLQcQ4=&amp;h=317&amp;w=265&amp;sz=20&amp;hl=en&amp;start=23&amp;um=1&amp;itbs=1&amp;tbnid=hxq0d07sqi3WrM:&amp;tbnh=118&amp;tbnw=99&amp;prev=/images?q=fdr+in+wheelchair&amp;start=20&amp;um=1&amp;hl=en&amp;sa=N&amp;gbv=2&amp;ndsp=20&amp;tbs=isch:1" TargetMode="External"/><Relationship Id="rId9" Type="http://schemas.openxmlformats.org/officeDocument/2006/relationships/image" Target="../media/image5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kidshealth.org/parent/infections/immunizations/vaccine.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m/imgres?imgurl=http://www.depts.ttu.edu/advising/prelaw/images/supreme_court_building.jpg&amp;imgrefurl=http://www.depts.ttu.edu/advising/prelaw/destinations.php&amp;usg=__M06OL2wDrF0d-tIQh6NvBWhjJ_A=&amp;h=697&amp;w=940&amp;sz=83&amp;hl=en&amp;start=2&amp;itbs=1&amp;tbnid=0h1BcEDrMb3jOM:&amp;tbnh=110&amp;tbnw=148&amp;prev=/images?q=us+supreme+court+building&amp;hl=en&amp;sa=G&amp;gbv=2&amp;tbs=isch:1" TargetMode="External"/><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jpeg"/><Relationship Id="rId7" Type="http://schemas.openxmlformats.org/officeDocument/2006/relationships/image" Target="../media/image12.jpeg"/><Relationship Id="rId2" Type="http://schemas.openxmlformats.org/officeDocument/2006/relationships/hyperlink" Target="http://www.google.com/imgres?imgurl=http://img286.imageshack.us/img286/3093/ourancestorsflat5gl.gif&amp;imgrefurl=http://groups.myspace.com/supportaim&amp;usg=__5ttyOCCPSTp0N_M8uMoKMh0c1lM=&amp;h=1125&amp;w=750&amp;sz=173&amp;hl=en&amp;start=15&amp;itbs=1&amp;tbnid=wOXMesRevxd21M:&amp;tbnh=150&amp;tbnw=100&amp;prev=/images?q=a+i+m+movement&amp;hl=en&amp;gbv=2&amp;tbs=isch:1" TargetMode="External"/><Relationship Id="rId1" Type="http://schemas.openxmlformats.org/officeDocument/2006/relationships/slideLayout" Target="../slideLayouts/slideLayout6.xml"/><Relationship Id="rId6" Type="http://schemas.openxmlformats.org/officeDocument/2006/relationships/hyperlink" Target="http://www.google.com/imgres?imgurl=http://capital2.capital.edu/orgs/PRIDE/Gay-Marriage-7.jpg&amp;imgrefurl=http://capital2.capital.edu/orgs/PRIDE/&amp;usg=___3t2PAi8cOJzWXAB7KeHgRNWSe0=&amp;h=380&amp;w=305&amp;sz=32&amp;hl=en&amp;start=9&amp;um=1&amp;itbs=1&amp;tbnid=v6wGIE_rLGzbCM:&amp;tbnh=123&amp;tbnw=99&amp;prev=/images?q=gay+rights&amp;um=1&amp;hl=en&amp;gbv=2&amp;tbs=isch:1" TargetMode="External"/><Relationship Id="rId5" Type="http://schemas.openxmlformats.org/officeDocument/2006/relationships/image" Target="../media/image11.jpeg"/><Relationship Id="rId4" Type="http://schemas.openxmlformats.org/officeDocument/2006/relationships/hyperlink" Target="http://www.google.com/imgres?imgurl=http://i226.photobucket.com/albums/dd130/lonewolf7211_2007/d623.jpg&amp;imgrefurl=http://www.myspace.com/minneapolisrocks&amp;usg=__TgNnYNs8ZpuzJCaxr-f0SuhfEdM=&amp;h=225&amp;w=222&amp;sz=22&amp;hl=en&amp;start=16&amp;itbs=1&amp;tbnid=GIc7XxBLykn42M:&amp;tbnh=108&amp;tbnw=107&amp;prev=/images?q=a+i+m+movement&amp;hl=en&amp;gbv=2&amp;tbs=isch:1"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8" Type="http://schemas.openxmlformats.org/officeDocument/2006/relationships/hyperlink" Target="http://www.google.com/imgres?imgurl=http://www.independent.co.uk/multimedia/archive/00116/george-h-w-bush_116047t.jpg&amp;imgrefurl=http://www.independent.co.uk/news/presidents/george-h-w-bush-1482924.html&amp;usg=__cVhyJHjxDPypfWamzCTvaEcPwCQ=&amp;h=300&amp;w=300&amp;sz=19&amp;hl=en&amp;start=9&amp;um=1&amp;itbs=1&amp;tbnid=oll4_aBgl2zsqM:&amp;tbnh=116&amp;tbnw=116&amp;prev=/images?q=george+h+w+bush&amp;um=1&amp;hl=en&amp;gbv=2&amp;tbs=isch:1" TargetMode="External"/><Relationship Id="rId13" Type="http://schemas.openxmlformats.org/officeDocument/2006/relationships/image" Target="../media/image93.jpeg"/><Relationship Id="rId3" Type="http://schemas.openxmlformats.org/officeDocument/2006/relationships/image" Target="../media/image88.jpeg"/><Relationship Id="rId7" Type="http://schemas.openxmlformats.org/officeDocument/2006/relationships/image" Target="../media/image90.jpeg"/><Relationship Id="rId12" Type="http://schemas.openxmlformats.org/officeDocument/2006/relationships/hyperlink" Target="http://www.google.com/imgres?imgurl=http://www.enjoyfrance.com/images/stories/france/political/George-W-Bush-by-president-of-france.jpg&amp;imgrefurl=http://www.enjoyfrance.com/images/stories/france/political/&amp;usg=__lsefMe5RgL11bsxG6PSEeUBDOIE=&amp;h=580&amp;w=481&amp;sz=60&amp;hl=en&amp;start=5&amp;um=1&amp;itbs=1&amp;tbnid=gJq5o2TEXw4D8M:&amp;tbnh=134&amp;tbnw=111&amp;prev=/images?q=george+w+bush&amp;um=1&amp;hl=en&amp;gbv=2&amp;tbs=isch:1" TargetMode="External"/><Relationship Id="rId2" Type="http://schemas.openxmlformats.org/officeDocument/2006/relationships/hyperlink" Target="http://www.google.com/imgres?imgurl=http://media-2.web.britannica.com/eb-media/47/73747-050-75E516B4.gif&amp;imgrefurl=http://www.britannica.com/EBchecked/topic-art/86083/67698/Results-of-the-American-presidential-election-1988-Presidential-Candidate-Political&amp;usg=__JlKqAgEWXnvDv5hIheMIcsbweqg=&amp;h=1126&amp;w=1600&amp;sz=166&amp;hl=en&amp;start=14&amp;um=1&amp;itbs=1&amp;tbnid=st-BsW1HLWRyTM:&amp;tbnh=106&amp;tbnw=150&amp;prev=/images?q=1988+election&amp;um=1&amp;hl=en&amp;sa=G&amp;gbv=2&amp;tbs=isch:1" TargetMode="External"/><Relationship Id="rId1" Type="http://schemas.openxmlformats.org/officeDocument/2006/relationships/slideLayout" Target="../slideLayouts/slideLayout6.xml"/><Relationship Id="rId6" Type="http://schemas.openxmlformats.org/officeDocument/2006/relationships/hyperlink" Target="http://www.google.com/imgres?imgurl=http://brotherpeacemaker.files.wordpress.com/2008/11/contractwithamerica.jpg&amp;imgrefurl=http://brotherpeacemaker.wordpress.com/2008/11/06/contract-terminated/&amp;usg=__CjWSCQF8pVxxDLackesnK7oW7Sc=&amp;h=436&amp;w=610&amp;sz=64&amp;hl=en&amp;start=2&amp;um=1&amp;itbs=1&amp;tbnid=kQJBZGqt_EtHgM:&amp;tbnh=97&amp;tbnw=136&amp;prev=/images?q=1994+Congressional+election&amp;um=1&amp;hl=en&amp;gbv=2&amp;tbs=isch:1" TargetMode="External"/><Relationship Id="rId11" Type="http://schemas.openxmlformats.org/officeDocument/2006/relationships/image" Target="../media/image92.jpeg"/><Relationship Id="rId5" Type="http://schemas.openxmlformats.org/officeDocument/2006/relationships/image" Target="../media/image89.jpeg"/><Relationship Id="rId10" Type="http://schemas.openxmlformats.org/officeDocument/2006/relationships/hyperlink" Target="http://www.google.com/imgres?imgurl=http://reddogreport.files.wordpress.com/2010/04/bill_clinton.jpg&amp;imgrefurl=http://reddogreport.wordpress.com/2010/04/18/go-away-president-clinton/&amp;usg=__mzFI72GariX5gzMb4yZBb-7pzSo=&amp;h=285&amp;w=283&amp;sz=58&amp;hl=en&amp;start=17&amp;um=1&amp;itbs=1&amp;tbnid=LVZHP8zr0vF1cM:&amp;tbnh=115&amp;tbnw=114&amp;prev=/images?q=bill+clinton&amp;um=1&amp;hl=en&amp;gbv=2&amp;tbs=isch:1" TargetMode="External"/><Relationship Id="rId4" Type="http://schemas.openxmlformats.org/officeDocument/2006/relationships/hyperlink" Target="http://www.google.com/imgres?imgurl=http://rlv.zcache.com/proud_reagan_conservative_bumper_sticker-p12872783177699985683h9_325.jpg&amp;imgrefurl=http://reaganquotes.wordpress.com/2009/10/27/rendezvous-with-destiny-3/&amp;usg=__t-GKKmLT0OTt-6b85_5NwPiWYsY=&amp;h=325&amp;w=325&amp;sz=16&amp;hl=en&amp;start=1&amp;um=1&amp;itbs=1&amp;tbnid=m26k0tAHF_f5TM:&amp;tbnh=118&amp;tbnw=118&amp;prev=/images?q=reagan+federalism&amp;um=1&amp;hl=en&amp;gbv=2&amp;tbs=isch:1" TargetMode="External"/><Relationship Id="rId9" Type="http://schemas.openxmlformats.org/officeDocument/2006/relationships/image" Target="../media/image91.jpeg"/></Relationships>
</file>

<file path=ppt/slides/_rels/slide54.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jpeg"/><Relationship Id="rId7" Type="http://schemas.openxmlformats.org/officeDocument/2006/relationships/image" Target="../media/image16.jpeg"/><Relationship Id="rId2" Type="http://schemas.openxmlformats.org/officeDocument/2006/relationships/hyperlink" Target="http://www.google.com/imgres?imgurl=http://comps.fotosearch.com/comp/ILW/ILW501/government-capitol-building_~dayala0065c.jpg&amp;imgrefurl=http://www.fotosearch.com/ILW501/dayala0065c/&amp;usg=__RXIbDkiVwbpFvfnUoge8GZVGoes=&amp;h=320&amp;w=300&amp;sz=33&amp;hl=en&amp;start=9&amp;um=1&amp;itbs=1&amp;tbnid=ptZ32Ab8TC-a3M:&amp;tbnh=118&amp;tbnw=111&amp;prev=/images?q=government+building+clipart&amp;um=1&amp;hl=en&amp;sa=G&amp;gbv=2&amp;tbs=isch:1" TargetMode="External"/><Relationship Id="rId1" Type="http://schemas.openxmlformats.org/officeDocument/2006/relationships/slideLayout" Target="../slideLayouts/slideLayout6.xml"/><Relationship Id="rId6" Type="http://schemas.openxmlformats.org/officeDocument/2006/relationships/hyperlink" Target="http://www.google.com/imgres?imgurl=http://www.healthylittleones.com/images/CADoNotDisturb.JPG&amp;imgrefurl=http://www.healthylittleones.com/CustomDoorHangers.html&amp;usg=__H5dnNqKXe4JkosQLw8VG4-S4yVo=&amp;h=171&amp;w=163&amp;sz=17&amp;hl=en&amp;start=19&amp;um=1&amp;itbs=1&amp;tbnid=jrGcxizwqLCXNM:&amp;tbnh=100&amp;tbnw=95&amp;prev=/images?q=do+not+disturb+sign+clipart&amp;um=1&amp;hl=en&amp;sa=G&amp;gbv=2&amp;tbs=isch:1" TargetMode="External"/><Relationship Id="rId5" Type="http://schemas.openxmlformats.org/officeDocument/2006/relationships/image" Target="../media/image15.jpeg"/><Relationship Id="rId4" Type="http://schemas.openxmlformats.org/officeDocument/2006/relationships/hyperlink" Target="http://www.google.com/imgres?imgurl=http://comps.fotosearch.com/comp/IMZ/IMZ004/big-old-house_~vmo0402.jpg&amp;imgrefurl=http://www.fotosearch.com/IMZ004/vmo0402/&amp;usg=__y085HBV32trcZzdrtm5TPJqm_Zo=&amp;h=286&amp;w=300&amp;sz=29&amp;hl=en&amp;start=3&amp;um=1&amp;itbs=1&amp;tbnid=jkiJfhnEaAV39M:&amp;tbnh=111&amp;tbnw=116&amp;prev=/images?q=big+house+clipart&amp;um=1&amp;hl=en&amp;gbv=2&amp;tbs=isch:1"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image" Target="../media/image104.jpeg"/><Relationship Id="rId13" Type="http://schemas.openxmlformats.org/officeDocument/2006/relationships/image" Target="../media/image107.jpeg"/><Relationship Id="rId3" Type="http://schemas.openxmlformats.org/officeDocument/2006/relationships/hyperlink" Target="http://www.google.com/imgres?imgurl=http://www.fairfaxinvest.com/img/hero/money.jpg&amp;imgrefurl=http://www.laymansmba.com/tag/exchange-rates/&amp;usg=__65qH3TlETxa4NJ33yJr5xBtYDTE=&amp;h=278&amp;w=315&amp;sz=38&amp;hl=en&amp;start=11&amp;um=1&amp;itbs=1&amp;tbnid=Wcfe3tDpTmwYnM:&amp;tbnh=103&amp;tbnw=117&amp;prev=/images?q=exchange+rates&amp;um=1&amp;hl=en&amp;gbv=2&amp;tbs=isch:1" TargetMode="External"/><Relationship Id="rId7" Type="http://schemas.openxmlformats.org/officeDocument/2006/relationships/hyperlink" Target="http://www.google.com/imgres?imgurl=http://behindblondiepark.com/wp-content/uploads/2009/09/unemployment.jpg&amp;imgrefurl=http://behindblondiepark.com/2009/09/04/us-jobless-rate-at-a-twenty-six-year-peak/&amp;usg=__Xb5zeokY9USm6T02CIc4AjJcnlE=&amp;h=480&amp;w=640&amp;sz=83&amp;hl=en&amp;start=7&amp;um=1&amp;itbs=1&amp;tbnid=qke_mVLtXCwaHM:&amp;tbnh=103&amp;tbnw=137&amp;prev=/images?q=us+unemployment+rates&amp;um=1&amp;hl=en&amp;sa=G&amp;gbv=2&amp;tbs=isch:1" TargetMode="External"/><Relationship Id="rId12" Type="http://schemas.openxmlformats.org/officeDocument/2006/relationships/hyperlink" Target="http://www.google.com/imgres?imgurl=http://www.clker.com/cliparts/7/e/2/e/1195421755148157000Andy_-_Tools_Hammer_Spanner.svg.med.png&amp;imgrefurl=http://www.clker.com/clipart-9232.html&amp;usg=___mpBbDiQQK9ygGJvuyjDTd5atqY=&amp;h=286&amp;w=300&amp;sz=47&amp;hl=en&amp;start=4&amp;um=1&amp;itbs=1&amp;tbnid=2kRowA5s7HJRmM:&amp;tbnh=111&amp;tbnw=116&amp;prev=/images?q=construction+tools+clipart&amp;um=1&amp;hl=en&amp;sa=G&amp;gbv=2&amp;tbs=isch:1" TargetMode="External"/><Relationship Id="rId2" Type="http://schemas.openxmlformats.org/officeDocument/2006/relationships/image" Target="../media/image101.jpeg"/><Relationship Id="rId1" Type="http://schemas.openxmlformats.org/officeDocument/2006/relationships/slideLayout" Target="../slideLayouts/slideLayout6.xml"/><Relationship Id="rId6" Type="http://schemas.openxmlformats.org/officeDocument/2006/relationships/image" Target="../media/image103.jpeg"/><Relationship Id="rId11" Type="http://schemas.openxmlformats.org/officeDocument/2006/relationships/image" Target="../media/image106.jpeg"/><Relationship Id="rId5" Type="http://schemas.openxmlformats.org/officeDocument/2006/relationships/hyperlink" Target="http://www.google.com/imgres?imgurl=https://www.secure-ssl-servers.info/pennyburncreditunion-co-uk/MPj04028420000%5b1%5d.jpg&amp;imgrefurl=https://www.secure-ssl-servers.info/pennyburncreditunion-co-uk/pennyburnhome.php&amp;usg=__6mDPhJUgiLXTnjwgb4AP_pMzsG0=&amp;h=768&amp;w=1024&amp;sz=587&amp;hl=en&amp;start=8&amp;um=1&amp;itbs=1&amp;tbnid=upuAEGQvDrtRHM:&amp;tbnh=113&amp;tbnw=150&amp;prev=/images?q=exchange+rates&amp;um=1&amp;hl=en&amp;gbv=2&amp;tbs=isch:1" TargetMode="External"/><Relationship Id="rId10" Type="http://schemas.openxmlformats.org/officeDocument/2006/relationships/hyperlink" Target="http://www.google.com/imgres?imgurl=http://seeker401.files.wordpress.com/2009/07/inflation.jpg&amp;imgrefurl=http://seeker401.wordpress.com/2009/07/22/cheap-interest-rates-over-inflation-on-the-horizon/&amp;usg=__joLc84lBFgFUPDbFg5VU3dkO3aU=&amp;h=258&amp;w=350&amp;sz=25&amp;hl=en&amp;start=15&amp;um=1&amp;itbs=1&amp;tbnid=9NW9basNi-hoXM:&amp;tbnh=88&amp;tbnw=120&amp;prev=/images?q=inflation&amp;um=1&amp;hl=en&amp;sa=G&amp;gbv=2&amp;tbs=isch:1" TargetMode="External"/><Relationship Id="rId4" Type="http://schemas.openxmlformats.org/officeDocument/2006/relationships/image" Target="../media/image102.jpeg"/><Relationship Id="rId9" Type="http://schemas.openxmlformats.org/officeDocument/2006/relationships/image" Target="../media/image105.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hyperlink" Target="http://www.google.com/imgres?imgurl=http://www.accessnorthga.com/img/stories/217115/immigration_medium.jpg&amp;imgrefurl=http://www.accessnorthga.com/detail.php?n=217115&amp;usg=__ww3Lql3oW8l0k-jAN8-8Am7cLbs=&amp;h=229&amp;w=306&amp;sz=60&amp;hl=en&amp;start=19&amp;itbs=1&amp;tbnid=Bo1vzqwv7KIozM:&amp;tbnh=88&amp;tbnw=117&amp;prev=/images?q=new+immigration+groups&amp;hl=en&amp;gbv=2&amp;tbs=isch:1"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hyperlink" Target="http://commons.wikimedia.org/wiki/Image:US-FederalReserveSystem-Seal.svg" TargetMode="External"/><Relationship Id="rId1" Type="http://schemas.openxmlformats.org/officeDocument/2006/relationships/slideLayout" Target="../slideLayouts/slideLayout2.xml"/><Relationship Id="rId5" Type="http://schemas.openxmlformats.org/officeDocument/2006/relationships/image" Target="../media/image110.jpeg"/><Relationship Id="rId4" Type="http://schemas.openxmlformats.org/officeDocument/2006/relationships/image" Target="../media/image109.jpeg"/></Relationships>
</file>

<file path=ppt/slides/_rels/slide72.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hyperlink" Target="http://www.google.com/imgres?imgurl=http://img402.imageshack.us/img402/8481/soldier4au1.jpg&amp;imgrefurl=http://clipart-for-free.blogspot.com/2008/07/free-army-clipart.html&amp;usg=__IbX2hK2JR2dxhVkv73fIZ1x7dag=&amp;h=228&amp;w=250&amp;sz=19&amp;hl=en&amp;start=12&amp;um=1&amp;itbs=1&amp;tbnid=mJVie9TtqlCFUM:&amp;tbnh=101&amp;tbnw=111&amp;prev=/images?q=military+clipart&amp;um=1&amp;hl=en&amp;sa=G&amp;gbv=2&amp;tbs=isch:1" TargetMode="External"/><Relationship Id="rId1" Type="http://schemas.openxmlformats.org/officeDocument/2006/relationships/slideLayout" Target="../slideLayouts/slideLayout6.xml"/><Relationship Id="rId5" Type="http://schemas.openxmlformats.org/officeDocument/2006/relationships/image" Target="../media/image113.png"/><Relationship Id="rId4" Type="http://schemas.openxmlformats.org/officeDocument/2006/relationships/image" Target="../media/image112.png"/></Relationships>
</file>

<file path=ppt/slides/_rels/slide73.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normAutofit/>
          </a:bodyPr>
          <a:lstStyle/>
          <a:p>
            <a:r>
              <a:rPr lang="en-US" sz="8000" dirty="0" smtClean="0"/>
              <a:t>SOL VUS 15</a:t>
            </a:r>
            <a:endParaRPr lang="en-US" sz="8000" dirty="0"/>
          </a:p>
        </p:txBody>
      </p:sp>
      <p:sp>
        <p:nvSpPr>
          <p:cNvPr id="3" name="Subtitle 2"/>
          <p:cNvSpPr>
            <a:spLocks noGrp="1"/>
          </p:cNvSpPr>
          <p:nvPr>
            <p:ph type="subTitle" idx="1"/>
          </p:nvPr>
        </p:nvSpPr>
        <p:spPr/>
        <p:txBody>
          <a:bodyPr>
            <a:normAutofit/>
          </a:bodyPr>
          <a:lstStyle/>
          <a:p>
            <a:r>
              <a:rPr lang="en-US" sz="6000" dirty="0" smtClean="0">
                <a:solidFill>
                  <a:schemeClr val="tx1"/>
                </a:solidFill>
              </a:rPr>
              <a:t>Recent Decades</a:t>
            </a:r>
            <a:endParaRPr lang="en-US" sz="6000" dirty="0">
              <a:solidFill>
                <a:schemeClr val="tx1"/>
              </a:solidFill>
            </a:endParaRPr>
          </a:p>
        </p:txBody>
      </p:sp>
    </p:spTree>
    <p:extLst>
      <p:ext uri="{BB962C8B-B14F-4D97-AF65-F5344CB8AC3E}">
        <p14:creationId xmlns="" xmlns:p14="http://schemas.microsoft.com/office/powerpoint/2010/main" val="6373120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tatic.technorati.com/10/03/05/10305/immigration-tsunami.JPG"/>
          <p:cNvPicPr>
            <a:picLocks noChangeAspect="1" noChangeArrowheads="1"/>
          </p:cNvPicPr>
          <p:nvPr/>
        </p:nvPicPr>
        <p:blipFill>
          <a:blip r:embed="rId2" cstate="print"/>
          <a:srcRect/>
          <a:stretch>
            <a:fillRect/>
          </a:stretch>
        </p:blipFill>
        <p:spPr bwMode="auto">
          <a:xfrm>
            <a:off x="0" y="1"/>
            <a:ext cx="9221665" cy="6858000"/>
          </a:xfrm>
          <a:prstGeom prst="rect">
            <a:avLst/>
          </a:prstGeom>
          <a:noFill/>
        </p:spPr>
      </p:pic>
    </p:spTree>
    <p:extLst>
      <p:ext uri="{BB962C8B-B14F-4D97-AF65-F5344CB8AC3E}">
        <p14:creationId xmlns="" xmlns:p14="http://schemas.microsoft.com/office/powerpoint/2010/main" val="3018626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sz="3200" smtClean="0"/>
              <a:t>Remember this cartoon?  What is it trying to say?  What does the open door signify?</a:t>
            </a:r>
          </a:p>
        </p:txBody>
      </p:sp>
      <p:sp>
        <p:nvSpPr>
          <p:cNvPr id="83971" name="Rectangle 3"/>
          <p:cNvSpPr>
            <a:spLocks noGrp="1" noChangeArrowheads="1"/>
          </p:cNvSpPr>
          <p:nvPr>
            <p:ph idx="1"/>
          </p:nvPr>
        </p:nvSpPr>
        <p:spPr/>
        <p:txBody>
          <a:bodyPr/>
          <a:lstStyle/>
          <a:p>
            <a:pPr eaLnBrk="1" hangingPunct="1"/>
            <a:endParaRPr lang="en-US" dirty="0" smtClean="0"/>
          </a:p>
        </p:txBody>
      </p:sp>
      <p:pic>
        <p:nvPicPr>
          <p:cNvPr id="83972" name="Picture 4" descr="immigration"/>
          <p:cNvPicPr>
            <a:picLocks noChangeAspect="1" noChangeArrowheads="1"/>
          </p:cNvPicPr>
          <p:nvPr/>
        </p:nvPicPr>
        <p:blipFill>
          <a:blip r:embed="rId2" cstate="print"/>
          <a:srcRect/>
          <a:stretch>
            <a:fillRect/>
          </a:stretch>
        </p:blipFill>
        <p:spPr bwMode="auto">
          <a:xfrm>
            <a:off x="1828801" y="1524000"/>
            <a:ext cx="5257800" cy="492332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Immigration Contributions</a:t>
            </a:r>
            <a:endParaRPr lang="en-US" dirty="0"/>
          </a:p>
        </p:txBody>
      </p:sp>
      <p:pic>
        <p:nvPicPr>
          <p:cNvPr id="20482" name="Picture 2" descr="immigration"/>
          <p:cNvPicPr>
            <a:picLocks noChangeAspect="1" noChangeArrowheads="1"/>
          </p:cNvPicPr>
          <p:nvPr/>
        </p:nvPicPr>
        <p:blipFill>
          <a:blip r:embed="rId2" cstate="print"/>
          <a:srcRect/>
          <a:stretch>
            <a:fillRect/>
          </a:stretch>
        </p:blipFill>
        <p:spPr bwMode="auto">
          <a:xfrm>
            <a:off x="304800" y="3048000"/>
            <a:ext cx="5465833" cy="3371850"/>
          </a:xfrm>
          <a:prstGeom prst="rect">
            <a:avLst/>
          </a:prstGeom>
          <a:noFill/>
        </p:spPr>
      </p:pic>
      <p:pic>
        <p:nvPicPr>
          <p:cNvPr id="20484" name="Picture 4" descr="http://t3.gstatic.com/images?q=tbn:FhEnynq_Kq1gyM:http://s3.amazonaws.com/l.thumbs.canstockphoto.com/canstock0586624.jpg">
            <a:hlinkClick r:id="rId3"/>
          </p:cNvPr>
          <p:cNvPicPr>
            <a:picLocks noChangeAspect="1" noChangeArrowheads="1"/>
          </p:cNvPicPr>
          <p:nvPr/>
        </p:nvPicPr>
        <p:blipFill>
          <a:blip r:embed="rId4" cstate="print"/>
          <a:srcRect/>
          <a:stretch>
            <a:fillRect/>
          </a:stretch>
        </p:blipFill>
        <p:spPr bwMode="auto">
          <a:xfrm>
            <a:off x="1143000" y="3200400"/>
            <a:ext cx="714375" cy="914401"/>
          </a:xfrm>
          <a:prstGeom prst="rect">
            <a:avLst/>
          </a:prstGeom>
          <a:noFill/>
        </p:spPr>
      </p:pic>
      <p:pic>
        <p:nvPicPr>
          <p:cNvPr id="20488" name="Picture 8" descr="http://t0.gstatic.com/images?q=tbn:zUSU29hijOoMFM:http://comps.fotosearch.com/comp/UNN/UNN119/construction-worker-construction_~u25521592.jpg">
            <a:hlinkClick r:id="rId5"/>
          </p:cNvPr>
          <p:cNvPicPr>
            <a:picLocks noChangeAspect="1" noChangeArrowheads="1"/>
          </p:cNvPicPr>
          <p:nvPr/>
        </p:nvPicPr>
        <p:blipFill>
          <a:blip r:embed="rId6" cstate="print"/>
          <a:srcRect/>
          <a:stretch>
            <a:fillRect/>
          </a:stretch>
        </p:blipFill>
        <p:spPr bwMode="auto">
          <a:xfrm>
            <a:off x="2819401" y="5734050"/>
            <a:ext cx="782180" cy="971550"/>
          </a:xfrm>
          <a:prstGeom prst="rect">
            <a:avLst/>
          </a:prstGeom>
          <a:noFill/>
        </p:spPr>
      </p:pic>
      <p:pic>
        <p:nvPicPr>
          <p:cNvPr id="20492" name="Picture 12" descr="http://t3.gstatic.com/images?q=tbn:JvjTWhQZBu7mVM:http://www.clker.com/cliparts/5/3/9/6/1195428955505116963johnny_automatic_scientist.svg.med.png">
            <a:hlinkClick r:id="rId7"/>
          </p:cNvPr>
          <p:cNvPicPr>
            <a:picLocks noChangeAspect="1" noChangeArrowheads="1"/>
          </p:cNvPicPr>
          <p:nvPr/>
        </p:nvPicPr>
        <p:blipFill>
          <a:blip r:embed="rId8" cstate="print"/>
          <a:srcRect/>
          <a:stretch>
            <a:fillRect/>
          </a:stretch>
        </p:blipFill>
        <p:spPr bwMode="auto">
          <a:xfrm>
            <a:off x="3352800" y="3429000"/>
            <a:ext cx="762000" cy="892849"/>
          </a:xfrm>
          <a:prstGeom prst="rect">
            <a:avLst/>
          </a:prstGeom>
          <a:noFill/>
        </p:spPr>
      </p:pic>
      <p:pic>
        <p:nvPicPr>
          <p:cNvPr id="20494" name="Picture 14" descr="http://t0.gstatic.com/images?q=tbn:8HEoNINnXCUGBM:http://www.mrsars.usda.gov/images/clipart/engineering.gif">
            <a:hlinkClick r:id="rId9"/>
          </p:cNvPr>
          <p:cNvPicPr>
            <a:picLocks noChangeAspect="1" noChangeArrowheads="1"/>
          </p:cNvPicPr>
          <p:nvPr/>
        </p:nvPicPr>
        <p:blipFill>
          <a:blip r:embed="rId10" cstate="print"/>
          <a:srcRect/>
          <a:stretch>
            <a:fillRect/>
          </a:stretch>
        </p:blipFill>
        <p:spPr bwMode="auto">
          <a:xfrm>
            <a:off x="1066800" y="5410200"/>
            <a:ext cx="914400" cy="781051"/>
          </a:xfrm>
          <a:prstGeom prst="rect">
            <a:avLst/>
          </a:prstGeom>
          <a:noFill/>
        </p:spPr>
      </p:pic>
      <p:pic>
        <p:nvPicPr>
          <p:cNvPr id="20496" name="Picture 16" descr="http://t1.gstatic.com/images?q=tbn:sZkFB7iCU35eYM:http://www.putumayo.com/blog/wp-content/uploads/2009/10/latin-music-usa.jpg">
            <a:hlinkClick r:id="rId11"/>
          </p:cNvPr>
          <p:cNvPicPr>
            <a:picLocks noChangeAspect="1" noChangeArrowheads="1"/>
          </p:cNvPicPr>
          <p:nvPr/>
        </p:nvPicPr>
        <p:blipFill>
          <a:blip r:embed="rId12" cstate="print"/>
          <a:srcRect/>
          <a:stretch>
            <a:fillRect/>
          </a:stretch>
        </p:blipFill>
        <p:spPr bwMode="auto">
          <a:xfrm>
            <a:off x="4724400" y="4953000"/>
            <a:ext cx="880533" cy="990600"/>
          </a:xfrm>
          <a:prstGeom prst="rect">
            <a:avLst/>
          </a:prstGeom>
          <a:noFill/>
        </p:spPr>
      </p:pic>
      <p:pic>
        <p:nvPicPr>
          <p:cNvPr id="20498" name="Picture 18" descr="http://t3.gstatic.com/images?q=tbn:GwZ7oBPzCHN6JM:http://anywherelab.com/nsfrobot/images/book.gif">
            <a:hlinkClick r:id="rId13"/>
          </p:cNvPr>
          <p:cNvPicPr>
            <a:picLocks noChangeAspect="1" noChangeArrowheads="1"/>
          </p:cNvPicPr>
          <p:nvPr/>
        </p:nvPicPr>
        <p:blipFill>
          <a:blip r:embed="rId14" cstate="print"/>
          <a:srcRect/>
          <a:stretch>
            <a:fillRect/>
          </a:stretch>
        </p:blipFill>
        <p:spPr bwMode="auto">
          <a:xfrm>
            <a:off x="2133600" y="4876800"/>
            <a:ext cx="611698" cy="533400"/>
          </a:xfrm>
          <a:prstGeom prst="rect">
            <a:avLst/>
          </a:prstGeom>
          <a:noFill/>
        </p:spPr>
      </p:pic>
      <p:sp>
        <p:nvSpPr>
          <p:cNvPr id="12" name="TextBox 11"/>
          <p:cNvSpPr txBox="1"/>
          <p:nvPr/>
        </p:nvSpPr>
        <p:spPr>
          <a:xfrm>
            <a:off x="1143000" y="1295400"/>
            <a:ext cx="7086600" cy="1384995"/>
          </a:xfrm>
          <a:prstGeom prst="rect">
            <a:avLst/>
          </a:prstGeom>
          <a:noFill/>
        </p:spPr>
        <p:txBody>
          <a:bodyPr wrap="square" rtlCol="0">
            <a:spAutoFit/>
          </a:bodyPr>
          <a:lstStyle/>
          <a:p>
            <a:r>
              <a:rPr lang="en-US" sz="2800" dirty="0" smtClean="0">
                <a:latin typeface="Arial" pitchFamily="34" charset="0"/>
                <a:cs typeface="Arial" pitchFamily="34" charset="0"/>
              </a:rPr>
              <a:t>Immigrants have contributed </a:t>
            </a:r>
            <a:r>
              <a:rPr lang="en-US" sz="2800" dirty="0" smtClean="0">
                <a:solidFill>
                  <a:srgbClr val="FF0000"/>
                </a:solidFill>
                <a:latin typeface="Arial" pitchFamily="34" charset="0"/>
                <a:cs typeface="Arial" pitchFamily="34" charset="0"/>
              </a:rPr>
              <a:t>diversity</a:t>
            </a:r>
            <a:r>
              <a:rPr lang="en-US" sz="2800" dirty="0" smtClean="0">
                <a:latin typeface="Arial" pitchFamily="34" charset="0"/>
                <a:cs typeface="Arial" pitchFamily="34" charset="0"/>
              </a:rPr>
              <a:t> in music, the arts and literature. They play a significant role in the </a:t>
            </a:r>
            <a:r>
              <a:rPr lang="en-US" sz="2800" dirty="0" smtClean="0">
                <a:solidFill>
                  <a:srgbClr val="FF0000"/>
                </a:solidFill>
                <a:latin typeface="Arial" pitchFamily="34" charset="0"/>
                <a:cs typeface="Arial" pitchFamily="34" charset="0"/>
              </a:rPr>
              <a:t>labor force </a:t>
            </a:r>
            <a:r>
              <a:rPr lang="en-US" sz="2800" dirty="0" smtClean="0">
                <a:latin typeface="Arial" pitchFamily="34" charset="0"/>
                <a:cs typeface="Arial" pitchFamily="34" charset="0"/>
              </a:rPr>
              <a:t>and are </a:t>
            </a:r>
            <a:endParaRPr lang="en-US" sz="2800" dirty="0">
              <a:latin typeface="Arial" pitchFamily="34" charset="0"/>
              <a:cs typeface="Arial" pitchFamily="34" charset="0"/>
            </a:endParaRPr>
          </a:p>
        </p:txBody>
      </p:sp>
      <p:sp>
        <p:nvSpPr>
          <p:cNvPr id="13" name="TextBox 12"/>
          <p:cNvSpPr txBox="1"/>
          <p:nvPr/>
        </p:nvSpPr>
        <p:spPr>
          <a:xfrm>
            <a:off x="6096000" y="2743200"/>
            <a:ext cx="2319866" cy="2246769"/>
          </a:xfrm>
          <a:prstGeom prst="rect">
            <a:avLst/>
          </a:prstGeom>
          <a:noFill/>
        </p:spPr>
        <p:txBody>
          <a:bodyPr wrap="square" rtlCol="0">
            <a:spAutoFit/>
          </a:bodyPr>
          <a:lstStyle/>
          <a:p>
            <a:r>
              <a:rPr lang="en-US" dirty="0" smtClean="0"/>
              <a:t> </a:t>
            </a:r>
            <a:r>
              <a:rPr lang="en-US" sz="2800" dirty="0" smtClean="0">
                <a:latin typeface="Arial" pitchFamily="34" charset="0"/>
                <a:cs typeface="Arial" pitchFamily="34" charset="0"/>
              </a:rPr>
              <a:t>an expanded source of </a:t>
            </a:r>
            <a:r>
              <a:rPr lang="en-US" sz="2800" dirty="0" smtClean="0">
                <a:solidFill>
                  <a:srgbClr val="FF0000"/>
                </a:solidFill>
                <a:latin typeface="Arial" pitchFamily="34" charset="0"/>
                <a:cs typeface="Arial" pitchFamily="34" charset="0"/>
              </a:rPr>
              <a:t>scientists</a:t>
            </a:r>
            <a:r>
              <a:rPr lang="en-US" sz="2800" dirty="0" smtClean="0">
                <a:latin typeface="Arial" pitchFamily="34" charset="0"/>
                <a:cs typeface="Arial" pitchFamily="34" charset="0"/>
              </a:rPr>
              <a:t> </a:t>
            </a:r>
            <a:r>
              <a:rPr lang="en-US" sz="2800" dirty="0" smtClean="0">
                <a:solidFill>
                  <a:srgbClr val="FF0000"/>
                </a:solidFill>
                <a:latin typeface="Arial" pitchFamily="34" charset="0"/>
                <a:cs typeface="Arial" pitchFamily="34" charset="0"/>
              </a:rPr>
              <a:t>and engineers.</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610600" cy="6400800"/>
          </a:xfrm>
        </p:spPr>
        <p:txBody>
          <a:bodyPr>
            <a:normAutofit/>
          </a:bodyPr>
          <a:lstStyle/>
          <a:p>
            <a:r>
              <a:rPr lang="en-US" sz="3600" dirty="0"/>
              <a:t>Dramatic advances in </a:t>
            </a:r>
            <a:r>
              <a:rPr lang="en-US" sz="3600" dirty="0">
                <a:solidFill>
                  <a:srgbClr val="FF0000"/>
                </a:solidFill>
              </a:rPr>
              <a:t>technology</a:t>
            </a:r>
            <a:r>
              <a:rPr lang="en-US" sz="3600" dirty="0"/>
              <a:t> have affected life in America in many significant areas</a:t>
            </a:r>
            <a:r>
              <a:rPr lang="en-US" sz="3600" dirty="0" smtClean="0"/>
              <a:t>.</a:t>
            </a:r>
            <a:endParaRPr lang="en-US" sz="3600" dirty="0"/>
          </a:p>
          <a:p>
            <a:r>
              <a:rPr lang="en-US" sz="3600" dirty="0"/>
              <a:t>The American space </a:t>
            </a:r>
            <a:r>
              <a:rPr lang="en-US" sz="3600" dirty="0" smtClean="0"/>
              <a:t>                                                   program </a:t>
            </a:r>
            <a:r>
              <a:rPr lang="en-US" sz="3600" dirty="0"/>
              <a:t>was a triumph </a:t>
            </a:r>
            <a:r>
              <a:rPr lang="en-US" sz="3600" dirty="0" smtClean="0"/>
              <a:t>                                                              of </a:t>
            </a:r>
            <a:r>
              <a:rPr lang="en-US" sz="3600" dirty="0"/>
              <a:t>American technological </a:t>
            </a:r>
            <a:r>
              <a:rPr lang="en-US" sz="3600" dirty="0" smtClean="0"/>
              <a:t>                                           prowess.</a:t>
            </a:r>
            <a:endParaRPr lang="en-US" sz="3600" dirty="0"/>
          </a:p>
          <a:p>
            <a:r>
              <a:rPr lang="en-US" sz="3600" dirty="0"/>
              <a:t>Technology can make </a:t>
            </a:r>
            <a:r>
              <a:rPr lang="en-US" sz="3600" dirty="0" smtClean="0"/>
              <a:t>                                   </a:t>
            </a:r>
            <a:r>
              <a:rPr lang="en-US" sz="3600" dirty="0" smtClean="0">
                <a:solidFill>
                  <a:srgbClr val="FF0000"/>
                </a:solidFill>
              </a:rPr>
              <a:t>communication</a:t>
            </a:r>
            <a:r>
              <a:rPr lang="en-US" sz="3600" dirty="0" smtClean="0"/>
              <a:t> </a:t>
            </a:r>
            <a:r>
              <a:rPr lang="en-US" sz="3600" dirty="0"/>
              <a:t>and </a:t>
            </a:r>
            <a:r>
              <a:rPr lang="en-US" sz="3600" dirty="0" smtClean="0"/>
              <a:t>                                           information </a:t>
            </a:r>
            <a:r>
              <a:rPr lang="en-US" sz="3600" dirty="0"/>
              <a:t>more </a:t>
            </a:r>
            <a:r>
              <a:rPr lang="en-US" sz="3600" dirty="0" smtClean="0"/>
              <a:t>                                           </a:t>
            </a:r>
            <a:r>
              <a:rPr lang="en-US" sz="3600" dirty="0" smtClean="0">
                <a:solidFill>
                  <a:srgbClr val="FF0000"/>
                </a:solidFill>
              </a:rPr>
              <a:t>accessible</a:t>
            </a:r>
            <a:r>
              <a:rPr lang="en-US" sz="3600" dirty="0"/>
              <a:t>.</a:t>
            </a:r>
          </a:p>
        </p:txBody>
      </p:sp>
      <p:pic>
        <p:nvPicPr>
          <p:cNvPr id="11266" name="Picture 2" descr="http://www.glynn.k12.ga.us/~pwilliam/BHS/academics/junior/mitts/michelleu11785/NASA.GIF"/>
          <p:cNvPicPr>
            <a:picLocks noChangeAspect="1" noChangeArrowheads="1"/>
          </p:cNvPicPr>
          <p:nvPr/>
        </p:nvPicPr>
        <p:blipFill>
          <a:blip r:embed="rId2" cstate="print"/>
          <a:srcRect t="5694" b="6050"/>
          <a:stretch>
            <a:fillRect/>
          </a:stretch>
        </p:blipFill>
        <p:spPr bwMode="auto">
          <a:xfrm>
            <a:off x="5867400" y="1676400"/>
            <a:ext cx="2857500" cy="2362200"/>
          </a:xfrm>
          <a:prstGeom prst="rect">
            <a:avLst/>
          </a:prstGeom>
          <a:noFill/>
        </p:spPr>
      </p:pic>
      <p:pic>
        <p:nvPicPr>
          <p:cNvPr id="11270" name="Picture 6" descr="http://www.sb.fsu.edu/~xray/Images/DellComputer.jpg"/>
          <p:cNvPicPr>
            <a:picLocks noChangeAspect="1" noChangeArrowheads="1"/>
          </p:cNvPicPr>
          <p:nvPr/>
        </p:nvPicPr>
        <p:blipFill>
          <a:blip r:embed="rId3" cstate="print"/>
          <a:srcRect l="7236" t="6173"/>
          <a:stretch>
            <a:fillRect/>
          </a:stretch>
        </p:blipFill>
        <p:spPr bwMode="auto">
          <a:xfrm>
            <a:off x="6625700" y="5181600"/>
            <a:ext cx="2262332" cy="1676400"/>
          </a:xfrm>
          <a:prstGeom prst="rect">
            <a:avLst/>
          </a:prstGeom>
          <a:noFill/>
        </p:spPr>
      </p:pic>
      <p:pic>
        <p:nvPicPr>
          <p:cNvPr id="6" name="Picture 4" descr="http://strikemepink6.files.wordpress.com/2011/03/cell_phones.jpg"/>
          <p:cNvPicPr>
            <a:picLocks noChangeAspect="1" noChangeArrowheads="1"/>
          </p:cNvPicPr>
          <p:nvPr/>
        </p:nvPicPr>
        <p:blipFill>
          <a:blip r:embed="rId4" cstate="print"/>
          <a:srcRect r="12903" b="13927"/>
          <a:stretch>
            <a:fillRect/>
          </a:stretch>
        </p:blipFill>
        <p:spPr bwMode="auto">
          <a:xfrm>
            <a:off x="4724400" y="4114800"/>
            <a:ext cx="2382253" cy="1676400"/>
          </a:xfrm>
          <a:prstGeom prst="rect">
            <a:avLst/>
          </a:prstGeom>
          <a:noFill/>
        </p:spPr>
      </p:pic>
    </p:spTree>
    <p:extLst>
      <p:ext uri="{BB962C8B-B14F-4D97-AF65-F5344CB8AC3E}">
        <p14:creationId xmlns="" xmlns:p14="http://schemas.microsoft.com/office/powerpoint/2010/main" val="12967245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763000" cy="6248400"/>
          </a:xfrm>
        </p:spPr>
        <p:txBody>
          <a:bodyPr>
            <a:normAutofit/>
          </a:bodyPr>
          <a:lstStyle/>
          <a:p>
            <a:r>
              <a:rPr lang="en-US" sz="3600" dirty="0"/>
              <a:t>In the early </a:t>
            </a:r>
            <a:r>
              <a:rPr lang="en-US" sz="3600" dirty="0">
                <a:solidFill>
                  <a:srgbClr val="FF0000"/>
                </a:solidFill>
              </a:rPr>
              <a:t>1960s</a:t>
            </a:r>
            <a:r>
              <a:rPr lang="en-US" sz="3600" dirty="0"/>
              <a:t>, President </a:t>
            </a:r>
            <a:r>
              <a:rPr lang="en-US" sz="3600" dirty="0">
                <a:solidFill>
                  <a:srgbClr val="FF0000"/>
                </a:solidFill>
              </a:rPr>
              <a:t>Kennedy </a:t>
            </a:r>
            <a:r>
              <a:rPr lang="en-US" sz="3600" dirty="0"/>
              <a:t>pledged </a:t>
            </a:r>
            <a:r>
              <a:rPr lang="en-US" sz="3600" dirty="0">
                <a:solidFill>
                  <a:srgbClr val="FF0000"/>
                </a:solidFill>
              </a:rPr>
              <a:t>increased support </a:t>
            </a:r>
            <a:r>
              <a:rPr lang="en-US" sz="3600" dirty="0"/>
              <a:t>for the American </a:t>
            </a:r>
            <a:r>
              <a:rPr lang="en-US" sz="3600" dirty="0">
                <a:solidFill>
                  <a:srgbClr val="FF0000"/>
                </a:solidFill>
              </a:rPr>
              <a:t>space</a:t>
            </a:r>
            <a:r>
              <a:rPr lang="en-US" sz="3600" dirty="0"/>
              <a:t> program. </a:t>
            </a:r>
            <a:endParaRPr lang="en-US" sz="3600" dirty="0" smtClean="0"/>
          </a:p>
          <a:p>
            <a:r>
              <a:rPr lang="en-US" sz="3600" dirty="0" smtClean="0"/>
              <a:t>The </a:t>
            </a:r>
            <a:r>
              <a:rPr lang="en-US" sz="3600" dirty="0"/>
              <a:t>race to the moon </a:t>
            </a:r>
            <a:r>
              <a:rPr lang="en-US" sz="3600" dirty="0" smtClean="0"/>
              <a:t>                                                    continued </a:t>
            </a:r>
            <a:r>
              <a:rPr lang="en-US" sz="3600" dirty="0"/>
              <a:t>through the </a:t>
            </a:r>
            <a:r>
              <a:rPr lang="en-US" sz="3600" dirty="0" smtClean="0"/>
              <a:t>                                                     1960s</a:t>
            </a:r>
            <a:r>
              <a:rPr lang="en-US" sz="3600" dirty="0"/>
              <a:t>. </a:t>
            </a:r>
            <a:endParaRPr lang="en-US" sz="3600" dirty="0" smtClean="0"/>
          </a:p>
          <a:p>
            <a:r>
              <a:rPr lang="en-US" sz="3600" dirty="0" smtClean="0"/>
              <a:t>U.S</a:t>
            </a:r>
            <a:r>
              <a:rPr lang="en-US" sz="3600" dirty="0"/>
              <a:t>. astronaut </a:t>
            </a:r>
            <a:r>
              <a:rPr lang="en-US" sz="3600" dirty="0" smtClean="0"/>
              <a:t>                                                     </a:t>
            </a:r>
            <a:r>
              <a:rPr lang="en-US" sz="3600" dirty="0" smtClean="0">
                <a:solidFill>
                  <a:srgbClr val="FF0000"/>
                </a:solidFill>
              </a:rPr>
              <a:t>John </a:t>
            </a:r>
            <a:r>
              <a:rPr lang="en-US" sz="3600" dirty="0">
                <a:solidFill>
                  <a:srgbClr val="FF0000"/>
                </a:solidFill>
              </a:rPr>
              <a:t>Glenn </a:t>
            </a:r>
            <a:r>
              <a:rPr lang="en-US" sz="3600" dirty="0"/>
              <a:t>was the </a:t>
            </a:r>
            <a:r>
              <a:rPr lang="en-US" sz="3600" dirty="0" smtClean="0"/>
              <a:t>                                                               </a:t>
            </a:r>
            <a:r>
              <a:rPr lang="en-US" sz="3600" dirty="0" smtClean="0">
                <a:solidFill>
                  <a:srgbClr val="FF0000"/>
                </a:solidFill>
              </a:rPr>
              <a:t>first </a:t>
            </a:r>
            <a:r>
              <a:rPr lang="en-US" sz="3600" dirty="0"/>
              <a:t>American to </a:t>
            </a:r>
            <a:r>
              <a:rPr lang="en-US" sz="3600" dirty="0" smtClean="0"/>
              <a:t>                                                          </a:t>
            </a:r>
            <a:r>
              <a:rPr lang="en-US" sz="3600" dirty="0" smtClean="0">
                <a:solidFill>
                  <a:srgbClr val="FF0000"/>
                </a:solidFill>
              </a:rPr>
              <a:t>orbit</a:t>
            </a:r>
            <a:r>
              <a:rPr lang="en-US" sz="3600" dirty="0" smtClean="0"/>
              <a:t> </a:t>
            </a:r>
            <a:r>
              <a:rPr lang="en-US" sz="3600" dirty="0"/>
              <a:t>the </a:t>
            </a:r>
            <a:r>
              <a:rPr lang="en-US" sz="3600" dirty="0">
                <a:solidFill>
                  <a:srgbClr val="FF0000"/>
                </a:solidFill>
              </a:rPr>
              <a:t>Earth</a:t>
            </a:r>
            <a:r>
              <a:rPr lang="en-US" sz="3600" dirty="0"/>
              <a:t>. </a:t>
            </a:r>
            <a:endParaRPr lang="en-US" sz="3600" dirty="0" smtClean="0"/>
          </a:p>
        </p:txBody>
      </p:sp>
      <p:pic>
        <p:nvPicPr>
          <p:cNvPr id="10242" name="Picture 2" descr="http://timetomarket.co.uk/blog/wp-content/uploads/2011/01/John-f-kennedy.jpg"/>
          <p:cNvPicPr>
            <a:picLocks noChangeAspect="1" noChangeArrowheads="1"/>
          </p:cNvPicPr>
          <p:nvPr/>
        </p:nvPicPr>
        <p:blipFill>
          <a:blip r:embed="rId2" cstate="print"/>
          <a:srcRect/>
          <a:stretch>
            <a:fillRect/>
          </a:stretch>
        </p:blipFill>
        <p:spPr bwMode="auto">
          <a:xfrm>
            <a:off x="5715000" y="1371600"/>
            <a:ext cx="2981325" cy="2857500"/>
          </a:xfrm>
          <a:prstGeom prst="rect">
            <a:avLst/>
          </a:prstGeom>
          <a:noFill/>
        </p:spPr>
      </p:pic>
      <p:pic>
        <p:nvPicPr>
          <p:cNvPr id="10244" name="Picture 4" descr="http://www.romfart.no/Sitater/Bilder/KennedyJohnGlennJohnMercury.jpg"/>
          <p:cNvPicPr>
            <a:picLocks noChangeAspect="1" noChangeArrowheads="1"/>
          </p:cNvPicPr>
          <p:nvPr/>
        </p:nvPicPr>
        <p:blipFill>
          <a:blip r:embed="rId3" cstate="print"/>
          <a:srcRect/>
          <a:stretch>
            <a:fillRect/>
          </a:stretch>
        </p:blipFill>
        <p:spPr bwMode="auto">
          <a:xfrm>
            <a:off x="4800600" y="3943350"/>
            <a:ext cx="2857500" cy="2914650"/>
          </a:xfrm>
          <a:prstGeom prst="rect">
            <a:avLst/>
          </a:prstGeom>
          <a:noFill/>
        </p:spPr>
      </p:pic>
    </p:spTree>
    <p:extLst>
      <p:ext uri="{BB962C8B-B14F-4D97-AF65-F5344CB8AC3E}">
        <p14:creationId xmlns="" xmlns:p14="http://schemas.microsoft.com/office/powerpoint/2010/main" val="28267109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Space Race competition</a:t>
            </a:r>
            <a:endParaRPr lang="en-US" dirty="0"/>
          </a:p>
        </p:txBody>
      </p:sp>
      <p:sp>
        <p:nvSpPr>
          <p:cNvPr id="4" name="Content Placeholder 3"/>
          <p:cNvSpPr>
            <a:spLocks noGrp="1"/>
          </p:cNvSpPr>
          <p:nvPr>
            <p:ph idx="1"/>
          </p:nvPr>
        </p:nvSpPr>
        <p:spPr/>
        <p:txBody>
          <a:bodyPr>
            <a:normAutofit fontScale="85000" lnSpcReduction="10000"/>
          </a:bodyPr>
          <a:lstStyle/>
          <a:p>
            <a:pPr algn="ctr">
              <a:buNone/>
            </a:pPr>
            <a:r>
              <a:rPr lang="en-US" dirty="0" smtClean="0"/>
              <a:t>Russians get TO space first with Sputnik I.</a:t>
            </a:r>
          </a:p>
          <a:p>
            <a:pPr algn="ctr">
              <a:buNone/>
            </a:pPr>
            <a:endParaRPr lang="en-US" dirty="0" smtClean="0"/>
          </a:p>
          <a:p>
            <a:pPr>
              <a:buNone/>
            </a:pPr>
            <a:endParaRPr lang="en-US" dirty="0" smtClean="0"/>
          </a:p>
          <a:p>
            <a:pPr algn="ctr">
              <a:buNone/>
            </a:pPr>
            <a:r>
              <a:rPr lang="en-US" dirty="0" smtClean="0"/>
              <a:t>US is the first to land on the moon with the Apollo 11.</a:t>
            </a:r>
          </a:p>
          <a:p>
            <a:pPr>
              <a:buNone/>
            </a:pPr>
            <a:endParaRPr lang="en-US" dirty="0" smtClean="0"/>
          </a:p>
          <a:p>
            <a:pPr>
              <a:buNone/>
            </a:pPr>
            <a:endParaRPr lang="en-US" dirty="0" smtClean="0"/>
          </a:p>
          <a:p>
            <a:pPr algn="ctr">
              <a:buNone/>
            </a:pPr>
            <a:r>
              <a:rPr lang="en-US" dirty="0" smtClean="0"/>
              <a:t>Competition leads to increased spending for both countries and programs such as NASA and Russia’s </a:t>
            </a:r>
            <a:r>
              <a:rPr lang="en-US" dirty="0" err="1" smtClean="0"/>
              <a:t>Roscosmos</a:t>
            </a:r>
            <a:r>
              <a:rPr lang="en-US" dirty="0" smtClean="0"/>
              <a:t>.  Also led to increased spending on science education and spin-off technologies.  </a:t>
            </a:r>
          </a:p>
          <a:p>
            <a:pPr algn="ctr">
              <a:buNone/>
            </a:pPr>
            <a:endParaRPr lang="en-US" dirty="0" smtClean="0"/>
          </a:p>
          <a:p>
            <a:pPr>
              <a:buNone/>
            </a:pPr>
            <a:endParaRPr lang="en-US" dirty="0"/>
          </a:p>
        </p:txBody>
      </p:sp>
      <p:sp>
        <p:nvSpPr>
          <p:cNvPr id="5" name="Down Arrow 4"/>
          <p:cNvSpPr/>
          <p:nvPr/>
        </p:nvSpPr>
        <p:spPr>
          <a:xfrm>
            <a:off x="4419600" y="19812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Down Arrow 5"/>
          <p:cNvSpPr/>
          <p:nvPr/>
        </p:nvSpPr>
        <p:spPr>
          <a:xfrm>
            <a:off x="4419600" y="33528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763000" cy="6553200"/>
          </a:xfrm>
        </p:spPr>
        <p:txBody>
          <a:bodyPr>
            <a:normAutofit fontScale="92500"/>
          </a:bodyPr>
          <a:lstStyle/>
          <a:p>
            <a:r>
              <a:rPr lang="en-US" dirty="0" smtClean="0"/>
              <a:t>In </a:t>
            </a:r>
            <a:r>
              <a:rPr lang="en-US" dirty="0">
                <a:solidFill>
                  <a:srgbClr val="FF0000"/>
                </a:solidFill>
              </a:rPr>
              <a:t>1969</a:t>
            </a:r>
            <a:r>
              <a:rPr lang="en-US" dirty="0"/>
              <a:t>, American astronaut </a:t>
            </a:r>
            <a:r>
              <a:rPr lang="en-US" b="1" dirty="0">
                <a:solidFill>
                  <a:srgbClr val="FF0000"/>
                </a:solidFill>
              </a:rPr>
              <a:t>Neil Armstrong </a:t>
            </a:r>
            <a:r>
              <a:rPr lang="en-US" dirty="0"/>
              <a:t>was the first person to step onto the moon’s surface. </a:t>
            </a:r>
            <a:endParaRPr lang="en-US" dirty="0" smtClean="0"/>
          </a:p>
          <a:p>
            <a:r>
              <a:rPr lang="en-US" dirty="0" smtClean="0"/>
              <a:t>He </a:t>
            </a:r>
            <a:r>
              <a:rPr lang="en-US" dirty="0"/>
              <a:t>proclaimed, </a:t>
            </a:r>
            <a:r>
              <a:rPr lang="en-US" b="1" i="1" dirty="0"/>
              <a:t>“That’s one small </a:t>
            </a:r>
            <a:r>
              <a:rPr lang="en-US" b="1" i="1" dirty="0">
                <a:solidFill>
                  <a:srgbClr val="FF0000"/>
                </a:solidFill>
              </a:rPr>
              <a:t>step</a:t>
            </a:r>
            <a:r>
              <a:rPr lang="en-US" b="1" i="1" dirty="0"/>
              <a:t> for a man; one giant </a:t>
            </a:r>
            <a:r>
              <a:rPr lang="en-US" b="1" i="1" dirty="0">
                <a:solidFill>
                  <a:srgbClr val="FF0000"/>
                </a:solidFill>
              </a:rPr>
              <a:t>leap</a:t>
            </a:r>
            <a:r>
              <a:rPr lang="en-US" b="1" i="1" dirty="0"/>
              <a:t> for mankind</a:t>
            </a:r>
            <a:r>
              <a:rPr lang="en-US" b="1" i="1" dirty="0" smtClean="0"/>
              <a:t>.”</a:t>
            </a:r>
            <a:endParaRPr lang="en-US" b="1" i="1" dirty="0"/>
          </a:p>
          <a:p>
            <a:endParaRPr lang="en-US" dirty="0" smtClean="0"/>
          </a:p>
          <a:p>
            <a:endParaRPr lang="en-US" dirty="0"/>
          </a:p>
          <a:p>
            <a:endParaRPr lang="en-US" dirty="0" smtClean="0"/>
          </a:p>
          <a:p>
            <a:endParaRPr lang="en-US" dirty="0" smtClean="0"/>
          </a:p>
          <a:p>
            <a:endParaRPr lang="en-US" dirty="0" smtClean="0"/>
          </a:p>
          <a:p>
            <a:pPr>
              <a:buNone/>
            </a:pPr>
            <a:endParaRPr lang="en-US" dirty="0" smtClean="0"/>
          </a:p>
          <a:p>
            <a:pPr>
              <a:buNone/>
            </a:pPr>
            <a:endParaRPr lang="en-US" dirty="0"/>
          </a:p>
          <a:p>
            <a:r>
              <a:rPr lang="en-US" b="1" dirty="0" smtClean="0"/>
              <a:t>Sally </a:t>
            </a:r>
            <a:r>
              <a:rPr lang="en-US" b="1" dirty="0"/>
              <a:t>Ride </a:t>
            </a:r>
            <a:r>
              <a:rPr lang="en-US" dirty="0"/>
              <a:t>was the </a:t>
            </a:r>
            <a:r>
              <a:rPr lang="en-US" dirty="0" smtClean="0"/>
              <a:t>first </a:t>
            </a:r>
            <a:r>
              <a:rPr lang="en-US" dirty="0"/>
              <a:t>female American </a:t>
            </a:r>
            <a:r>
              <a:rPr lang="en-US" dirty="0" smtClean="0"/>
              <a:t>astronaut</a:t>
            </a:r>
            <a:r>
              <a:rPr lang="en-US" dirty="0"/>
              <a:t>.</a:t>
            </a:r>
          </a:p>
        </p:txBody>
      </p:sp>
      <p:pic>
        <p:nvPicPr>
          <p:cNvPr id="34818" name="Picture 2" descr="http://tokyo5.files.wordpress.com/2009/07/moon-walk.jpg"/>
          <p:cNvPicPr>
            <a:picLocks noChangeAspect="1" noChangeArrowheads="1"/>
          </p:cNvPicPr>
          <p:nvPr/>
        </p:nvPicPr>
        <p:blipFill>
          <a:blip r:embed="rId2" cstate="print"/>
          <a:srcRect l="10164"/>
          <a:stretch>
            <a:fillRect/>
          </a:stretch>
        </p:blipFill>
        <p:spPr bwMode="auto">
          <a:xfrm>
            <a:off x="4724400" y="2438400"/>
            <a:ext cx="4095445" cy="3581400"/>
          </a:xfrm>
          <a:prstGeom prst="rect">
            <a:avLst/>
          </a:prstGeom>
          <a:noFill/>
        </p:spPr>
      </p:pic>
      <p:pic>
        <p:nvPicPr>
          <p:cNvPr id="34820" name="Picture 4" descr="http://www.jsc.nasa.gov/Bios/portraits/ride-s.jpg"/>
          <p:cNvPicPr>
            <a:picLocks noChangeAspect="1" noChangeArrowheads="1"/>
          </p:cNvPicPr>
          <p:nvPr/>
        </p:nvPicPr>
        <p:blipFill>
          <a:blip r:embed="rId3" cstate="print"/>
          <a:srcRect/>
          <a:stretch>
            <a:fillRect/>
          </a:stretch>
        </p:blipFill>
        <p:spPr bwMode="auto">
          <a:xfrm>
            <a:off x="665286" y="2362200"/>
            <a:ext cx="3135190" cy="3791395"/>
          </a:xfrm>
          <a:prstGeom prst="rect">
            <a:avLst/>
          </a:prstGeom>
          <a:noFill/>
        </p:spPr>
      </p:pic>
    </p:spTree>
    <p:extLst>
      <p:ext uri="{BB962C8B-B14F-4D97-AF65-F5344CB8AC3E}">
        <p14:creationId xmlns="" xmlns:p14="http://schemas.microsoft.com/office/powerpoint/2010/main" val="4149091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Image OF the Hubble Telescope</a:t>
            </a:r>
            <a:endParaRPr lang="en-US" dirty="0"/>
          </a:p>
        </p:txBody>
      </p:sp>
      <p:sp>
        <p:nvSpPr>
          <p:cNvPr id="4" name="Text Placeholder 3"/>
          <p:cNvSpPr>
            <a:spLocks noGrp="1"/>
          </p:cNvSpPr>
          <p:nvPr>
            <p:ph type="body" idx="1"/>
          </p:nvPr>
        </p:nvSpPr>
        <p:spPr/>
        <p:txBody>
          <a:bodyPr/>
          <a:lstStyle/>
          <a:p>
            <a:endParaRPr lang="en-US" dirty="0"/>
          </a:p>
        </p:txBody>
      </p:sp>
      <p:pic>
        <p:nvPicPr>
          <p:cNvPr id="8" name="Content Placeholder 7" descr="hubble-space-telescope-earth-cp-300x214.jpg"/>
          <p:cNvPicPr>
            <a:picLocks noGrp="1" noChangeAspect="1"/>
          </p:cNvPicPr>
          <p:nvPr>
            <p:ph sz="half" idx="2"/>
          </p:nvPr>
        </p:nvPicPr>
        <p:blipFill>
          <a:blip r:embed="rId2" cstate="print"/>
          <a:stretch>
            <a:fillRect/>
          </a:stretch>
        </p:blipFill>
        <p:spPr>
          <a:xfrm>
            <a:off x="572294" y="2791619"/>
            <a:ext cx="3810000" cy="2717800"/>
          </a:xfrm>
        </p:spPr>
      </p:pic>
      <p:sp>
        <p:nvSpPr>
          <p:cNvPr id="6" name="Text Placeholder 5"/>
          <p:cNvSpPr>
            <a:spLocks noGrp="1"/>
          </p:cNvSpPr>
          <p:nvPr>
            <p:ph type="body" sz="quarter" idx="3"/>
          </p:nvPr>
        </p:nvSpPr>
        <p:spPr>
          <a:xfrm flipV="1">
            <a:off x="4800600" y="1489394"/>
            <a:ext cx="3886200" cy="45719"/>
          </a:xfrm>
        </p:spPr>
        <p:txBody>
          <a:bodyPr>
            <a:normAutofit fontScale="25000" lnSpcReduction="20000"/>
          </a:bodyPr>
          <a:lstStyle/>
          <a:p>
            <a:endParaRPr lang="en-US" dirty="0"/>
          </a:p>
        </p:txBody>
      </p:sp>
      <p:sp>
        <p:nvSpPr>
          <p:cNvPr id="7" name="Content Placeholder 6"/>
          <p:cNvSpPr>
            <a:spLocks noGrp="1"/>
          </p:cNvSpPr>
          <p:nvPr>
            <p:ph sz="quarter" idx="4"/>
          </p:nvPr>
        </p:nvSpPr>
        <p:spPr>
          <a:xfrm>
            <a:off x="4572001" y="1447800"/>
            <a:ext cx="4114800" cy="4678363"/>
          </a:xfrm>
        </p:spPr>
        <p:txBody>
          <a:bodyPr>
            <a:normAutofit fontScale="25000" lnSpcReduction="20000"/>
          </a:bodyPr>
          <a:lstStyle/>
          <a:p>
            <a:r>
              <a:rPr lang="en-US" sz="7200" dirty="0" smtClean="0"/>
              <a:t>The Hubble Space Telescope's launch in 1990 sped humanity to one of its greatest advances in that journey. Hubble is a telescope that orbits Earth. Its position above the atmosphere, which distorts and blocks the light that reaches our planet, gives it a view of the universe that typically far surpasses that of ground-based telescopes. </a:t>
            </a:r>
          </a:p>
          <a:p>
            <a:r>
              <a:rPr lang="en-US" sz="7200" dirty="0" smtClean="0"/>
              <a:t>Hubble is one of NASA's most successful and long-lasting science missions. It has beamed hundreds of thousands of images back to Earth, shedding light on many of the great mysteries of astronomy. Its gaze has helped determine the age of the universe, the identity of quasars, and the existence of dark energy. </a:t>
            </a:r>
          </a:p>
          <a:p>
            <a:r>
              <a:rPr lang="en-US" dirty="0" smtClean="0"/>
              <a:t/>
            </a:r>
            <a:br>
              <a:rPr lang="en-US" dirty="0" smtClean="0"/>
            </a:br>
            <a:r>
              <a:rPr lang="en-US" sz="4800" dirty="0" smtClean="0"/>
              <a:t>from: http://hubblesite.org/the_telescope/hubble_essentials/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Images FROM the Hubble Telescope</a:t>
            </a:r>
            <a:endParaRPr lang="en-US" dirty="0"/>
          </a:p>
        </p:txBody>
      </p:sp>
      <p:sp>
        <p:nvSpPr>
          <p:cNvPr id="6" name="Text Placeholder 5"/>
          <p:cNvSpPr>
            <a:spLocks noGrp="1"/>
          </p:cNvSpPr>
          <p:nvPr>
            <p:ph type="body" idx="1"/>
          </p:nvPr>
        </p:nvSpPr>
        <p:spPr/>
        <p:txBody>
          <a:bodyPr/>
          <a:lstStyle/>
          <a:p>
            <a:endParaRPr lang="en-US"/>
          </a:p>
        </p:txBody>
      </p:sp>
      <p:pic>
        <p:nvPicPr>
          <p:cNvPr id="11" name="Content Placeholder 10" descr="hubble telescope picture 2.jpg"/>
          <p:cNvPicPr>
            <a:picLocks noGrp="1" noChangeAspect="1"/>
          </p:cNvPicPr>
          <p:nvPr>
            <p:ph sz="half" idx="2"/>
          </p:nvPr>
        </p:nvPicPr>
        <p:blipFill>
          <a:blip r:embed="rId2" cstate="print"/>
          <a:stretch>
            <a:fillRect/>
          </a:stretch>
        </p:blipFill>
        <p:spPr>
          <a:xfrm>
            <a:off x="457200" y="2614974"/>
            <a:ext cx="4040188" cy="3071089"/>
          </a:xfrm>
        </p:spPr>
      </p:pic>
      <p:sp>
        <p:nvSpPr>
          <p:cNvPr id="8" name="Text Placeholder 7"/>
          <p:cNvSpPr>
            <a:spLocks noGrp="1"/>
          </p:cNvSpPr>
          <p:nvPr>
            <p:ph type="body" sz="quarter" idx="3"/>
          </p:nvPr>
        </p:nvSpPr>
        <p:spPr/>
        <p:txBody>
          <a:bodyPr/>
          <a:lstStyle/>
          <a:p>
            <a:endParaRPr lang="en-US"/>
          </a:p>
        </p:txBody>
      </p:sp>
      <p:pic>
        <p:nvPicPr>
          <p:cNvPr id="10" name="Content Placeholder 9" descr="hubble telescope picture.jpg"/>
          <p:cNvPicPr>
            <a:picLocks noGrp="1" noChangeAspect="1"/>
          </p:cNvPicPr>
          <p:nvPr>
            <p:ph sz="quarter" idx="4"/>
          </p:nvPr>
        </p:nvPicPr>
        <p:blipFill>
          <a:blip r:embed="rId3" cstate="print"/>
          <a:stretch>
            <a:fillRect/>
          </a:stretch>
        </p:blipFill>
        <p:spPr>
          <a:xfrm>
            <a:off x="4645025" y="2953484"/>
            <a:ext cx="4041775" cy="2394069"/>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dirty="0" smtClean="0"/>
              <a:t>Which would you see from the Hubble Telescope?</a:t>
            </a:r>
            <a:endParaRPr lang="en-US" dirty="0"/>
          </a:p>
        </p:txBody>
      </p:sp>
      <p:pic>
        <p:nvPicPr>
          <p:cNvPr id="12" name="Content Placeholder 11" descr="Hubble Telescope.jpg"/>
          <p:cNvPicPr>
            <a:picLocks noGrp="1" noChangeAspect="1"/>
          </p:cNvPicPr>
          <p:nvPr>
            <p:ph sz="half" idx="2"/>
          </p:nvPr>
        </p:nvPicPr>
        <p:blipFill>
          <a:blip r:embed="rId2" cstate="print"/>
          <a:stretch>
            <a:fillRect/>
          </a:stretch>
        </p:blipFill>
        <p:spPr>
          <a:xfrm>
            <a:off x="4177109" y="2438400"/>
            <a:ext cx="5034641" cy="2819399"/>
          </a:xfrm>
        </p:spPr>
      </p:pic>
      <p:pic>
        <p:nvPicPr>
          <p:cNvPr id="13" name="Content Placeholder 12" descr="constellation.jpg"/>
          <p:cNvPicPr>
            <a:picLocks noGrp="1" noChangeAspect="1"/>
          </p:cNvPicPr>
          <p:nvPr>
            <p:ph sz="half" idx="1"/>
          </p:nvPr>
        </p:nvPicPr>
        <p:blipFill>
          <a:blip r:embed="rId3" cstate="print"/>
          <a:stretch>
            <a:fillRect/>
          </a:stretch>
        </p:blipFill>
        <p:spPr>
          <a:xfrm>
            <a:off x="952500" y="1958181"/>
            <a:ext cx="3048000" cy="38100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295400"/>
            <a:ext cx="7772400" cy="1470025"/>
          </a:xfrm>
        </p:spPr>
        <p:txBody>
          <a:bodyPr/>
          <a:lstStyle/>
          <a:p>
            <a:r>
              <a:rPr lang="en-US" dirty="0" smtClean="0">
                <a:solidFill>
                  <a:srgbClr val="0070C0"/>
                </a:solidFill>
              </a:rPr>
              <a:t>Developments of Recent Decades</a:t>
            </a:r>
            <a:endParaRPr lang="en-US" dirty="0">
              <a:solidFill>
                <a:srgbClr val="0070C0"/>
              </a:solidFill>
            </a:endParaRPr>
          </a:p>
        </p:txBody>
      </p:sp>
      <p:sp>
        <p:nvSpPr>
          <p:cNvPr id="3" name="Subtitle 2"/>
          <p:cNvSpPr>
            <a:spLocks noGrp="1"/>
          </p:cNvSpPr>
          <p:nvPr>
            <p:ph type="subTitle" idx="1"/>
          </p:nvPr>
        </p:nvSpPr>
        <p:spPr>
          <a:xfrm>
            <a:off x="914400" y="3124200"/>
            <a:ext cx="7467600" cy="2667000"/>
          </a:xfrm>
        </p:spPr>
        <p:txBody>
          <a:bodyPr>
            <a:normAutofit fontScale="92500" lnSpcReduction="10000"/>
          </a:bodyPr>
          <a:lstStyle/>
          <a:p>
            <a:pPr algn="l"/>
            <a:r>
              <a:rPr lang="en-US" dirty="0" smtClean="0">
                <a:solidFill>
                  <a:schemeClr val="tx1"/>
                </a:solidFill>
              </a:rPr>
              <a:t>Economic, social, cultural and political </a:t>
            </a:r>
            <a:r>
              <a:rPr lang="en-US" dirty="0" smtClean="0">
                <a:solidFill>
                  <a:srgbClr val="FF0000"/>
                </a:solidFill>
              </a:rPr>
              <a:t>developments in recent decades </a:t>
            </a:r>
            <a:r>
              <a:rPr lang="en-US" dirty="0" smtClean="0">
                <a:solidFill>
                  <a:schemeClr val="tx1"/>
                </a:solidFill>
              </a:rPr>
              <a:t>have resulted from Supreme Court </a:t>
            </a:r>
            <a:r>
              <a:rPr lang="en-US" dirty="0" smtClean="0">
                <a:solidFill>
                  <a:srgbClr val="FF0000"/>
                </a:solidFill>
              </a:rPr>
              <a:t>decisions, immigration, scientific</a:t>
            </a:r>
            <a:r>
              <a:rPr lang="en-US" dirty="0" smtClean="0">
                <a:solidFill>
                  <a:schemeClr val="tx1"/>
                </a:solidFill>
              </a:rPr>
              <a:t> and </a:t>
            </a:r>
            <a:r>
              <a:rPr lang="en-US" dirty="0" smtClean="0">
                <a:solidFill>
                  <a:srgbClr val="FF0000"/>
                </a:solidFill>
              </a:rPr>
              <a:t>technological</a:t>
            </a:r>
            <a:r>
              <a:rPr lang="en-US" dirty="0" smtClean="0">
                <a:solidFill>
                  <a:schemeClr val="tx1"/>
                </a:solidFill>
              </a:rPr>
              <a:t> developments,  the </a:t>
            </a:r>
            <a:r>
              <a:rPr lang="en-US" dirty="0" smtClean="0">
                <a:solidFill>
                  <a:srgbClr val="FF0000"/>
                </a:solidFill>
              </a:rPr>
              <a:t>role</a:t>
            </a:r>
            <a:r>
              <a:rPr lang="en-US" dirty="0" smtClean="0">
                <a:solidFill>
                  <a:schemeClr val="tx1"/>
                </a:solidFill>
              </a:rPr>
              <a:t> of </a:t>
            </a:r>
            <a:r>
              <a:rPr lang="en-US" dirty="0" smtClean="0">
                <a:solidFill>
                  <a:srgbClr val="FF0000"/>
                </a:solidFill>
              </a:rPr>
              <a:t>government</a:t>
            </a:r>
            <a:r>
              <a:rPr lang="en-US" dirty="0" smtClean="0">
                <a:solidFill>
                  <a:schemeClr val="tx1"/>
                </a:solidFill>
              </a:rPr>
              <a:t>, and the confrontation with</a:t>
            </a:r>
            <a:r>
              <a:rPr lang="en-US" dirty="0" smtClean="0">
                <a:solidFill>
                  <a:srgbClr val="FF0000"/>
                </a:solidFill>
              </a:rPr>
              <a:t> terrorism</a:t>
            </a:r>
            <a:r>
              <a:rPr lang="en-US" dirty="0" smtClean="0">
                <a:solidFill>
                  <a:schemeClr val="tx1"/>
                </a:solidFill>
              </a:rPr>
              <a:t>.</a:t>
            </a:r>
            <a:endParaRPr lang="en-US" dirty="0">
              <a:solidFill>
                <a:schemeClr val="tx1"/>
              </a:solidFill>
            </a:endParaRPr>
          </a:p>
        </p:txBody>
      </p:sp>
      <p:pic>
        <p:nvPicPr>
          <p:cNvPr id="11268" name="Picture 4" descr="http://t2.gstatic.com/images?q=tbn:rlxCGmu1kfMXAM:http://comps.fotosearch.com/comp/UNC/UNC184/usa-architecture-america_~u12417190.jpg">
            <a:hlinkClick r:id="rId2"/>
          </p:cNvPr>
          <p:cNvPicPr>
            <a:picLocks noChangeAspect="1" noChangeArrowheads="1"/>
          </p:cNvPicPr>
          <p:nvPr/>
        </p:nvPicPr>
        <p:blipFill>
          <a:blip r:embed="rId3" cstate="print"/>
          <a:srcRect/>
          <a:stretch>
            <a:fillRect/>
          </a:stretch>
        </p:blipFill>
        <p:spPr bwMode="auto">
          <a:xfrm>
            <a:off x="457200" y="1295400"/>
            <a:ext cx="1616021" cy="1733550"/>
          </a:xfrm>
          <a:prstGeom prst="rect">
            <a:avLst/>
          </a:prstGeom>
          <a:noFill/>
        </p:spPr>
      </p:pic>
      <p:pic>
        <p:nvPicPr>
          <p:cNvPr id="11266" name="Picture 2" descr="http://t0.gstatic.com/images?q=tbn:2UnsFiGLhB2RyM:http://comps.fotosearch.com/comp/UNC/UNC141/usa_~u25043321.jpg">
            <a:hlinkClick r:id="rId4"/>
          </p:cNvPr>
          <p:cNvPicPr>
            <a:picLocks noChangeAspect="1" noChangeArrowheads="1"/>
          </p:cNvPicPr>
          <p:nvPr/>
        </p:nvPicPr>
        <p:blipFill>
          <a:blip r:embed="rId5" cstate="print"/>
          <a:srcRect t="13559"/>
          <a:stretch>
            <a:fillRect/>
          </a:stretch>
        </p:blipFill>
        <p:spPr bwMode="auto">
          <a:xfrm>
            <a:off x="1447800" y="1905000"/>
            <a:ext cx="1057275" cy="97155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Technology </a:t>
            </a:r>
            <a:endParaRPr lang="en-US" dirty="0"/>
          </a:p>
        </p:txBody>
      </p:sp>
      <p:pic>
        <p:nvPicPr>
          <p:cNvPr id="22534" name="Picture 6" descr="http://t2.gstatic.com/images?q=tbn:mZwqd1B9YKeCMM:http://www.elpasoteller911.org/files/cell_phone.png">
            <a:hlinkClick r:id="rId2"/>
          </p:cNvPr>
          <p:cNvPicPr>
            <a:picLocks noChangeAspect="1" noChangeArrowheads="1"/>
          </p:cNvPicPr>
          <p:nvPr/>
        </p:nvPicPr>
        <p:blipFill>
          <a:blip r:embed="rId3" cstate="print"/>
          <a:srcRect/>
          <a:stretch>
            <a:fillRect/>
          </a:stretch>
        </p:blipFill>
        <p:spPr bwMode="auto">
          <a:xfrm rot="1721766">
            <a:off x="7174041" y="3595104"/>
            <a:ext cx="1041852" cy="1631816"/>
          </a:xfrm>
          <a:prstGeom prst="rect">
            <a:avLst/>
          </a:prstGeom>
          <a:noFill/>
        </p:spPr>
      </p:pic>
      <p:sp>
        <p:nvSpPr>
          <p:cNvPr id="6" name="TextBox 5"/>
          <p:cNvSpPr txBox="1"/>
          <p:nvPr/>
        </p:nvSpPr>
        <p:spPr>
          <a:xfrm>
            <a:off x="3048000" y="1219200"/>
            <a:ext cx="5791200" cy="2677656"/>
          </a:xfrm>
          <a:prstGeom prst="rect">
            <a:avLst/>
          </a:prstGeom>
          <a:noFill/>
        </p:spPr>
        <p:txBody>
          <a:bodyPr wrap="square" rtlCol="0">
            <a:spAutoFit/>
          </a:bodyPr>
          <a:lstStyle/>
          <a:p>
            <a:r>
              <a:rPr lang="en-US" sz="2800" dirty="0" smtClean="0">
                <a:latin typeface="Arial" pitchFamily="34" charset="0"/>
                <a:cs typeface="Arial" pitchFamily="34" charset="0"/>
              </a:rPr>
              <a:t>In the past three decades, technology and media have brought </a:t>
            </a:r>
            <a:r>
              <a:rPr lang="en-US" sz="2800" dirty="0" smtClean="0">
                <a:solidFill>
                  <a:srgbClr val="FF0000"/>
                </a:solidFill>
                <a:latin typeface="Arial" pitchFamily="34" charset="0"/>
                <a:cs typeface="Arial" pitchFamily="34" charset="0"/>
              </a:rPr>
              <a:t>better access </a:t>
            </a:r>
            <a:r>
              <a:rPr lang="en-US" sz="2800" dirty="0" smtClean="0">
                <a:latin typeface="Arial" pitchFamily="34" charset="0"/>
                <a:cs typeface="Arial" pitchFamily="34" charset="0"/>
              </a:rPr>
              <a:t>to </a:t>
            </a:r>
            <a:r>
              <a:rPr lang="en-US" sz="2800" dirty="0" smtClean="0">
                <a:solidFill>
                  <a:srgbClr val="FF0000"/>
                </a:solidFill>
                <a:latin typeface="Arial" pitchFamily="34" charset="0"/>
                <a:cs typeface="Arial" pitchFamily="34" charset="0"/>
              </a:rPr>
              <a:t>communication</a:t>
            </a:r>
            <a:r>
              <a:rPr lang="en-US" sz="2800" dirty="0" smtClean="0">
                <a:latin typeface="Arial" pitchFamily="34" charset="0"/>
                <a:cs typeface="Arial" pitchFamily="34" charset="0"/>
              </a:rPr>
              <a:t> and </a:t>
            </a:r>
            <a:r>
              <a:rPr lang="en-US" sz="2800" dirty="0" smtClean="0">
                <a:solidFill>
                  <a:srgbClr val="FF0000"/>
                </a:solidFill>
                <a:latin typeface="Arial" pitchFamily="34" charset="0"/>
                <a:cs typeface="Arial" pitchFamily="34" charset="0"/>
              </a:rPr>
              <a:t>information</a:t>
            </a:r>
            <a:r>
              <a:rPr lang="en-US" sz="2800" dirty="0" smtClean="0">
                <a:latin typeface="Arial" pitchFamily="34" charset="0"/>
                <a:cs typeface="Arial" pitchFamily="34" charset="0"/>
              </a:rPr>
              <a:t> for </a:t>
            </a:r>
            <a:r>
              <a:rPr lang="en-US" sz="2800" dirty="0" smtClean="0">
                <a:solidFill>
                  <a:srgbClr val="FF0000"/>
                </a:solidFill>
                <a:latin typeface="Arial" pitchFamily="34" charset="0"/>
                <a:cs typeface="Arial" pitchFamily="34" charset="0"/>
              </a:rPr>
              <a:t>rural areas</a:t>
            </a:r>
            <a:r>
              <a:rPr lang="en-US" sz="2800" dirty="0" smtClean="0">
                <a:latin typeface="Arial" pitchFamily="34" charset="0"/>
                <a:cs typeface="Arial" pitchFamily="34" charset="0"/>
              </a:rPr>
              <a:t>, </a:t>
            </a:r>
            <a:r>
              <a:rPr lang="en-US" sz="2800" dirty="0" smtClean="0">
                <a:solidFill>
                  <a:srgbClr val="FF0000"/>
                </a:solidFill>
                <a:latin typeface="Arial" pitchFamily="34" charset="0"/>
                <a:cs typeface="Arial" pitchFamily="34" charset="0"/>
              </a:rPr>
              <a:t>businesses</a:t>
            </a:r>
            <a:r>
              <a:rPr lang="en-US" sz="2800" dirty="0" smtClean="0">
                <a:latin typeface="Arial" pitchFamily="34" charset="0"/>
                <a:cs typeface="Arial" pitchFamily="34" charset="0"/>
              </a:rPr>
              <a:t> and </a:t>
            </a:r>
            <a:r>
              <a:rPr lang="en-US" sz="2800" dirty="0" smtClean="0">
                <a:solidFill>
                  <a:srgbClr val="FF0000"/>
                </a:solidFill>
                <a:latin typeface="Arial" pitchFamily="34" charset="0"/>
                <a:cs typeface="Arial" pitchFamily="34" charset="0"/>
              </a:rPr>
              <a:t>individual</a:t>
            </a:r>
            <a:r>
              <a:rPr lang="en-US" sz="2800" dirty="0" smtClean="0">
                <a:latin typeface="Arial" pitchFamily="34" charset="0"/>
                <a:cs typeface="Arial" pitchFamily="34" charset="0"/>
              </a:rPr>
              <a:t> consumers.</a:t>
            </a:r>
            <a:endParaRPr lang="en-US" sz="2800" dirty="0">
              <a:latin typeface="Arial" pitchFamily="34" charset="0"/>
              <a:cs typeface="Arial" pitchFamily="34" charset="0"/>
            </a:endParaRPr>
          </a:p>
        </p:txBody>
      </p:sp>
      <p:sp>
        <p:nvSpPr>
          <p:cNvPr id="8" name="TextBox 7"/>
          <p:cNvSpPr txBox="1"/>
          <p:nvPr/>
        </p:nvSpPr>
        <p:spPr>
          <a:xfrm>
            <a:off x="304800" y="3962400"/>
            <a:ext cx="6560835" cy="954107"/>
          </a:xfrm>
          <a:prstGeom prst="rect">
            <a:avLst/>
          </a:prstGeom>
          <a:noFill/>
        </p:spPr>
        <p:txBody>
          <a:bodyPr wrap="square" rtlCol="0">
            <a:spAutoFit/>
          </a:bodyPr>
          <a:lstStyle/>
          <a:p>
            <a:r>
              <a:rPr lang="en-US" sz="2800" dirty="0" smtClean="0">
                <a:latin typeface="Arial" pitchFamily="34" charset="0"/>
                <a:cs typeface="Arial" pitchFamily="34" charset="0"/>
              </a:rPr>
              <a:t>Many more Americans have </a:t>
            </a:r>
            <a:r>
              <a:rPr lang="en-US" sz="2800" dirty="0" smtClean="0">
                <a:solidFill>
                  <a:srgbClr val="FF0000"/>
                </a:solidFill>
                <a:latin typeface="Arial" pitchFamily="34" charset="0"/>
                <a:cs typeface="Arial" pitchFamily="34" charset="0"/>
              </a:rPr>
              <a:t>access</a:t>
            </a:r>
            <a:r>
              <a:rPr lang="en-US" sz="2800" dirty="0" smtClean="0">
                <a:latin typeface="Arial" pitchFamily="34" charset="0"/>
                <a:cs typeface="Arial" pitchFamily="34" charset="0"/>
              </a:rPr>
              <a:t> to </a:t>
            </a:r>
            <a:r>
              <a:rPr lang="en-US" sz="2800" dirty="0" smtClean="0">
                <a:solidFill>
                  <a:srgbClr val="FF0000"/>
                </a:solidFill>
                <a:latin typeface="Arial" pitchFamily="34" charset="0"/>
                <a:cs typeface="Arial" pitchFamily="34" charset="0"/>
              </a:rPr>
              <a:t>global information </a:t>
            </a:r>
            <a:r>
              <a:rPr lang="en-US" sz="2800" dirty="0" smtClean="0">
                <a:latin typeface="Arial" pitchFamily="34" charset="0"/>
                <a:cs typeface="Arial" pitchFamily="34" charset="0"/>
              </a:rPr>
              <a:t>and viewpoints.</a:t>
            </a:r>
            <a:endParaRPr lang="en-US" sz="2800" dirty="0">
              <a:latin typeface="Arial" pitchFamily="34" charset="0"/>
              <a:cs typeface="Arial" pitchFamily="34" charset="0"/>
            </a:endParaRPr>
          </a:p>
        </p:txBody>
      </p:sp>
      <p:sp>
        <p:nvSpPr>
          <p:cNvPr id="9" name="TextBox 8"/>
          <p:cNvSpPr txBox="1"/>
          <p:nvPr/>
        </p:nvSpPr>
        <p:spPr>
          <a:xfrm>
            <a:off x="533400" y="5334000"/>
            <a:ext cx="8385885" cy="954107"/>
          </a:xfrm>
          <a:prstGeom prst="rect">
            <a:avLst/>
          </a:prstGeom>
          <a:noFill/>
        </p:spPr>
        <p:txBody>
          <a:bodyPr wrap="square" rtlCol="0">
            <a:spAutoFit/>
          </a:bodyPr>
          <a:lstStyle/>
          <a:p>
            <a:r>
              <a:rPr lang="en-US" sz="2800" dirty="0" smtClean="0">
                <a:solidFill>
                  <a:srgbClr val="FF0000"/>
                </a:solidFill>
                <a:latin typeface="Arial" pitchFamily="34" charset="0"/>
                <a:cs typeface="Arial" pitchFamily="34" charset="0"/>
              </a:rPr>
              <a:t>Telecommuting, distance learning, and outsourcing  </a:t>
            </a:r>
            <a:r>
              <a:rPr lang="en-US" sz="2800" dirty="0" smtClean="0">
                <a:latin typeface="Arial" pitchFamily="34" charset="0"/>
                <a:cs typeface="Arial" pitchFamily="34" charset="0"/>
              </a:rPr>
              <a:t>have all been made possible through technology.</a:t>
            </a:r>
            <a:endParaRPr lang="en-US" sz="2800" dirty="0">
              <a:latin typeface="Arial" pitchFamily="34" charset="0"/>
              <a:cs typeface="Arial" pitchFamily="34" charset="0"/>
            </a:endParaRPr>
          </a:p>
        </p:txBody>
      </p:sp>
      <p:pic>
        <p:nvPicPr>
          <p:cNvPr id="5122"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772" y="1418449"/>
            <a:ext cx="2961593" cy="24482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324600"/>
          </a:xfrm>
        </p:spPr>
        <p:txBody>
          <a:bodyPr>
            <a:normAutofit lnSpcReduction="10000"/>
          </a:bodyPr>
          <a:lstStyle/>
          <a:p>
            <a:r>
              <a:rPr lang="en-US" b="1" dirty="0" smtClean="0"/>
              <a:t>Examples </a:t>
            </a:r>
            <a:r>
              <a:rPr lang="en-US" b="1" dirty="0"/>
              <a:t>of technological advances</a:t>
            </a:r>
            <a:endParaRPr lang="en-US" dirty="0"/>
          </a:p>
          <a:p>
            <a:pPr lvl="1"/>
            <a:r>
              <a:rPr lang="en-US" dirty="0" smtClean="0"/>
              <a:t>Space </a:t>
            </a:r>
            <a:r>
              <a:rPr lang="en-US" dirty="0"/>
              <a:t>exploration</a:t>
            </a:r>
          </a:p>
          <a:p>
            <a:pPr lvl="1"/>
            <a:r>
              <a:rPr lang="en-US" dirty="0"/>
              <a:t>Space shuttle</a:t>
            </a:r>
          </a:p>
          <a:p>
            <a:pPr lvl="1"/>
            <a:r>
              <a:rPr lang="en-US" dirty="0"/>
              <a:t>Mars rover</a:t>
            </a:r>
          </a:p>
          <a:p>
            <a:pPr lvl="1"/>
            <a:r>
              <a:rPr lang="en-US" dirty="0"/>
              <a:t>Voyager missions</a:t>
            </a:r>
          </a:p>
          <a:p>
            <a:pPr lvl="1"/>
            <a:r>
              <a:rPr lang="en-US" dirty="0"/>
              <a:t>Hubble telescope</a:t>
            </a:r>
          </a:p>
          <a:p>
            <a:pPr lvl="1"/>
            <a:r>
              <a:rPr lang="en-US" dirty="0"/>
              <a:t>Communications</a:t>
            </a:r>
          </a:p>
          <a:p>
            <a:pPr lvl="1"/>
            <a:r>
              <a:rPr lang="en-US" dirty="0"/>
              <a:t>Satellite</a:t>
            </a:r>
          </a:p>
          <a:p>
            <a:pPr lvl="1"/>
            <a:r>
              <a:rPr lang="en-US" dirty="0"/>
              <a:t>Global positioning system (GPS)</a:t>
            </a:r>
          </a:p>
          <a:p>
            <a:pPr lvl="1"/>
            <a:r>
              <a:rPr lang="en-US" dirty="0"/>
              <a:t>Personal </a:t>
            </a:r>
            <a:r>
              <a:rPr lang="en-US" dirty="0" smtClean="0"/>
              <a:t>                                                                     communications                                                                          devices</a:t>
            </a:r>
            <a:endParaRPr lang="en-US" dirty="0"/>
          </a:p>
          <a:p>
            <a:pPr lvl="1"/>
            <a:r>
              <a:rPr lang="en-US" dirty="0" smtClean="0"/>
              <a:t>Robotics</a:t>
            </a:r>
            <a:endParaRPr lang="en-US" dirty="0"/>
          </a:p>
        </p:txBody>
      </p:sp>
      <p:pic>
        <p:nvPicPr>
          <p:cNvPr id="8194" name="Picture 2" descr="http://news.thomasnet.com/IMT/archives/Hubble%20telescope%20needs%20an%20upgrade.jpg"/>
          <p:cNvPicPr>
            <a:picLocks noChangeAspect="1" noChangeArrowheads="1"/>
          </p:cNvPicPr>
          <p:nvPr/>
        </p:nvPicPr>
        <p:blipFill>
          <a:blip r:embed="rId2" cstate="print"/>
          <a:srcRect/>
          <a:stretch>
            <a:fillRect/>
          </a:stretch>
        </p:blipFill>
        <p:spPr bwMode="auto">
          <a:xfrm>
            <a:off x="3858491" y="838200"/>
            <a:ext cx="2237509" cy="1538288"/>
          </a:xfrm>
          <a:prstGeom prst="rect">
            <a:avLst/>
          </a:prstGeom>
          <a:noFill/>
        </p:spPr>
      </p:pic>
      <p:pic>
        <p:nvPicPr>
          <p:cNvPr id="8196" name="Picture 4" descr="http://www.aerospaceguide.net/spacepictures/shuttle_endeavour.jpg"/>
          <p:cNvPicPr>
            <a:picLocks noChangeAspect="1" noChangeArrowheads="1"/>
          </p:cNvPicPr>
          <p:nvPr/>
        </p:nvPicPr>
        <p:blipFill>
          <a:blip r:embed="rId3" cstate="print"/>
          <a:srcRect/>
          <a:stretch>
            <a:fillRect/>
          </a:stretch>
        </p:blipFill>
        <p:spPr bwMode="auto">
          <a:xfrm>
            <a:off x="6629400" y="838200"/>
            <a:ext cx="1785827" cy="2647950"/>
          </a:xfrm>
          <a:prstGeom prst="rect">
            <a:avLst/>
          </a:prstGeom>
          <a:noFill/>
        </p:spPr>
      </p:pic>
      <p:pic>
        <p:nvPicPr>
          <p:cNvPr id="8198" name="Picture 6" descr="http://blog.tmcnet.com/blog/tom-keating/images/pharos-gps-road-pocket-navigator.jpg"/>
          <p:cNvPicPr>
            <a:picLocks noChangeAspect="1" noChangeArrowheads="1"/>
          </p:cNvPicPr>
          <p:nvPr/>
        </p:nvPicPr>
        <p:blipFill>
          <a:blip r:embed="rId4" cstate="print"/>
          <a:srcRect/>
          <a:stretch>
            <a:fillRect/>
          </a:stretch>
        </p:blipFill>
        <p:spPr bwMode="auto">
          <a:xfrm>
            <a:off x="4038600" y="2514600"/>
            <a:ext cx="1772093" cy="1524000"/>
          </a:xfrm>
          <a:prstGeom prst="rect">
            <a:avLst/>
          </a:prstGeom>
          <a:noFill/>
        </p:spPr>
      </p:pic>
      <p:pic>
        <p:nvPicPr>
          <p:cNvPr id="8200" name="Picture 8" descr="http://www.productivity501.com/wp-content/uploads/2008/11/tech-main.jpg"/>
          <p:cNvPicPr>
            <a:picLocks noChangeAspect="1" noChangeArrowheads="1"/>
          </p:cNvPicPr>
          <p:nvPr/>
        </p:nvPicPr>
        <p:blipFill>
          <a:blip r:embed="rId5" cstate="print"/>
          <a:srcRect r="46182"/>
          <a:stretch>
            <a:fillRect/>
          </a:stretch>
        </p:blipFill>
        <p:spPr bwMode="auto">
          <a:xfrm>
            <a:off x="6096000" y="4114800"/>
            <a:ext cx="2819400" cy="2381250"/>
          </a:xfrm>
          <a:prstGeom prst="rect">
            <a:avLst/>
          </a:prstGeom>
          <a:noFill/>
        </p:spPr>
      </p:pic>
      <p:pic>
        <p:nvPicPr>
          <p:cNvPr id="8202" name="Picture 10" descr="http://www-robotics.cs.umass.edu/Research/nuggets/interaction/wbg.jpg"/>
          <p:cNvPicPr>
            <a:picLocks noChangeAspect="1" noChangeArrowheads="1"/>
          </p:cNvPicPr>
          <p:nvPr/>
        </p:nvPicPr>
        <p:blipFill>
          <a:blip r:embed="rId6" cstate="print"/>
          <a:srcRect/>
          <a:stretch>
            <a:fillRect/>
          </a:stretch>
        </p:blipFill>
        <p:spPr bwMode="auto">
          <a:xfrm>
            <a:off x="3657600" y="4572000"/>
            <a:ext cx="2428952" cy="1942377"/>
          </a:xfrm>
          <a:prstGeom prst="rect">
            <a:avLst/>
          </a:prstGeom>
          <a:noFill/>
        </p:spPr>
      </p:pic>
    </p:spTree>
    <p:extLst>
      <p:ext uri="{BB962C8B-B14F-4D97-AF65-F5344CB8AC3E}">
        <p14:creationId xmlns="" xmlns:p14="http://schemas.microsoft.com/office/powerpoint/2010/main" val="23610943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6324600"/>
          </a:xfrm>
        </p:spPr>
        <p:txBody>
          <a:bodyPr>
            <a:normAutofit/>
          </a:bodyPr>
          <a:lstStyle/>
          <a:p>
            <a:r>
              <a:rPr lang="en-US" b="1" dirty="0"/>
              <a:t>Changes in work, school, and health care in recent decades</a:t>
            </a:r>
            <a:endParaRPr lang="en-US" dirty="0"/>
          </a:p>
          <a:p>
            <a:pPr lvl="1"/>
            <a:r>
              <a:rPr lang="en-US" dirty="0"/>
              <a:t>Telecommuting</a:t>
            </a:r>
          </a:p>
          <a:p>
            <a:pPr lvl="1"/>
            <a:r>
              <a:rPr lang="en-US" dirty="0"/>
              <a:t>On-line course work</a:t>
            </a:r>
          </a:p>
          <a:p>
            <a:r>
              <a:rPr lang="en-US" b="1" dirty="0"/>
              <a:t>Growth of service industries</a:t>
            </a:r>
          </a:p>
          <a:p>
            <a:pPr lvl="1"/>
            <a:r>
              <a:rPr lang="en-US" dirty="0"/>
              <a:t>Breakthroughs in medical </a:t>
            </a:r>
            <a:r>
              <a:rPr lang="en-US" dirty="0" smtClean="0"/>
              <a:t>                                                      research</a:t>
            </a:r>
            <a:r>
              <a:rPr lang="en-US" dirty="0"/>
              <a:t>, including improved </a:t>
            </a:r>
            <a:r>
              <a:rPr lang="en-US" dirty="0" smtClean="0"/>
              <a:t>                                                             medical </a:t>
            </a:r>
            <a:r>
              <a:rPr lang="en-US" dirty="0"/>
              <a:t>diagnostic and </a:t>
            </a:r>
            <a:r>
              <a:rPr lang="en-US" dirty="0" smtClean="0"/>
              <a:t>                                                            imagining </a:t>
            </a:r>
            <a:r>
              <a:rPr lang="en-US" dirty="0"/>
              <a:t>technologies</a:t>
            </a:r>
          </a:p>
          <a:p>
            <a:pPr lvl="1"/>
            <a:r>
              <a:rPr lang="en-US" dirty="0"/>
              <a:t>Outsourcing </a:t>
            </a:r>
            <a:r>
              <a:rPr lang="en-US" dirty="0" smtClean="0"/>
              <a:t>                                                                                           and </a:t>
            </a:r>
            <a:r>
              <a:rPr lang="en-US" dirty="0"/>
              <a:t>off-shoring</a:t>
            </a:r>
          </a:p>
        </p:txBody>
      </p:sp>
      <p:pic>
        <p:nvPicPr>
          <p:cNvPr id="7170" name="Picture 2" descr="http://www.butlerillustration.com/Files%5CBook%20Illustration%5CTelecommute.jpg"/>
          <p:cNvPicPr>
            <a:picLocks noChangeAspect="1" noChangeArrowheads="1"/>
          </p:cNvPicPr>
          <p:nvPr/>
        </p:nvPicPr>
        <p:blipFill>
          <a:blip r:embed="rId2" cstate="print"/>
          <a:srcRect/>
          <a:stretch>
            <a:fillRect/>
          </a:stretch>
        </p:blipFill>
        <p:spPr bwMode="auto">
          <a:xfrm>
            <a:off x="5562600" y="762000"/>
            <a:ext cx="3209925" cy="4762500"/>
          </a:xfrm>
          <a:prstGeom prst="rect">
            <a:avLst/>
          </a:prstGeom>
          <a:noFill/>
        </p:spPr>
      </p:pic>
      <p:pic>
        <p:nvPicPr>
          <p:cNvPr id="7172" name="Picture 4" descr="http://healthrepublic.org/images/CT-scan.jpg"/>
          <p:cNvPicPr>
            <a:picLocks noChangeAspect="1" noChangeArrowheads="1"/>
          </p:cNvPicPr>
          <p:nvPr/>
        </p:nvPicPr>
        <p:blipFill>
          <a:blip r:embed="rId3" cstate="print"/>
          <a:srcRect b="6780"/>
          <a:stretch>
            <a:fillRect/>
          </a:stretch>
        </p:blipFill>
        <p:spPr bwMode="auto">
          <a:xfrm>
            <a:off x="3276600" y="4691466"/>
            <a:ext cx="2324100" cy="2166534"/>
          </a:xfrm>
          <a:prstGeom prst="rect">
            <a:avLst/>
          </a:prstGeom>
          <a:noFill/>
        </p:spPr>
      </p:pic>
    </p:spTree>
    <p:extLst>
      <p:ext uri="{BB962C8B-B14F-4D97-AF65-F5344CB8AC3E}">
        <p14:creationId xmlns="" xmlns:p14="http://schemas.microsoft.com/office/powerpoint/2010/main" val="2870560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Breakthroughs</a:t>
            </a:r>
            <a:endParaRPr lang="en-US" dirty="0"/>
          </a:p>
        </p:txBody>
      </p:sp>
      <p:sp>
        <p:nvSpPr>
          <p:cNvPr id="5" name="TextBox 4"/>
          <p:cNvSpPr txBox="1"/>
          <p:nvPr/>
        </p:nvSpPr>
        <p:spPr>
          <a:xfrm>
            <a:off x="3124200" y="1600200"/>
            <a:ext cx="5638800" cy="4401205"/>
          </a:xfrm>
          <a:prstGeom prst="rect">
            <a:avLst/>
          </a:prstGeom>
          <a:noFill/>
        </p:spPr>
        <p:txBody>
          <a:bodyPr wrap="square" rtlCol="0">
            <a:spAutoFit/>
          </a:bodyPr>
          <a:lstStyle/>
          <a:p>
            <a:r>
              <a:rPr lang="en-US" sz="2800" dirty="0" smtClean="0">
                <a:latin typeface="Arial" pitchFamily="34" charset="0"/>
                <a:cs typeface="Arial" pitchFamily="34" charset="0"/>
              </a:rPr>
              <a:t>In 1952, </a:t>
            </a:r>
            <a:r>
              <a:rPr lang="en-US" sz="2800" dirty="0" smtClean="0">
                <a:solidFill>
                  <a:srgbClr val="FF0000"/>
                </a:solidFill>
                <a:latin typeface="Arial" pitchFamily="34" charset="0"/>
                <a:cs typeface="Arial" pitchFamily="34" charset="0"/>
              </a:rPr>
              <a:t>Dr. Jonas Salk </a:t>
            </a:r>
            <a:r>
              <a:rPr lang="en-US" sz="2800" dirty="0" smtClean="0">
                <a:latin typeface="Arial" pitchFamily="34" charset="0"/>
                <a:cs typeface="Arial" pitchFamily="34" charset="0"/>
              </a:rPr>
              <a:t>developed a </a:t>
            </a:r>
            <a:r>
              <a:rPr lang="en-US" sz="2800" dirty="0" smtClean="0">
                <a:solidFill>
                  <a:srgbClr val="FF0000"/>
                </a:solidFill>
                <a:latin typeface="Arial" pitchFamily="34" charset="0"/>
                <a:cs typeface="Arial" pitchFamily="34" charset="0"/>
              </a:rPr>
              <a:t>vaccine to prevent polio</a:t>
            </a:r>
            <a:r>
              <a:rPr lang="en-US" sz="2800" dirty="0" smtClean="0">
                <a:latin typeface="Arial" pitchFamily="34" charset="0"/>
                <a:cs typeface="Arial" pitchFamily="34" charset="0"/>
              </a:rPr>
              <a:t>, a muscle-wasting disease that could cause paralysis or even death.</a:t>
            </a:r>
          </a:p>
          <a:p>
            <a:endParaRPr lang="en-US" sz="2800" dirty="0" smtClean="0">
              <a:latin typeface="Arial" pitchFamily="34" charset="0"/>
              <a:cs typeface="Arial" pitchFamily="34" charset="0"/>
            </a:endParaRPr>
          </a:p>
          <a:p>
            <a:r>
              <a:rPr lang="en-US" sz="2800" dirty="0" smtClean="0">
                <a:solidFill>
                  <a:srgbClr val="FF0000"/>
                </a:solidFill>
                <a:latin typeface="Arial" pitchFamily="34" charset="0"/>
                <a:cs typeface="Arial" pitchFamily="34" charset="0"/>
              </a:rPr>
              <a:t>President Franklin Roosevelt </a:t>
            </a:r>
            <a:r>
              <a:rPr lang="en-US" sz="2800" dirty="0" smtClean="0">
                <a:latin typeface="Arial" pitchFamily="34" charset="0"/>
                <a:cs typeface="Arial" pitchFamily="34" charset="0"/>
              </a:rPr>
              <a:t>had gotten polio as an adult                and was seriously               </a:t>
            </a:r>
            <a:r>
              <a:rPr lang="en-US" sz="2800" dirty="0" smtClean="0">
                <a:solidFill>
                  <a:srgbClr val="FF0000"/>
                </a:solidFill>
                <a:latin typeface="Arial" pitchFamily="34" charset="0"/>
                <a:cs typeface="Arial" pitchFamily="34" charset="0"/>
              </a:rPr>
              <a:t>handicapped by the                disease.</a:t>
            </a:r>
            <a:endParaRPr lang="en-US" sz="2800" dirty="0">
              <a:solidFill>
                <a:srgbClr val="FF0000"/>
              </a:solidFill>
              <a:latin typeface="Arial" pitchFamily="34" charset="0"/>
              <a:cs typeface="Arial" pitchFamily="34" charset="0"/>
            </a:endParaRPr>
          </a:p>
        </p:txBody>
      </p:sp>
      <p:pic>
        <p:nvPicPr>
          <p:cNvPr id="23558" name="Picture 6" descr="http://t0.gstatic.com/images?q=tbn:jD3IVmj1WfJ0bM:http://americanthings.files.wordpress.com/2009/10/meisenproductionsdotcom.jpg">
            <a:hlinkClick r:id="rId2"/>
          </p:cNvPr>
          <p:cNvPicPr>
            <a:picLocks noChangeAspect="1" noChangeArrowheads="1"/>
          </p:cNvPicPr>
          <p:nvPr/>
        </p:nvPicPr>
        <p:blipFill>
          <a:blip r:embed="rId3" cstate="print"/>
          <a:srcRect/>
          <a:stretch>
            <a:fillRect/>
          </a:stretch>
        </p:blipFill>
        <p:spPr bwMode="auto">
          <a:xfrm rot="20615722">
            <a:off x="138887" y="1498333"/>
            <a:ext cx="2163452" cy="1295400"/>
          </a:xfrm>
          <a:prstGeom prst="rect">
            <a:avLst/>
          </a:prstGeom>
          <a:noFill/>
        </p:spPr>
      </p:pic>
      <p:pic>
        <p:nvPicPr>
          <p:cNvPr id="23560" name="Picture 8" descr="http://t0.gstatic.com/images?q=tbn:hxq0d07sqi3WrM:http://upload.wikimedia.org/wikipedia/en/thumb/f/f2/FDR_in_wheelchair.jpg/265px-FDR_in_wheelchair.jpg">
            <a:hlinkClick r:id="rId4"/>
          </p:cNvPr>
          <p:cNvPicPr>
            <a:picLocks noChangeAspect="1" noChangeArrowheads="1"/>
          </p:cNvPicPr>
          <p:nvPr/>
        </p:nvPicPr>
        <p:blipFill>
          <a:blip r:embed="rId5" cstate="print"/>
          <a:srcRect/>
          <a:stretch>
            <a:fillRect/>
          </a:stretch>
        </p:blipFill>
        <p:spPr bwMode="auto">
          <a:xfrm>
            <a:off x="7010400" y="4495800"/>
            <a:ext cx="1704975" cy="2032192"/>
          </a:xfrm>
          <a:prstGeom prst="rect">
            <a:avLst/>
          </a:prstGeom>
          <a:noFill/>
        </p:spPr>
      </p:pic>
      <p:pic>
        <p:nvPicPr>
          <p:cNvPr id="23556" name="Picture 4" descr="http://t1.gstatic.com/images?q=tbn:Hk21JG6MILjkXM:http://www.pollsb.com/photos/o/263558-jonas_salk_polio_vaccine.jpg">
            <a:hlinkClick r:id="rId6"/>
          </p:cNvPr>
          <p:cNvPicPr>
            <a:picLocks noChangeAspect="1" noChangeArrowheads="1"/>
          </p:cNvPicPr>
          <p:nvPr/>
        </p:nvPicPr>
        <p:blipFill>
          <a:blip r:embed="rId7" cstate="print"/>
          <a:srcRect/>
          <a:stretch>
            <a:fillRect/>
          </a:stretch>
        </p:blipFill>
        <p:spPr bwMode="auto">
          <a:xfrm>
            <a:off x="457200" y="2362200"/>
            <a:ext cx="2225307" cy="2286000"/>
          </a:xfrm>
          <a:prstGeom prst="rect">
            <a:avLst/>
          </a:prstGeom>
          <a:noFill/>
        </p:spPr>
      </p:pic>
      <p:pic>
        <p:nvPicPr>
          <p:cNvPr id="23554" name="Picture 2" descr="http://t1.gstatic.com/images?q=tbn:7lgdnEB_8xRBrM:http://4.bp.blogspot.com/_U9q9t0Eic7A/S8PPdfEJ8GI/AAAAAAAALjk/p--7tVBiVaY/s1600/polio_vaccine_poster1.jpg">
            <a:hlinkClick r:id="rId8"/>
          </p:cNvPr>
          <p:cNvPicPr>
            <a:picLocks noChangeAspect="1" noChangeArrowheads="1"/>
          </p:cNvPicPr>
          <p:nvPr/>
        </p:nvPicPr>
        <p:blipFill>
          <a:blip r:embed="rId9" cstate="print"/>
          <a:srcRect/>
          <a:stretch>
            <a:fillRect/>
          </a:stretch>
        </p:blipFill>
        <p:spPr bwMode="auto">
          <a:xfrm rot="873972">
            <a:off x="985854" y="4518578"/>
            <a:ext cx="1647496" cy="199072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pPr eaLnBrk="1" hangingPunct="1"/>
            <a:r>
              <a:rPr lang="en-US" smtClean="0"/>
              <a:t>Polio FYI…</a:t>
            </a:r>
          </a:p>
        </p:txBody>
      </p:sp>
      <p:sp>
        <p:nvSpPr>
          <p:cNvPr id="91139" name="Content Placeholder 2"/>
          <p:cNvSpPr>
            <a:spLocks noGrp="1"/>
          </p:cNvSpPr>
          <p:nvPr>
            <p:ph idx="1"/>
          </p:nvPr>
        </p:nvSpPr>
        <p:spPr/>
        <p:txBody>
          <a:bodyPr/>
          <a:lstStyle/>
          <a:p>
            <a:pPr eaLnBrk="1" hangingPunct="1"/>
            <a:r>
              <a:rPr lang="en-US" sz="2400" smtClean="0"/>
              <a:t>Definition </a:t>
            </a:r>
          </a:p>
          <a:p>
            <a:pPr eaLnBrk="1" hangingPunct="1"/>
            <a:r>
              <a:rPr lang="en-US" sz="2400" smtClean="0"/>
              <a:t>Polio is a contagious viral illness that in its most severe form causes paralysis, difficulty breathing and sometimes death. </a:t>
            </a:r>
          </a:p>
          <a:p>
            <a:pPr eaLnBrk="1" hangingPunct="1"/>
            <a:r>
              <a:rPr lang="en-US" sz="2400" smtClean="0"/>
              <a:t>In the U.S., the last case of naturally occurring polio happened in 1979. Today, despite a concerted global eradication campaign, poliovirus continues to affect children and adults in Afghanistan, India, Nigeria and Pakistan. </a:t>
            </a:r>
          </a:p>
          <a:p>
            <a:pPr eaLnBrk="1" hangingPunct="1"/>
            <a:r>
              <a:rPr lang="en-US" sz="2400" smtClean="0"/>
              <a:t>Resource:  http://www.bing.com/health/article/mayo-MADS00572/Polio?q=polio&amp;qpvt=polio&amp;adlt=strict</a:t>
            </a:r>
          </a:p>
          <a:p>
            <a:pPr eaLnBrk="1" hangingPunct="1"/>
            <a:endParaRPr lang="en-US" smtClean="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pPr eaLnBrk="1" hangingPunct="1"/>
            <a:r>
              <a:rPr lang="en-US" smtClean="0"/>
              <a:t>Polio FYI…</a:t>
            </a:r>
          </a:p>
        </p:txBody>
      </p:sp>
      <p:sp>
        <p:nvSpPr>
          <p:cNvPr id="92163" name="Content Placeholder 2"/>
          <p:cNvSpPr>
            <a:spLocks noGrp="1"/>
          </p:cNvSpPr>
          <p:nvPr>
            <p:ph idx="1"/>
          </p:nvPr>
        </p:nvSpPr>
        <p:spPr/>
        <p:txBody>
          <a:bodyPr/>
          <a:lstStyle/>
          <a:p>
            <a:pPr eaLnBrk="1" hangingPunct="1"/>
            <a:r>
              <a:rPr lang="en-US" sz="2000" smtClean="0"/>
              <a:t>Polio (also called </a:t>
            </a:r>
            <a:r>
              <a:rPr lang="en-US" sz="2000" b="1" smtClean="0"/>
              <a:t>poliomyelitis</a:t>
            </a:r>
            <a:r>
              <a:rPr lang="en-US" sz="2000" smtClean="0"/>
              <a:t>) is a contagious, historically devastating disease that was virtually eliminated from the Western hemisphere in the second half of the 20th century. Although polio has plagued humans since ancient times, its most extensive outbreak occurred in the first half of the 1900s before the </a:t>
            </a:r>
            <a:r>
              <a:rPr lang="en-US" sz="2000" smtClean="0">
                <a:hlinkClick r:id="rId2" action="ppaction://hlinkfile"/>
              </a:rPr>
              <a:t>vaccination</a:t>
            </a:r>
            <a:r>
              <a:rPr lang="en-US" sz="2000" smtClean="0"/>
              <a:t> created by Jonas Salk became widely available in 1955.</a:t>
            </a:r>
          </a:p>
          <a:p>
            <a:pPr eaLnBrk="1" hangingPunct="1"/>
            <a:r>
              <a:rPr lang="en-US" sz="2000" smtClean="0"/>
              <a:t>At the height of the polio epidemic in 1952, nearly 60,000 cases with more than 3,000 deaths were reported in the United States alone. However, with widespread vaccination, </a:t>
            </a:r>
            <a:r>
              <a:rPr lang="en-US" sz="2000" b="1" smtClean="0"/>
              <a:t>wild-type polio</a:t>
            </a:r>
            <a:r>
              <a:rPr lang="en-US" sz="2000" smtClean="0"/>
              <a:t>, or polio occurring through natural infection, was eliminated from the United States by 1979 and the Western hemisphere by 1991</a:t>
            </a:r>
          </a:p>
          <a:p>
            <a:pPr eaLnBrk="1" hangingPunct="1"/>
            <a:r>
              <a:rPr lang="en-US" sz="2000" smtClean="0"/>
              <a:t>Resource:  http://kidshealth.org/parent/infections/bacterial_viral/polio.html</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3"/>
          <p:cNvSpPr>
            <a:spLocks noGrp="1"/>
          </p:cNvSpPr>
          <p:nvPr>
            <p:ph type="title"/>
          </p:nvPr>
        </p:nvSpPr>
        <p:spPr/>
        <p:txBody>
          <a:bodyPr/>
          <a:lstStyle/>
          <a:p>
            <a:pPr eaLnBrk="1" hangingPunct="1"/>
            <a:endParaRPr lang="en-US" smtClean="0"/>
          </a:p>
        </p:txBody>
      </p:sp>
      <p:pic>
        <p:nvPicPr>
          <p:cNvPr id="93187" name="Content Placeholder 6" descr="Polio 1.jpg"/>
          <p:cNvPicPr>
            <a:picLocks noGrp="1" noChangeAspect="1"/>
          </p:cNvPicPr>
          <p:nvPr>
            <p:ph sz="half" idx="1"/>
          </p:nvPr>
        </p:nvPicPr>
        <p:blipFill>
          <a:blip r:embed="rId2" cstate="print"/>
          <a:srcRect/>
          <a:stretch>
            <a:fillRect/>
          </a:stretch>
        </p:blipFill>
        <p:spPr>
          <a:xfrm>
            <a:off x="685800" y="436563"/>
            <a:ext cx="3344863" cy="5067300"/>
          </a:xfrm>
        </p:spPr>
      </p:pic>
      <p:pic>
        <p:nvPicPr>
          <p:cNvPr id="93188" name="Content Placeholder 7" descr="polio 2.jpg"/>
          <p:cNvPicPr>
            <a:picLocks noGrp="1" noChangeAspect="1"/>
          </p:cNvPicPr>
          <p:nvPr>
            <p:ph sz="half" idx="2"/>
          </p:nvPr>
        </p:nvPicPr>
        <p:blipFill>
          <a:blip r:embed="rId3" cstate="print"/>
          <a:srcRect/>
          <a:stretch>
            <a:fillRect/>
          </a:stretch>
        </p:blipFill>
        <p:spPr>
          <a:xfrm>
            <a:off x="3641725" y="838200"/>
            <a:ext cx="5502275" cy="4475163"/>
          </a:xfrm>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pPr eaLnBrk="1" hangingPunct="1"/>
            <a:endParaRPr lang="en-US" smtClean="0"/>
          </a:p>
        </p:txBody>
      </p:sp>
      <p:pic>
        <p:nvPicPr>
          <p:cNvPr id="94211" name="Content Placeholder 4" descr="iron lung.jpg"/>
          <p:cNvPicPr>
            <a:picLocks noGrp="1" noChangeAspect="1"/>
          </p:cNvPicPr>
          <p:nvPr>
            <p:ph sz="half" idx="1"/>
          </p:nvPr>
        </p:nvPicPr>
        <p:blipFill>
          <a:blip r:embed="rId2" cstate="print"/>
          <a:srcRect/>
          <a:stretch>
            <a:fillRect/>
          </a:stretch>
        </p:blipFill>
        <p:spPr>
          <a:xfrm>
            <a:off x="228600" y="1143000"/>
            <a:ext cx="4684713" cy="3260725"/>
          </a:xfrm>
        </p:spPr>
      </p:pic>
      <p:pic>
        <p:nvPicPr>
          <p:cNvPr id="94212" name="Content Placeholder 5" descr="iron lung 1.jpg"/>
          <p:cNvPicPr>
            <a:picLocks noGrp="1" noChangeAspect="1"/>
          </p:cNvPicPr>
          <p:nvPr>
            <p:ph sz="half" idx="2"/>
          </p:nvPr>
        </p:nvPicPr>
        <p:blipFill>
          <a:blip r:embed="rId3" cstate="print"/>
          <a:srcRect/>
          <a:stretch>
            <a:fillRect/>
          </a:stretch>
        </p:blipFill>
        <p:spPr>
          <a:xfrm>
            <a:off x="3240088" y="3886200"/>
            <a:ext cx="5903912" cy="2971800"/>
          </a:xfrm>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pPr eaLnBrk="1" hangingPunct="1"/>
            <a:endParaRPr lang="en-US" smtClean="0"/>
          </a:p>
        </p:txBody>
      </p:sp>
      <p:pic>
        <p:nvPicPr>
          <p:cNvPr id="95235" name="Content Placeholder 4" descr="Polio 3.jpg"/>
          <p:cNvPicPr>
            <a:picLocks noGrp="1" noChangeAspect="1"/>
          </p:cNvPicPr>
          <p:nvPr>
            <p:ph sz="half" idx="1"/>
          </p:nvPr>
        </p:nvPicPr>
        <p:blipFill>
          <a:blip r:embed="rId2" cstate="print"/>
          <a:srcRect/>
          <a:stretch>
            <a:fillRect/>
          </a:stretch>
        </p:blipFill>
        <p:spPr>
          <a:xfrm>
            <a:off x="381000" y="787400"/>
            <a:ext cx="3883025" cy="4716463"/>
          </a:xfrm>
        </p:spPr>
      </p:pic>
      <p:pic>
        <p:nvPicPr>
          <p:cNvPr id="95236" name="Content Placeholder 5" descr="polio 6.jpg"/>
          <p:cNvPicPr>
            <a:picLocks noGrp="1" noChangeAspect="1"/>
          </p:cNvPicPr>
          <p:nvPr>
            <p:ph sz="half" idx="2"/>
          </p:nvPr>
        </p:nvPicPr>
        <p:blipFill>
          <a:blip r:embed="rId3" cstate="print"/>
          <a:srcRect/>
          <a:stretch>
            <a:fillRect/>
          </a:stretch>
        </p:blipFill>
        <p:spPr>
          <a:xfrm>
            <a:off x="4183063" y="1905000"/>
            <a:ext cx="4541837" cy="2286000"/>
          </a:xfrm>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pPr eaLnBrk="1" hangingPunct="1"/>
            <a:endParaRPr lang="en-US" smtClean="0"/>
          </a:p>
        </p:txBody>
      </p:sp>
      <p:pic>
        <p:nvPicPr>
          <p:cNvPr id="96259" name="Content Placeholder 4" descr="polio 4.jpg"/>
          <p:cNvPicPr>
            <a:picLocks noGrp="1" noChangeAspect="1"/>
          </p:cNvPicPr>
          <p:nvPr>
            <p:ph sz="half" idx="1"/>
          </p:nvPr>
        </p:nvPicPr>
        <p:blipFill>
          <a:blip r:embed="rId2" cstate="print"/>
          <a:srcRect/>
          <a:stretch>
            <a:fillRect/>
          </a:stretch>
        </p:blipFill>
        <p:spPr>
          <a:xfrm>
            <a:off x="228600" y="457200"/>
            <a:ext cx="3986213" cy="5200650"/>
          </a:xfrm>
        </p:spPr>
      </p:pic>
      <p:pic>
        <p:nvPicPr>
          <p:cNvPr id="96260" name="Content Placeholder 5" descr="polio 5.jpg"/>
          <p:cNvPicPr>
            <a:picLocks noGrp="1" noChangeAspect="1"/>
          </p:cNvPicPr>
          <p:nvPr>
            <p:ph sz="half" idx="2"/>
          </p:nvPr>
        </p:nvPicPr>
        <p:blipFill>
          <a:blip r:embed="rId3" cstate="print"/>
          <a:srcRect/>
          <a:stretch>
            <a:fillRect/>
          </a:stretch>
        </p:blipFill>
        <p:spPr>
          <a:xfrm>
            <a:off x="4495800" y="1066800"/>
            <a:ext cx="4383088" cy="3784600"/>
          </a:xfr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Supreme Court Makeup </a:t>
            </a:r>
            <a:endParaRPr lang="en-US" dirty="0"/>
          </a:p>
        </p:txBody>
      </p:sp>
      <p:pic>
        <p:nvPicPr>
          <p:cNvPr id="14338" name="Picture 2" descr="http://lawyersusaonline.com/dcdicta/files/2009/10/supreme09.jpg"/>
          <p:cNvPicPr>
            <a:picLocks noChangeAspect="1" noChangeArrowheads="1"/>
          </p:cNvPicPr>
          <p:nvPr/>
        </p:nvPicPr>
        <p:blipFill>
          <a:blip r:embed="rId2" cstate="print"/>
          <a:srcRect l="2201" t="20339" r="4264" b="22034"/>
          <a:stretch>
            <a:fillRect/>
          </a:stretch>
        </p:blipFill>
        <p:spPr bwMode="auto">
          <a:xfrm>
            <a:off x="1143000" y="3962400"/>
            <a:ext cx="6477000" cy="2590800"/>
          </a:xfrm>
          <a:prstGeom prst="rect">
            <a:avLst/>
          </a:prstGeom>
          <a:noFill/>
        </p:spPr>
      </p:pic>
      <p:pic>
        <p:nvPicPr>
          <p:cNvPr id="14340" name="Picture 4" descr="http://t1.gstatic.com/images?q=tbn:0h1BcEDrMb3jOM:http://www.depts.ttu.edu/advising/prelaw/images/supreme_court_building.jpg">
            <a:hlinkClick r:id="rId3"/>
          </p:cNvPr>
          <p:cNvPicPr>
            <a:picLocks noChangeAspect="1" noChangeArrowheads="1"/>
          </p:cNvPicPr>
          <p:nvPr/>
        </p:nvPicPr>
        <p:blipFill>
          <a:blip r:embed="rId4" cstate="print"/>
          <a:srcRect/>
          <a:stretch>
            <a:fillRect/>
          </a:stretch>
        </p:blipFill>
        <p:spPr bwMode="auto">
          <a:xfrm>
            <a:off x="249865" y="3627229"/>
            <a:ext cx="1845424" cy="1371600"/>
          </a:xfrm>
          <a:prstGeom prst="rect">
            <a:avLst/>
          </a:prstGeom>
          <a:noFill/>
        </p:spPr>
      </p:pic>
      <p:sp>
        <p:nvSpPr>
          <p:cNvPr id="10" name="TextBox 9"/>
          <p:cNvSpPr txBox="1"/>
          <p:nvPr/>
        </p:nvSpPr>
        <p:spPr>
          <a:xfrm>
            <a:off x="228600" y="1371600"/>
            <a:ext cx="8534400" cy="2246769"/>
          </a:xfrm>
          <a:prstGeom prst="rect">
            <a:avLst/>
          </a:prstGeom>
          <a:noFill/>
        </p:spPr>
        <p:txBody>
          <a:bodyPr wrap="square" rtlCol="0">
            <a:spAutoFit/>
          </a:bodyPr>
          <a:lstStyle/>
          <a:p>
            <a:r>
              <a:rPr lang="en-US" sz="2800" dirty="0" smtClean="0">
                <a:latin typeface="Arial" pitchFamily="34" charset="0"/>
                <a:cs typeface="Arial" pitchFamily="34" charset="0"/>
              </a:rPr>
              <a:t>The </a:t>
            </a:r>
            <a:r>
              <a:rPr lang="en-US" sz="2800" dirty="0" smtClean="0">
                <a:solidFill>
                  <a:srgbClr val="FF0000"/>
                </a:solidFill>
                <a:latin typeface="Arial" pitchFamily="34" charset="0"/>
                <a:cs typeface="Arial" pitchFamily="34" charset="0"/>
              </a:rPr>
              <a:t>membership</a:t>
            </a:r>
            <a:r>
              <a:rPr lang="en-US" sz="2800" dirty="0" smtClean="0">
                <a:latin typeface="Arial" pitchFamily="34" charset="0"/>
                <a:cs typeface="Arial" pitchFamily="34" charset="0"/>
              </a:rPr>
              <a:t> of the US Supreme Court has </a:t>
            </a:r>
            <a:r>
              <a:rPr lang="en-US" sz="2800" dirty="0" smtClean="0">
                <a:solidFill>
                  <a:srgbClr val="FF0000"/>
                </a:solidFill>
                <a:latin typeface="Arial" pitchFamily="34" charset="0"/>
                <a:cs typeface="Arial" pitchFamily="34" charset="0"/>
              </a:rPr>
              <a:t>changed over time </a:t>
            </a:r>
            <a:r>
              <a:rPr lang="en-US" sz="2800" dirty="0" smtClean="0">
                <a:latin typeface="Arial" pitchFamily="34" charset="0"/>
                <a:cs typeface="Arial" pitchFamily="34" charset="0"/>
              </a:rPr>
              <a:t>to include </a:t>
            </a:r>
            <a:r>
              <a:rPr lang="en-US" sz="2800" dirty="0" smtClean="0">
                <a:solidFill>
                  <a:srgbClr val="FF0000"/>
                </a:solidFill>
                <a:latin typeface="Arial" pitchFamily="34" charset="0"/>
                <a:cs typeface="Arial" pitchFamily="34" charset="0"/>
              </a:rPr>
              <a:t>women</a:t>
            </a:r>
            <a:r>
              <a:rPr lang="en-US" sz="2800" dirty="0" smtClean="0">
                <a:latin typeface="Arial" pitchFamily="34" charset="0"/>
                <a:cs typeface="Arial" pitchFamily="34" charset="0"/>
              </a:rPr>
              <a:t> and </a:t>
            </a:r>
            <a:r>
              <a:rPr lang="en-US" sz="2800" dirty="0" smtClean="0">
                <a:solidFill>
                  <a:srgbClr val="FF0000"/>
                </a:solidFill>
                <a:latin typeface="Arial" pitchFamily="34" charset="0"/>
                <a:cs typeface="Arial" pitchFamily="34" charset="0"/>
              </a:rPr>
              <a:t>minorities</a:t>
            </a:r>
            <a:r>
              <a:rPr lang="en-US" sz="2800" dirty="0" smtClean="0">
                <a:latin typeface="Arial" pitchFamily="34" charset="0"/>
                <a:cs typeface="Arial" pitchFamily="34" charset="0"/>
              </a:rPr>
              <a:t>. The first women were </a:t>
            </a:r>
            <a:r>
              <a:rPr lang="en-US" sz="2800" dirty="0" smtClean="0">
                <a:solidFill>
                  <a:srgbClr val="FF0000"/>
                </a:solidFill>
                <a:latin typeface="Arial" pitchFamily="34" charset="0"/>
                <a:cs typeface="Arial" pitchFamily="34" charset="0"/>
              </a:rPr>
              <a:t>Sandra Day O’Connor </a:t>
            </a:r>
            <a:r>
              <a:rPr lang="en-US" sz="2800" dirty="0" smtClean="0">
                <a:latin typeface="Arial" pitchFamily="34" charset="0"/>
                <a:cs typeface="Arial" pitchFamily="34" charset="0"/>
              </a:rPr>
              <a:t>and </a:t>
            </a:r>
            <a:r>
              <a:rPr lang="en-US" sz="2800" dirty="0" smtClean="0">
                <a:solidFill>
                  <a:srgbClr val="FF0000"/>
                </a:solidFill>
                <a:latin typeface="Arial" pitchFamily="34" charset="0"/>
                <a:cs typeface="Arial" pitchFamily="34" charset="0"/>
              </a:rPr>
              <a:t>Ruth Bader Ginsburg</a:t>
            </a:r>
            <a:r>
              <a:rPr lang="en-US" sz="2800" dirty="0" smtClean="0">
                <a:latin typeface="Arial" pitchFamily="34" charset="0"/>
                <a:cs typeface="Arial" pitchFamily="34" charset="0"/>
              </a:rPr>
              <a:t>. </a:t>
            </a:r>
            <a:r>
              <a:rPr lang="en-US" sz="2800" dirty="0" smtClean="0">
                <a:solidFill>
                  <a:srgbClr val="FF0000"/>
                </a:solidFill>
                <a:latin typeface="Arial" pitchFamily="34" charset="0"/>
                <a:cs typeface="Arial" pitchFamily="34" charset="0"/>
              </a:rPr>
              <a:t>Clarence Thomas </a:t>
            </a:r>
            <a:r>
              <a:rPr lang="en-US" sz="2800" dirty="0" smtClean="0">
                <a:latin typeface="Arial" pitchFamily="34" charset="0"/>
                <a:cs typeface="Arial" pitchFamily="34" charset="0"/>
              </a:rPr>
              <a:t>is an African American serving currently on the Court.</a:t>
            </a:r>
            <a:endParaRPr lang="en-U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4"/>
          <p:cNvSpPr>
            <a:spLocks noGrp="1" noRot="1" noChangeArrowheads="1"/>
          </p:cNvSpPr>
          <p:nvPr>
            <p:ph type="title"/>
          </p:nvPr>
        </p:nvSpPr>
        <p:spPr/>
        <p:txBody>
          <a:bodyPr/>
          <a:lstStyle/>
          <a:p>
            <a:pPr eaLnBrk="1" hangingPunct="1"/>
            <a:r>
              <a:rPr lang="en-US" smtClean="0"/>
              <a:t>Carter’s Crisis of Confidence--FYI</a:t>
            </a:r>
          </a:p>
        </p:txBody>
      </p:sp>
      <p:pic>
        <p:nvPicPr>
          <p:cNvPr id="99331" name="Picture 9" descr="gas_shortage"/>
          <p:cNvPicPr>
            <a:picLocks noGrp="1" noChangeAspect="1" noChangeArrowheads="1"/>
          </p:cNvPicPr>
          <p:nvPr>
            <p:ph sz="half" idx="1"/>
          </p:nvPr>
        </p:nvPicPr>
        <p:blipFill>
          <a:blip r:embed="rId2" cstate="print"/>
          <a:srcRect/>
          <a:stretch>
            <a:fillRect/>
          </a:stretch>
        </p:blipFill>
        <p:spPr>
          <a:xfrm>
            <a:off x="457200" y="2057400"/>
            <a:ext cx="4038600" cy="3581400"/>
          </a:xfrm>
          <a:noFill/>
        </p:spPr>
      </p:pic>
      <p:sp>
        <p:nvSpPr>
          <p:cNvPr id="99332" name="Rectangle 6"/>
          <p:cNvSpPr>
            <a:spLocks noGrp="1" noChangeArrowheads="1"/>
          </p:cNvSpPr>
          <p:nvPr>
            <p:ph type="body" sz="half" idx="2"/>
          </p:nvPr>
        </p:nvSpPr>
        <p:spPr/>
        <p:txBody>
          <a:bodyPr>
            <a:normAutofit lnSpcReduction="10000"/>
          </a:bodyPr>
          <a:lstStyle/>
          <a:p>
            <a:pPr eaLnBrk="1" hangingPunct="1">
              <a:lnSpc>
                <a:spcPct val="80000"/>
              </a:lnSpc>
            </a:pPr>
            <a:r>
              <a:rPr lang="en-US" sz="2800" smtClean="0"/>
              <a:t>President Carter struggled with inflation, high unemployment, and soaring energy costs.</a:t>
            </a:r>
          </a:p>
          <a:p>
            <a:pPr eaLnBrk="1" hangingPunct="1">
              <a:lnSpc>
                <a:spcPct val="80000"/>
              </a:lnSpc>
            </a:pPr>
            <a:r>
              <a:rPr lang="en-US" sz="2800" smtClean="0"/>
              <a:t>Carter's approval rating plummeted.</a:t>
            </a:r>
          </a:p>
          <a:p>
            <a:pPr eaLnBrk="1" hangingPunct="1">
              <a:lnSpc>
                <a:spcPct val="80000"/>
              </a:lnSpc>
            </a:pPr>
            <a:r>
              <a:rPr lang="en-US" sz="2800" smtClean="0"/>
              <a:t>The president was criticized for "blaming" the American people and offering few solutions. </a:t>
            </a:r>
            <a:r>
              <a:rPr lang="en-US" sz="1800" smtClean="0"/>
              <a:t/>
            </a:r>
            <a:br>
              <a:rPr lang="en-US" sz="1800" smtClean="0"/>
            </a:br>
            <a:endParaRPr lang="en-US" sz="1800" smtClean="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rrowheads="1"/>
          </p:cNvSpPr>
          <p:nvPr>
            <p:ph type="title"/>
          </p:nvPr>
        </p:nvSpPr>
        <p:spPr/>
        <p:txBody>
          <a:bodyPr/>
          <a:lstStyle/>
          <a:p>
            <a:pPr eaLnBrk="1" hangingPunct="1"/>
            <a:r>
              <a:rPr lang="en-US" sz="4000" smtClean="0"/>
              <a:t>Gas lines during the energy crisis--FYI</a:t>
            </a:r>
          </a:p>
        </p:txBody>
      </p:sp>
      <p:pic>
        <p:nvPicPr>
          <p:cNvPr id="100355" name="Picture 5" descr="gas line"/>
          <p:cNvPicPr>
            <a:picLocks noGrp="1" noChangeAspect="1" noChangeArrowheads="1"/>
          </p:cNvPicPr>
          <p:nvPr>
            <p:ph sz="half" idx="1"/>
          </p:nvPr>
        </p:nvPicPr>
        <p:blipFill>
          <a:blip r:embed="rId2" cstate="print"/>
          <a:srcRect/>
          <a:stretch>
            <a:fillRect/>
          </a:stretch>
        </p:blipFill>
        <p:spPr>
          <a:xfrm>
            <a:off x="457200" y="2058988"/>
            <a:ext cx="4038600" cy="3608387"/>
          </a:xfrm>
          <a:noFill/>
        </p:spPr>
      </p:pic>
      <p:sp>
        <p:nvSpPr>
          <p:cNvPr id="100356" name="Rectangle 3"/>
          <p:cNvSpPr>
            <a:spLocks noGrp="1" noChangeArrowheads="1"/>
          </p:cNvSpPr>
          <p:nvPr>
            <p:ph type="body" sz="half" idx="2"/>
          </p:nvPr>
        </p:nvSpPr>
        <p:spPr>
          <a:xfrm>
            <a:off x="4572000" y="1600200"/>
            <a:ext cx="4038600" cy="4525963"/>
          </a:xfrm>
        </p:spPr>
        <p:txBody>
          <a:bodyPr/>
          <a:lstStyle/>
          <a:p>
            <a:pPr eaLnBrk="1" hangingPunct="1">
              <a:buFont typeface="Wingdings" pitchFamily="2" charset="2"/>
              <a:buNone/>
            </a:pPr>
            <a:endParaRPr lang="en-US" sz="1800" smtClean="0"/>
          </a:p>
        </p:txBody>
      </p:sp>
      <p:sp>
        <p:nvSpPr>
          <p:cNvPr id="100357" name="Text Box 6"/>
          <p:cNvSpPr txBox="1">
            <a:spLocks noChangeArrowheads="1"/>
          </p:cNvSpPr>
          <p:nvPr/>
        </p:nvSpPr>
        <p:spPr bwMode="auto">
          <a:xfrm>
            <a:off x="1066800" y="5791200"/>
            <a:ext cx="3098800" cy="366713"/>
          </a:xfrm>
          <a:prstGeom prst="rect">
            <a:avLst/>
          </a:prstGeom>
          <a:noFill/>
          <a:ln w="9525">
            <a:noFill/>
            <a:miter lim="800000"/>
            <a:headEnd/>
            <a:tailEnd/>
          </a:ln>
        </p:spPr>
        <p:txBody>
          <a:bodyPr wrap="none">
            <a:spAutoFit/>
          </a:bodyPr>
          <a:lstStyle/>
          <a:p>
            <a:r>
              <a:rPr lang="en-US"/>
              <a:t>Gas lines during the energy crisis</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rrowheads="1"/>
          </p:cNvSpPr>
          <p:nvPr>
            <p:ph type="title"/>
          </p:nvPr>
        </p:nvSpPr>
        <p:spPr/>
        <p:txBody>
          <a:bodyPr>
            <a:normAutofit fontScale="90000"/>
          </a:bodyPr>
          <a:lstStyle/>
          <a:p>
            <a:pPr eaLnBrk="1" hangingPunct="1"/>
            <a:r>
              <a:rPr lang="en-US" sz="4000" smtClean="0"/>
              <a:t>Iran Hostage Crisis Discredits Carter--FYI</a:t>
            </a:r>
          </a:p>
        </p:txBody>
      </p:sp>
      <p:pic>
        <p:nvPicPr>
          <p:cNvPr id="101379" name="Picture 5" descr="American Hostage in Iran"/>
          <p:cNvPicPr>
            <a:picLocks noGrp="1" noChangeAspect="1" noChangeArrowheads="1"/>
          </p:cNvPicPr>
          <p:nvPr>
            <p:ph sz="half" idx="1"/>
          </p:nvPr>
        </p:nvPicPr>
        <p:blipFill>
          <a:blip r:embed="rId2" cstate="print"/>
          <a:srcRect/>
          <a:stretch>
            <a:fillRect/>
          </a:stretch>
        </p:blipFill>
        <p:spPr>
          <a:xfrm>
            <a:off x="457200" y="2133600"/>
            <a:ext cx="3933825" cy="3281363"/>
          </a:xfrm>
          <a:noFill/>
        </p:spPr>
      </p:pic>
      <p:sp>
        <p:nvSpPr>
          <p:cNvPr id="101380" name="Rectangle 4"/>
          <p:cNvSpPr>
            <a:spLocks noGrp="1" noChangeArrowheads="1"/>
          </p:cNvSpPr>
          <p:nvPr>
            <p:ph type="body" sz="half" idx="2"/>
          </p:nvPr>
        </p:nvSpPr>
        <p:spPr/>
        <p:txBody>
          <a:bodyPr/>
          <a:lstStyle/>
          <a:p>
            <a:pPr eaLnBrk="1" hangingPunct="1">
              <a:lnSpc>
                <a:spcPct val="90000"/>
              </a:lnSpc>
            </a:pPr>
            <a:r>
              <a:rPr lang="en-US" sz="2000" smtClean="0"/>
              <a:t>After  US-backed Shah of Iran was deposed in January 1979, the most westernized country in the Middle East transitioned to an Islamic fundamentalist regime led by Ayatollah Ruholla Khomeini. </a:t>
            </a:r>
          </a:p>
          <a:p>
            <a:pPr eaLnBrk="1" hangingPunct="1">
              <a:lnSpc>
                <a:spcPct val="90000"/>
              </a:lnSpc>
            </a:pPr>
            <a:r>
              <a:rPr lang="en-US" sz="2000" smtClean="0"/>
              <a:t>When President Carter allowed the Shah into the United States for cancer treatment, a student group stormed the US embassy in Iran and took 53 staff members hostage. </a:t>
            </a:r>
          </a:p>
          <a:p>
            <a:pPr eaLnBrk="1" hangingPunct="1">
              <a:lnSpc>
                <a:spcPct val="90000"/>
              </a:lnSpc>
            </a:pPr>
            <a:r>
              <a:rPr lang="en-US" sz="2000" smtClean="0"/>
              <a:t>Public support for Carter quickly waned as the months dragged on with no progress. </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4"/>
          <p:cNvSpPr>
            <a:spLocks noGrp="1" noRot="1" noChangeArrowheads="1"/>
          </p:cNvSpPr>
          <p:nvPr>
            <p:ph type="title"/>
          </p:nvPr>
        </p:nvSpPr>
        <p:spPr/>
        <p:txBody>
          <a:bodyPr>
            <a:normAutofit fontScale="90000"/>
          </a:bodyPr>
          <a:lstStyle/>
          <a:p>
            <a:pPr eaLnBrk="1" hangingPunct="1"/>
            <a:r>
              <a:rPr lang="en-US" sz="4000" smtClean="0"/>
              <a:t>Iran Hostage Crisis Discredits Carter--FYI</a:t>
            </a:r>
          </a:p>
        </p:txBody>
      </p:sp>
      <p:pic>
        <p:nvPicPr>
          <p:cNvPr id="102403" name="Picture 7" descr="Operation Eagle Claw Copter Crash"/>
          <p:cNvPicPr>
            <a:picLocks noGrp="1" noChangeAspect="1" noChangeArrowheads="1"/>
          </p:cNvPicPr>
          <p:nvPr>
            <p:ph sz="half" idx="1"/>
          </p:nvPr>
        </p:nvPicPr>
        <p:blipFill>
          <a:blip r:embed="rId2" cstate="print"/>
          <a:srcRect/>
          <a:stretch>
            <a:fillRect/>
          </a:stretch>
        </p:blipFill>
        <p:spPr>
          <a:xfrm>
            <a:off x="304800" y="1828800"/>
            <a:ext cx="4076700" cy="3581400"/>
          </a:xfrm>
          <a:noFill/>
        </p:spPr>
      </p:pic>
      <p:sp>
        <p:nvSpPr>
          <p:cNvPr id="102404" name="Rectangle 6"/>
          <p:cNvSpPr>
            <a:spLocks noGrp="1" noChangeArrowheads="1"/>
          </p:cNvSpPr>
          <p:nvPr>
            <p:ph type="body" sz="half" idx="2"/>
          </p:nvPr>
        </p:nvSpPr>
        <p:spPr/>
        <p:txBody>
          <a:bodyPr/>
          <a:lstStyle/>
          <a:p>
            <a:pPr eaLnBrk="1" hangingPunct="1">
              <a:lnSpc>
                <a:spcPct val="80000"/>
              </a:lnSpc>
            </a:pPr>
            <a:r>
              <a:rPr lang="en-US" sz="1800" smtClean="0"/>
              <a:t>After months of abortive efforts to forge a diplomatic solution, the President ordered a secret military rescue operation in April 1980. </a:t>
            </a:r>
          </a:p>
          <a:p>
            <a:pPr eaLnBrk="1" hangingPunct="1">
              <a:lnSpc>
                <a:spcPct val="80000"/>
              </a:lnSpc>
            </a:pPr>
            <a:r>
              <a:rPr lang="en-US" sz="1800" smtClean="0"/>
              <a:t>The operation ended in disaster before getting close to the embassy when two helicopters malfunctioned and another collided with a cargo plane, killing eight service members. </a:t>
            </a:r>
          </a:p>
          <a:p>
            <a:pPr eaLnBrk="1" hangingPunct="1">
              <a:lnSpc>
                <a:spcPct val="80000"/>
              </a:lnSpc>
            </a:pPr>
            <a:r>
              <a:rPr lang="en-US" sz="1800" smtClean="0"/>
              <a:t>Iranians displayed the burned corpses before television cameras.</a:t>
            </a:r>
          </a:p>
          <a:p>
            <a:pPr eaLnBrk="1" hangingPunct="1">
              <a:lnSpc>
                <a:spcPct val="80000"/>
              </a:lnSpc>
            </a:pPr>
            <a:r>
              <a:rPr lang="en-US" sz="1800" smtClean="0"/>
              <a:t>The Iran Hostage Crisis became symbol of the decline of US prestige in the world and the President was criticized for incompetence.</a:t>
            </a:r>
          </a:p>
          <a:p>
            <a:pPr eaLnBrk="1" hangingPunct="1">
              <a:lnSpc>
                <a:spcPct val="80000"/>
              </a:lnSpc>
            </a:pPr>
            <a:r>
              <a:rPr lang="en-US" sz="1800" smtClean="0"/>
              <a:t>After 444 days of captivity, the hostages were released immediately after Reagan's inauguration in January 1981. </a:t>
            </a:r>
          </a:p>
          <a:p>
            <a:pPr eaLnBrk="1" hangingPunct="1">
              <a:lnSpc>
                <a:spcPct val="80000"/>
              </a:lnSpc>
            </a:pPr>
            <a:endParaRPr lang="en-US" sz="1800" smtClean="0"/>
          </a:p>
        </p:txBody>
      </p:sp>
      <p:sp>
        <p:nvSpPr>
          <p:cNvPr id="102405" name="Text Box 8"/>
          <p:cNvSpPr txBox="1">
            <a:spLocks noChangeArrowheads="1"/>
          </p:cNvSpPr>
          <p:nvPr/>
        </p:nvSpPr>
        <p:spPr bwMode="auto">
          <a:xfrm>
            <a:off x="685800" y="5486400"/>
            <a:ext cx="3316288" cy="366713"/>
          </a:xfrm>
          <a:prstGeom prst="rect">
            <a:avLst/>
          </a:prstGeom>
          <a:noFill/>
          <a:ln w="9525">
            <a:noFill/>
            <a:miter lim="800000"/>
            <a:headEnd/>
            <a:tailEnd/>
          </a:ln>
        </p:spPr>
        <p:txBody>
          <a:bodyPr wrap="none">
            <a:spAutoFit/>
          </a:bodyPr>
          <a:lstStyle/>
          <a:p>
            <a:r>
              <a:rPr lang="en-US"/>
              <a:t>Wreckage of Operation Eagle Claw</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4"/>
          <p:cNvSpPr>
            <a:spLocks noGrp="1" noRot="1" noChangeArrowheads="1"/>
          </p:cNvSpPr>
          <p:nvPr>
            <p:ph type="title"/>
          </p:nvPr>
        </p:nvSpPr>
        <p:spPr/>
        <p:txBody>
          <a:bodyPr>
            <a:normAutofit fontScale="90000"/>
          </a:bodyPr>
          <a:lstStyle/>
          <a:p>
            <a:pPr eaLnBrk="1" hangingPunct="1"/>
            <a:r>
              <a:rPr lang="en-US" sz="4000" smtClean="0"/>
              <a:t>Roe v. Wade Mobilizes Conservatives--FYI</a:t>
            </a:r>
          </a:p>
        </p:txBody>
      </p:sp>
      <p:pic>
        <p:nvPicPr>
          <p:cNvPr id="103427" name="Picture 7" descr="Time Abortion 81"/>
          <p:cNvPicPr>
            <a:picLocks noGrp="1" noChangeAspect="1" noChangeArrowheads="1"/>
          </p:cNvPicPr>
          <p:nvPr>
            <p:ph sz="half" idx="1"/>
          </p:nvPr>
        </p:nvPicPr>
        <p:blipFill>
          <a:blip r:embed="rId2" cstate="print"/>
          <a:srcRect/>
          <a:stretch>
            <a:fillRect/>
          </a:stretch>
        </p:blipFill>
        <p:spPr>
          <a:xfrm>
            <a:off x="758825" y="1600200"/>
            <a:ext cx="3435350" cy="4525963"/>
          </a:xfrm>
          <a:noFill/>
        </p:spPr>
      </p:pic>
      <p:sp>
        <p:nvSpPr>
          <p:cNvPr id="103428" name="Rectangle 6"/>
          <p:cNvSpPr>
            <a:spLocks noGrp="1" noChangeArrowheads="1"/>
          </p:cNvSpPr>
          <p:nvPr>
            <p:ph type="body" sz="half" idx="2"/>
          </p:nvPr>
        </p:nvSpPr>
        <p:spPr/>
        <p:txBody>
          <a:bodyPr/>
          <a:lstStyle/>
          <a:p>
            <a:pPr eaLnBrk="1" hangingPunct="1">
              <a:lnSpc>
                <a:spcPct val="80000"/>
              </a:lnSpc>
            </a:pPr>
            <a:r>
              <a:rPr lang="en-US" sz="1800" smtClean="0"/>
              <a:t>In Roe v. Wade (1973), the Supreme Court ruled that state laws restricting abortion violated a woman's constitutional right to privacy. </a:t>
            </a:r>
          </a:p>
          <a:p>
            <a:pPr eaLnBrk="1" hangingPunct="1">
              <a:lnSpc>
                <a:spcPct val="80000"/>
              </a:lnSpc>
            </a:pPr>
            <a:r>
              <a:rPr lang="en-US" sz="1800" smtClean="0"/>
              <a:t>The issue of legalized abortion helped galvanize the rise of the Christian Right in the 1970's and 1980's. </a:t>
            </a:r>
          </a:p>
          <a:p>
            <a:pPr eaLnBrk="1" hangingPunct="1">
              <a:lnSpc>
                <a:spcPct val="80000"/>
              </a:lnSpc>
            </a:pPr>
            <a:r>
              <a:rPr lang="en-US" sz="1800" smtClean="0"/>
              <a:t>In the wake of the sexual revolution and the women's liberation movement, many conservatives sought to restore "traditional family values".</a:t>
            </a:r>
          </a:p>
          <a:p>
            <a:pPr eaLnBrk="1" hangingPunct="1">
              <a:lnSpc>
                <a:spcPct val="80000"/>
              </a:lnSpc>
            </a:pPr>
            <a:r>
              <a:rPr lang="en-US" sz="1800" smtClean="0"/>
              <a:t>Roe v. Wade catalyzed the formation of a number of enduring political organizations.</a:t>
            </a:r>
            <a:br>
              <a:rPr lang="en-US" sz="1800" smtClean="0"/>
            </a:br>
            <a:endParaRPr lang="en-US" sz="1800" smtClean="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4"/>
          <p:cNvSpPr>
            <a:spLocks noGrp="1" noRot="1" noChangeArrowheads="1"/>
          </p:cNvSpPr>
          <p:nvPr>
            <p:ph type="title"/>
          </p:nvPr>
        </p:nvSpPr>
        <p:spPr/>
        <p:txBody>
          <a:bodyPr/>
          <a:lstStyle/>
          <a:p>
            <a:pPr eaLnBrk="1" hangingPunct="1"/>
            <a:r>
              <a:rPr lang="en-US" smtClean="0"/>
              <a:t>The Christian Right--FYI</a:t>
            </a:r>
          </a:p>
        </p:txBody>
      </p:sp>
      <p:pic>
        <p:nvPicPr>
          <p:cNvPr id="104451" name="Picture 9" descr="Evangelicals 1977"/>
          <p:cNvPicPr>
            <a:picLocks noGrp="1" noChangeAspect="1" noChangeArrowheads="1"/>
          </p:cNvPicPr>
          <p:nvPr>
            <p:ph sz="half" idx="1"/>
          </p:nvPr>
        </p:nvPicPr>
        <p:blipFill>
          <a:blip r:embed="rId2" cstate="print"/>
          <a:srcRect/>
          <a:stretch>
            <a:fillRect/>
          </a:stretch>
        </p:blipFill>
        <p:spPr>
          <a:xfrm>
            <a:off x="758825" y="1600200"/>
            <a:ext cx="3435350" cy="4525963"/>
          </a:xfrm>
          <a:noFill/>
        </p:spPr>
      </p:pic>
      <p:sp>
        <p:nvSpPr>
          <p:cNvPr id="104452" name="Rectangle 6"/>
          <p:cNvSpPr>
            <a:spLocks noGrp="1" noChangeArrowheads="1"/>
          </p:cNvSpPr>
          <p:nvPr>
            <p:ph type="body" sz="half" idx="2"/>
          </p:nvPr>
        </p:nvSpPr>
        <p:spPr/>
        <p:txBody>
          <a:bodyPr/>
          <a:lstStyle/>
          <a:p>
            <a:pPr eaLnBrk="1" hangingPunct="1">
              <a:lnSpc>
                <a:spcPct val="90000"/>
              </a:lnSpc>
            </a:pPr>
            <a:r>
              <a:rPr lang="en-US" sz="1800" smtClean="0"/>
              <a:t>The growth of evangelical Christianity in the 1970's reflects the concern for what many perceived as a decline in traditional moral values. </a:t>
            </a:r>
          </a:p>
          <a:p>
            <a:pPr eaLnBrk="1" hangingPunct="1">
              <a:lnSpc>
                <a:spcPct val="90000"/>
              </a:lnSpc>
            </a:pPr>
            <a:r>
              <a:rPr lang="en-US" sz="1800" smtClean="0"/>
              <a:t>By 1978, 40% of Americans described themselves as "born again," including President Carter. </a:t>
            </a:r>
          </a:p>
          <a:p>
            <a:pPr eaLnBrk="1" hangingPunct="1">
              <a:lnSpc>
                <a:spcPct val="90000"/>
              </a:lnSpc>
            </a:pPr>
            <a:r>
              <a:rPr lang="en-US" sz="1800" smtClean="0"/>
              <a:t>The divisive issues pervading American politics, including abortion and women's rights, contributed to the proliferation of evangelical political organizations. </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4"/>
          <p:cNvSpPr>
            <a:spLocks noGrp="1" noRot="1" noChangeArrowheads="1"/>
          </p:cNvSpPr>
          <p:nvPr>
            <p:ph type="title"/>
          </p:nvPr>
        </p:nvSpPr>
        <p:spPr/>
        <p:txBody>
          <a:bodyPr/>
          <a:lstStyle/>
          <a:p>
            <a:pPr eaLnBrk="1" hangingPunct="1"/>
            <a:r>
              <a:rPr lang="en-US" smtClean="0"/>
              <a:t>Televangelism--FYI</a:t>
            </a:r>
          </a:p>
        </p:txBody>
      </p:sp>
      <p:pic>
        <p:nvPicPr>
          <p:cNvPr id="105475" name="Picture 7" descr="jimtammybakker_earlydays"/>
          <p:cNvPicPr>
            <a:picLocks noGrp="1" noChangeAspect="1" noChangeArrowheads="1"/>
          </p:cNvPicPr>
          <p:nvPr>
            <p:ph sz="half" idx="1"/>
          </p:nvPr>
        </p:nvPicPr>
        <p:blipFill>
          <a:blip r:embed="rId2" cstate="print"/>
          <a:srcRect/>
          <a:stretch>
            <a:fillRect/>
          </a:stretch>
        </p:blipFill>
        <p:spPr>
          <a:xfrm>
            <a:off x="457200" y="1874838"/>
            <a:ext cx="4038600" cy="3976687"/>
          </a:xfrm>
          <a:noFill/>
        </p:spPr>
      </p:pic>
      <p:sp>
        <p:nvSpPr>
          <p:cNvPr id="105476" name="Rectangle 6"/>
          <p:cNvSpPr>
            <a:spLocks noGrp="1" noChangeArrowheads="1"/>
          </p:cNvSpPr>
          <p:nvPr>
            <p:ph type="body" sz="half" idx="2"/>
          </p:nvPr>
        </p:nvSpPr>
        <p:spPr/>
        <p:txBody>
          <a:bodyPr/>
          <a:lstStyle/>
          <a:p>
            <a:pPr eaLnBrk="1" hangingPunct="1">
              <a:lnSpc>
                <a:spcPct val="90000"/>
              </a:lnSpc>
            </a:pPr>
            <a:r>
              <a:rPr lang="en-US" sz="1800" smtClean="0"/>
              <a:t>Evangelical television progamming enjoyed a rising level of influence and viewership throughout the 1970's and 1980's. </a:t>
            </a:r>
          </a:p>
          <a:p>
            <a:pPr eaLnBrk="1" hangingPunct="1">
              <a:lnSpc>
                <a:spcPct val="90000"/>
              </a:lnSpc>
            </a:pPr>
            <a:r>
              <a:rPr lang="en-US" sz="1800" smtClean="0"/>
              <a:t>Charismatic "televangelists" like Jerry Falwell, Jim Bakker, Jimmy Swaggert, and Pat Robertson delivered rousing sermons that resonated with disaffected evangelicals and translated into political action.</a:t>
            </a:r>
          </a:p>
        </p:txBody>
      </p:sp>
      <p:sp>
        <p:nvSpPr>
          <p:cNvPr id="105477" name="Text Box 8"/>
          <p:cNvSpPr txBox="1">
            <a:spLocks noChangeArrowheads="1"/>
          </p:cNvSpPr>
          <p:nvPr/>
        </p:nvSpPr>
        <p:spPr bwMode="auto">
          <a:xfrm>
            <a:off x="990600" y="5943600"/>
            <a:ext cx="2759075" cy="366713"/>
          </a:xfrm>
          <a:prstGeom prst="rect">
            <a:avLst/>
          </a:prstGeom>
          <a:noFill/>
          <a:ln w="9525">
            <a:noFill/>
            <a:miter lim="800000"/>
            <a:headEnd/>
            <a:tailEnd/>
          </a:ln>
        </p:spPr>
        <p:txBody>
          <a:bodyPr wrap="none">
            <a:spAutoFit/>
          </a:bodyPr>
          <a:lstStyle/>
          <a:p>
            <a:r>
              <a:rPr lang="en-US"/>
              <a:t>Jim and Tammy Faye Bakker</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4"/>
          <p:cNvSpPr>
            <a:spLocks noGrp="1" noRot="1" noChangeArrowheads="1"/>
          </p:cNvSpPr>
          <p:nvPr>
            <p:ph type="title"/>
          </p:nvPr>
        </p:nvSpPr>
        <p:spPr/>
        <p:txBody>
          <a:bodyPr>
            <a:normAutofit fontScale="90000"/>
          </a:bodyPr>
          <a:lstStyle/>
          <a:p>
            <a:pPr eaLnBrk="1" hangingPunct="1"/>
            <a:r>
              <a:rPr lang="en-US" sz="4000" smtClean="0"/>
              <a:t>Political Influence of the Christian Right--FYI</a:t>
            </a:r>
          </a:p>
        </p:txBody>
      </p:sp>
      <p:pic>
        <p:nvPicPr>
          <p:cNvPr id="106499" name="Picture 13" descr="Falwell w Flags"/>
          <p:cNvPicPr>
            <a:picLocks noGrp="1" noChangeAspect="1" noChangeArrowheads="1"/>
          </p:cNvPicPr>
          <p:nvPr>
            <p:ph sz="half" idx="1"/>
          </p:nvPr>
        </p:nvPicPr>
        <p:blipFill>
          <a:blip r:embed="rId2" cstate="print"/>
          <a:srcRect/>
          <a:stretch>
            <a:fillRect/>
          </a:stretch>
        </p:blipFill>
        <p:spPr>
          <a:xfrm>
            <a:off x="1619250" y="2792413"/>
            <a:ext cx="1714500" cy="2143125"/>
          </a:xfrm>
          <a:noFill/>
        </p:spPr>
      </p:pic>
      <p:sp>
        <p:nvSpPr>
          <p:cNvPr id="106500" name="Rectangle 6"/>
          <p:cNvSpPr>
            <a:spLocks noGrp="1" noChangeArrowheads="1"/>
          </p:cNvSpPr>
          <p:nvPr>
            <p:ph type="body" sz="half" idx="2"/>
          </p:nvPr>
        </p:nvSpPr>
        <p:spPr>
          <a:xfrm>
            <a:off x="4572000" y="1676400"/>
            <a:ext cx="4038600" cy="2895600"/>
          </a:xfrm>
        </p:spPr>
        <p:txBody>
          <a:bodyPr>
            <a:normAutofit lnSpcReduction="10000"/>
          </a:bodyPr>
          <a:lstStyle/>
          <a:p>
            <a:pPr eaLnBrk="1" hangingPunct="1">
              <a:lnSpc>
                <a:spcPct val="90000"/>
              </a:lnSpc>
            </a:pPr>
            <a:r>
              <a:rPr lang="en-US" sz="1800" smtClean="0"/>
              <a:t>Groups like the National Conservative Political Action Committee and Reverend Jerry Falwell's Moral Majority pioneered the use of sophisticated campaigning and fundraising techniques such as direct mail. </a:t>
            </a:r>
            <a:br>
              <a:rPr lang="en-US" sz="1800" smtClean="0"/>
            </a:br>
            <a:r>
              <a:rPr lang="en-US" sz="1800" smtClean="0"/>
              <a:t>The influence and campaign tactics of Christian Right delivered a critical proportion of votes to Ronald Reagan in 1980.</a:t>
            </a:r>
            <a:br>
              <a:rPr lang="en-US" sz="1800" smtClean="0"/>
            </a:br>
            <a:endParaRPr lang="en-US" sz="1800" smtClean="0"/>
          </a:p>
        </p:txBody>
      </p:sp>
      <p:sp>
        <p:nvSpPr>
          <p:cNvPr id="106501" name="Text Box 14"/>
          <p:cNvSpPr txBox="1">
            <a:spLocks noChangeArrowheads="1"/>
          </p:cNvSpPr>
          <p:nvPr/>
        </p:nvSpPr>
        <p:spPr bwMode="auto">
          <a:xfrm>
            <a:off x="1676400" y="6096000"/>
            <a:ext cx="1905000" cy="366713"/>
          </a:xfrm>
          <a:prstGeom prst="rect">
            <a:avLst/>
          </a:prstGeom>
          <a:noFill/>
          <a:ln w="9525">
            <a:noFill/>
            <a:miter lim="800000"/>
            <a:headEnd/>
            <a:tailEnd/>
          </a:ln>
        </p:spPr>
        <p:txBody>
          <a:bodyPr>
            <a:spAutoFit/>
          </a:bodyPr>
          <a:lstStyle/>
          <a:p>
            <a:pPr>
              <a:spcBef>
                <a:spcPct val="50000"/>
              </a:spcBef>
            </a:pPr>
            <a:r>
              <a:rPr lang="en-US"/>
              <a:t>Rev. Jerry Falwall</a:t>
            </a:r>
          </a:p>
        </p:txBody>
      </p:sp>
      <p:pic>
        <p:nvPicPr>
          <p:cNvPr id="106502" name="Picture 17" descr="MM Card"/>
          <p:cNvPicPr>
            <a:picLocks noChangeAspect="1" noChangeArrowheads="1"/>
          </p:cNvPicPr>
          <p:nvPr/>
        </p:nvPicPr>
        <p:blipFill>
          <a:blip r:embed="rId3" cstate="print"/>
          <a:srcRect/>
          <a:stretch>
            <a:fillRect/>
          </a:stretch>
        </p:blipFill>
        <p:spPr bwMode="auto">
          <a:xfrm>
            <a:off x="5029200" y="4572000"/>
            <a:ext cx="3365500" cy="20193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3"/>
          <p:cNvSpPr>
            <a:spLocks noGrp="1"/>
          </p:cNvSpPr>
          <p:nvPr>
            <p:ph type="ctrTitle"/>
          </p:nvPr>
        </p:nvSpPr>
        <p:spPr/>
        <p:txBody>
          <a:bodyPr/>
          <a:lstStyle/>
          <a:p>
            <a:pPr eaLnBrk="1" hangingPunct="1"/>
            <a:r>
              <a:rPr lang="en-US" smtClean="0"/>
              <a:t>Reagan Revolution </a:t>
            </a:r>
          </a:p>
        </p:txBody>
      </p:sp>
      <p:sp>
        <p:nvSpPr>
          <p:cNvPr id="60419" name="Subtitle 4"/>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n-US" smtClean="0"/>
              <a:t>Impact on federalism, the role of gov’t, and state and national elections since 1988.</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4"/>
          <p:cNvSpPr>
            <a:spLocks noGrp="1" noRot="1" noChangeArrowheads="1"/>
          </p:cNvSpPr>
          <p:nvPr>
            <p:ph type="title"/>
          </p:nvPr>
        </p:nvSpPr>
        <p:spPr/>
        <p:txBody>
          <a:bodyPr/>
          <a:lstStyle/>
          <a:p>
            <a:pPr eaLnBrk="1" hangingPunct="1"/>
            <a:r>
              <a:rPr lang="en-US" smtClean="0"/>
              <a:t>Reagan Landslide--FYI</a:t>
            </a:r>
          </a:p>
        </p:txBody>
      </p:sp>
      <p:pic>
        <p:nvPicPr>
          <p:cNvPr id="107523" name="Picture 7" descr="reagan landslide"/>
          <p:cNvPicPr>
            <a:picLocks noGrp="1" noChangeAspect="1" noChangeArrowheads="1"/>
          </p:cNvPicPr>
          <p:nvPr>
            <p:ph sz="half" idx="1"/>
          </p:nvPr>
        </p:nvPicPr>
        <p:blipFill>
          <a:blip r:embed="rId2" cstate="print"/>
          <a:srcRect/>
          <a:stretch>
            <a:fillRect/>
          </a:stretch>
        </p:blipFill>
        <p:spPr>
          <a:xfrm>
            <a:off x="685800" y="1676400"/>
            <a:ext cx="3494088" cy="4257675"/>
          </a:xfrm>
          <a:noFill/>
        </p:spPr>
      </p:pic>
      <p:sp>
        <p:nvSpPr>
          <p:cNvPr id="107524" name="Rectangle 6"/>
          <p:cNvSpPr>
            <a:spLocks noGrp="1" noChangeArrowheads="1"/>
          </p:cNvSpPr>
          <p:nvPr>
            <p:ph type="body" sz="half" idx="2"/>
          </p:nvPr>
        </p:nvSpPr>
        <p:spPr/>
        <p:txBody>
          <a:bodyPr/>
          <a:lstStyle/>
          <a:p>
            <a:pPr eaLnBrk="1" hangingPunct="1"/>
            <a:r>
              <a:rPr lang="en-US" sz="2000" smtClean="0"/>
              <a:t>The election ended in a landslide victory of Ronald Reagan and the first Republican majority in the Senate since 1952. </a:t>
            </a:r>
          </a:p>
          <a:p>
            <a:pPr eaLnBrk="1" hangingPunct="1"/>
            <a:r>
              <a:rPr lang="en-US" sz="2000" smtClean="0"/>
              <a:t>Dismal voter turnout suggested disaffection and apathy toward the political process as the 1970's came to an end and the "Reagan Revolution" began.</a:t>
            </a:r>
            <a:r>
              <a:rPr lang="en-US" sz="2800" smtClean="0"/>
              <a:t/>
            </a:r>
            <a:br>
              <a:rPr lang="en-US" sz="2800" smtClean="0"/>
            </a:br>
            <a:endParaRPr lang="en-US" sz="2800" smtClean="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610600" cy="6096000"/>
          </a:xfrm>
        </p:spPr>
        <p:txBody>
          <a:bodyPr>
            <a:normAutofit/>
          </a:bodyPr>
          <a:lstStyle/>
          <a:p>
            <a:pPr marL="0" indent="0">
              <a:buNone/>
            </a:pPr>
            <a:r>
              <a:rPr lang="en-US" dirty="0" smtClean="0"/>
              <a:t> Thurgood Marshall, Sandra </a:t>
            </a:r>
            <a:r>
              <a:rPr lang="en-US" dirty="0"/>
              <a:t>Day O’Connor, Ruth Bader Ginsburg</a:t>
            </a:r>
            <a:r>
              <a:rPr lang="en-US" dirty="0" smtClean="0"/>
              <a:t>, Clarence Thomas, and most recently Sonia Sotomayor.</a:t>
            </a:r>
            <a:endParaRPr lang="en-US" dirty="0"/>
          </a:p>
          <a:p>
            <a:pPr>
              <a:buNone/>
            </a:pPr>
            <a:endParaRPr lang="en-US" dirty="0"/>
          </a:p>
        </p:txBody>
      </p:sp>
      <p:pic>
        <p:nvPicPr>
          <p:cNvPr id="31746" name="Picture 2" descr="http://www.findingdulcinea.com/docroot/dulcinea/fd_images/features/profiles/m/thurgood-marshall/features/0/image.jpg"/>
          <p:cNvPicPr>
            <a:picLocks noChangeAspect="1" noChangeArrowheads="1"/>
          </p:cNvPicPr>
          <p:nvPr/>
        </p:nvPicPr>
        <p:blipFill>
          <a:blip r:embed="rId2" cstate="print"/>
          <a:srcRect/>
          <a:stretch>
            <a:fillRect/>
          </a:stretch>
        </p:blipFill>
        <p:spPr bwMode="auto">
          <a:xfrm>
            <a:off x="152400" y="2476499"/>
            <a:ext cx="1857375" cy="2381250"/>
          </a:xfrm>
          <a:prstGeom prst="rect">
            <a:avLst/>
          </a:prstGeom>
          <a:noFill/>
        </p:spPr>
      </p:pic>
      <p:pic>
        <p:nvPicPr>
          <p:cNvPr id="31748" name="Picture 4" descr="http://lawyersusaonline.com/dcdicta/files/2009/06/oconnor2.jpg"/>
          <p:cNvPicPr>
            <a:picLocks noChangeAspect="1" noChangeArrowheads="1"/>
          </p:cNvPicPr>
          <p:nvPr/>
        </p:nvPicPr>
        <p:blipFill>
          <a:blip r:embed="rId3" cstate="print"/>
          <a:srcRect/>
          <a:stretch>
            <a:fillRect/>
          </a:stretch>
        </p:blipFill>
        <p:spPr bwMode="auto">
          <a:xfrm>
            <a:off x="2009775" y="2493064"/>
            <a:ext cx="1550410" cy="2387723"/>
          </a:xfrm>
          <a:prstGeom prst="rect">
            <a:avLst/>
          </a:prstGeom>
          <a:noFill/>
        </p:spPr>
      </p:pic>
      <p:pic>
        <p:nvPicPr>
          <p:cNvPr id="31750" name="Picture 6" descr="http://alexanderz.net/scotus/images/ginsburg.jpg"/>
          <p:cNvPicPr>
            <a:picLocks noChangeAspect="1" noChangeArrowheads="1"/>
          </p:cNvPicPr>
          <p:nvPr/>
        </p:nvPicPr>
        <p:blipFill>
          <a:blip r:embed="rId4" cstate="print"/>
          <a:srcRect/>
          <a:stretch>
            <a:fillRect/>
          </a:stretch>
        </p:blipFill>
        <p:spPr bwMode="auto">
          <a:xfrm>
            <a:off x="3572590" y="2467725"/>
            <a:ext cx="1889760" cy="2438400"/>
          </a:xfrm>
          <a:prstGeom prst="rect">
            <a:avLst/>
          </a:prstGeom>
          <a:noFill/>
        </p:spPr>
      </p:pic>
      <p:pic>
        <p:nvPicPr>
          <p:cNvPr id="31752" name="Picture 8" descr="http://www.colleenhammond.com/wp-content/uploads/2011/02/Supreme-Court-Justice-Clarence-Thomas.jpg"/>
          <p:cNvPicPr>
            <a:picLocks noChangeAspect="1" noChangeArrowheads="1"/>
          </p:cNvPicPr>
          <p:nvPr/>
        </p:nvPicPr>
        <p:blipFill>
          <a:blip r:embed="rId5" cstate="print"/>
          <a:srcRect b="4339"/>
          <a:stretch>
            <a:fillRect/>
          </a:stretch>
        </p:blipFill>
        <p:spPr bwMode="auto">
          <a:xfrm>
            <a:off x="5462350" y="2419350"/>
            <a:ext cx="1975485" cy="2438400"/>
          </a:xfrm>
          <a:prstGeom prst="rect">
            <a:avLst/>
          </a:prstGeom>
          <a:noFill/>
        </p:spPr>
      </p:pic>
      <p:pic>
        <p:nvPicPr>
          <p:cNvPr id="31754" name="Picture 10" descr="http://www.teenjury.com/wp-content/uploads/2010/12/Sotomayor1.jpg"/>
          <p:cNvPicPr>
            <a:picLocks noChangeAspect="1" noChangeArrowheads="1"/>
          </p:cNvPicPr>
          <p:nvPr/>
        </p:nvPicPr>
        <p:blipFill>
          <a:blip r:embed="rId6" cstate="print"/>
          <a:srcRect/>
          <a:stretch>
            <a:fillRect/>
          </a:stretch>
        </p:blipFill>
        <p:spPr bwMode="auto">
          <a:xfrm>
            <a:off x="7294936" y="2442388"/>
            <a:ext cx="1845520" cy="2438399"/>
          </a:xfrm>
          <a:prstGeom prst="rect">
            <a:avLst/>
          </a:prstGeom>
          <a:noFill/>
        </p:spPr>
      </p:pic>
    </p:spTree>
    <p:extLst>
      <p:ext uri="{BB962C8B-B14F-4D97-AF65-F5344CB8AC3E}">
        <p14:creationId xmlns="" xmlns:p14="http://schemas.microsoft.com/office/powerpoint/2010/main" val="11887704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rrowheads="1"/>
          </p:cNvSpPr>
          <p:nvPr>
            <p:ph type="title"/>
          </p:nvPr>
        </p:nvSpPr>
        <p:spPr/>
        <p:txBody>
          <a:bodyPr/>
          <a:lstStyle/>
          <a:p>
            <a:pPr eaLnBrk="1" hangingPunct="1"/>
            <a:r>
              <a:rPr lang="en-US" smtClean="0"/>
              <a:t>Election of 1980</a:t>
            </a:r>
          </a:p>
        </p:txBody>
      </p:sp>
      <p:pic>
        <p:nvPicPr>
          <p:cNvPr id="108547" name="Picture 8" descr="Popular Vote Pie Chart 1980"/>
          <p:cNvPicPr>
            <a:picLocks noGrp="1" noChangeAspect="1" noChangeArrowheads="1"/>
          </p:cNvPicPr>
          <p:nvPr>
            <p:ph sz="half" idx="1"/>
          </p:nvPr>
        </p:nvPicPr>
        <p:blipFill>
          <a:blip r:embed="rId2" cstate="print"/>
          <a:srcRect/>
          <a:stretch>
            <a:fillRect/>
          </a:stretch>
        </p:blipFill>
        <p:spPr>
          <a:xfrm>
            <a:off x="685800" y="1676400"/>
            <a:ext cx="3468688" cy="4495800"/>
          </a:xfrm>
          <a:noFill/>
        </p:spPr>
      </p:pic>
      <p:pic>
        <p:nvPicPr>
          <p:cNvPr id="108548" name="Picture 13" descr="electoral graph"/>
          <p:cNvPicPr>
            <a:picLocks noGrp="1" noChangeAspect="1" noChangeArrowheads="1"/>
          </p:cNvPicPr>
          <p:nvPr>
            <p:ph sz="half" idx="2"/>
          </p:nvPr>
        </p:nvPicPr>
        <p:blipFill>
          <a:blip r:embed="rId3" cstate="print"/>
          <a:srcRect/>
          <a:stretch>
            <a:fillRect/>
          </a:stretch>
        </p:blipFill>
        <p:spPr>
          <a:xfrm>
            <a:off x="5029200" y="1600200"/>
            <a:ext cx="3206750" cy="4643438"/>
          </a:xfrm>
          <a:noFill/>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4"/>
          <p:cNvSpPr>
            <a:spLocks noGrp="1" noRot="1" noChangeArrowheads="1"/>
          </p:cNvSpPr>
          <p:nvPr>
            <p:ph type="title"/>
          </p:nvPr>
        </p:nvSpPr>
        <p:spPr/>
        <p:txBody>
          <a:bodyPr/>
          <a:lstStyle/>
          <a:p>
            <a:pPr eaLnBrk="1" hangingPunct="1"/>
            <a:r>
              <a:rPr lang="en-US" smtClean="0"/>
              <a:t>The Reagan Revolution Begins--FYI </a:t>
            </a:r>
          </a:p>
        </p:txBody>
      </p:sp>
      <p:pic>
        <p:nvPicPr>
          <p:cNvPr id="109571" name="Picture 9" descr="Reagans"/>
          <p:cNvPicPr>
            <a:picLocks noGrp="1" noChangeAspect="1" noChangeArrowheads="1"/>
          </p:cNvPicPr>
          <p:nvPr>
            <p:ph sz="half" idx="1"/>
          </p:nvPr>
        </p:nvPicPr>
        <p:blipFill>
          <a:blip r:embed="rId2" cstate="print"/>
          <a:srcRect/>
          <a:stretch>
            <a:fillRect/>
          </a:stretch>
        </p:blipFill>
        <p:spPr>
          <a:xfrm>
            <a:off x="457200" y="2276475"/>
            <a:ext cx="4038600" cy="3173413"/>
          </a:xfrm>
          <a:noFill/>
        </p:spPr>
      </p:pic>
      <p:sp>
        <p:nvSpPr>
          <p:cNvPr id="109572" name="Rectangle 6"/>
          <p:cNvSpPr>
            <a:spLocks noGrp="1" noChangeArrowheads="1"/>
          </p:cNvSpPr>
          <p:nvPr>
            <p:ph type="body" sz="half" idx="2"/>
          </p:nvPr>
        </p:nvSpPr>
        <p:spPr/>
        <p:txBody>
          <a:bodyPr/>
          <a:lstStyle/>
          <a:p>
            <a:pPr eaLnBrk="1" hangingPunct="1">
              <a:lnSpc>
                <a:spcPct val="80000"/>
              </a:lnSpc>
            </a:pPr>
            <a:r>
              <a:rPr lang="en-US" sz="2400" smtClean="0"/>
              <a:t>Following his overwhelming victory Reagan and his political allies began an effort to reverse the political legacy of the New Deal and Great Society. </a:t>
            </a:r>
          </a:p>
          <a:p>
            <a:pPr eaLnBrk="1" hangingPunct="1">
              <a:lnSpc>
                <a:spcPct val="80000"/>
              </a:lnSpc>
            </a:pPr>
            <a:r>
              <a:rPr lang="en-US" sz="2400" smtClean="0"/>
              <a:t>In addition to delivering a clear, concise agenda, Reagan conveyed a sense of optimism and accessibility that earned him the title "The Great Communicator." </a:t>
            </a:r>
            <a:r>
              <a:rPr lang="en-US" sz="1800" smtClean="0"/>
              <a:t/>
            </a:r>
            <a:br>
              <a:rPr lang="en-US" sz="1800" smtClean="0"/>
            </a:br>
            <a:endParaRPr lang="en-US" sz="1800" smtClean="0"/>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rrowheads="1"/>
          </p:cNvSpPr>
          <p:nvPr>
            <p:ph type="title"/>
          </p:nvPr>
        </p:nvSpPr>
        <p:spPr/>
        <p:txBody>
          <a:bodyPr>
            <a:normAutofit fontScale="90000"/>
          </a:bodyPr>
          <a:lstStyle/>
          <a:p>
            <a:pPr eaLnBrk="1" hangingPunct="1"/>
            <a:r>
              <a:rPr lang="en-US" sz="4000" smtClean="0"/>
              <a:t>A Dramatic Start to the Reagan Presidency--FYI</a:t>
            </a:r>
          </a:p>
        </p:txBody>
      </p:sp>
      <p:pic>
        <p:nvPicPr>
          <p:cNvPr id="110595" name="Picture 6" descr="hostages released"/>
          <p:cNvPicPr>
            <a:picLocks noGrp="1" noChangeAspect="1" noChangeArrowheads="1"/>
          </p:cNvPicPr>
          <p:nvPr>
            <p:ph sz="half" idx="1"/>
          </p:nvPr>
        </p:nvPicPr>
        <p:blipFill>
          <a:blip r:embed="rId2" cstate="print"/>
          <a:srcRect/>
          <a:stretch>
            <a:fillRect/>
          </a:stretch>
        </p:blipFill>
        <p:spPr>
          <a:xfrm>
            <a:off x="304800" y="2286000"/>
            <a:ext cx="3943350" cy="2957513"/>
          </a:xfrm>
          <a:noFill/>
        </p:spPr>
      </p:pic>
      <p:sp>
        <p:nvSpPr>
          <p:cNvPr id="110596" name="Rectangle 5"/>
          <p:cNvSpPr>
            <a:spLocks noGrp="1" noChangeArrowheads="1"/>
          </p:cNvSpPr>
          <p:nvPr>
            <p:ph type="body" sz="half" idx="2"/>
          </p:nvPr>
        </p:nvSpPr>
        <p:spPr>
          <a:xfrm>
            <a:off x="4572000" y="2332038"/>
            <a:ext cx="4038600" cy="3306762"/>
          </a:xfrm>
        </p:spPr>
        <p:txBody>
          <a:bodyPr>
            <a:normAutofit lnSpcReduction="10000"/>
          </a:bodyPr>
          <a:lstStyle/>
          <a:p>
            <a:pPr eaLnBrk="1" hangingPunct="1">
              <a:lnSpc>
                <a:spcPct val="90000"/>
              </a:lnSpc>
            </a:pPr>
            <a:r>
              <a:rPr lang="en-US" sz="1800" smtClean="0"/>
              <a:t>In 1981, Reagan enjoyed high public approval and success in implementing his campaign promises. </a:t>
            </a:r>
          </a:p>
          <a:p>
            <a:pPr eaLnBrk="1" hangingPunct="1">
              <a:lnSpc>
                <a:spcPct val="90000"/>
              </a:lnSpc>
            </a:pPr>
            <a:r>
              <a:rPr lang="en-US" sz="1800" smtClean="0"/>
              <a:t>Immediately  following his inauguration, Iranian terrorists released the American hostages after 444 days of captivity. </a:t>
            </a:r>
          </a:p>
          <a:p>
            <a:pPr eaLnBrk="1" hangingPunct="1">
              <a:lnSpc>
                <a:spcPct val="90000"/>
              </a:lnSpc>
            </a:pPr>
            <a:r>
              <a:rPr lang="en-US" sz="1800" smtClean="0"/>
              <a:t>Congress enacted legislation to reduce tax rates by 25% over three years, cut social spending, and advance the goal of a balanced budget by 1984. </a:t>
            </a: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p:txBody>
          <a:bodyPr>
            <a:normAutofit fontScale="90000"/>
          </a:bodyPr>
          <a:lstStyle/>
          <a:p>
            <a:pPr eaLnBrk="1" hangingPunct="1"/>
            <a:r>
              <a:rPr lang="en-US" sz="4000" smtClean="0"/>
              <a:t>A Dramatic Start to the Reagan Presidency--FYI</a:t>
            </a:r>
          </a:p>
        </p:txBody>
      </p:sp>
      <p:pic>
        <p:nvPicPr>
          <p:cNvPr id="111619" name="Picture 8" descr="iron man reagan"/>
          <p:cNvPicPr>
            <a:picLocks noGrp="1" noChangeAspect="1" noChangeArrowheads="1"/>
          </p:cNvPicPr>
          <p:nvPr>
            <p:ph sz="quarter" idx="1"/>
          </p:nvPr>
        </p:nvPicPr>
        <p:blipFill>
          <a:blip r:embed="rId2" cstate="print"/>
          <a:srcRect/>
          <a:stretch>
            <a:fillRect/>
          </a:stretch>
        </p:blipFill>
        <p:spPr>
          <a:xfrm>
            <a:off x="533400" y="1447800"/>
            <a:ext cx="3073400" cy="4014788"/>
          </a:xfrm>
          <a:noFill/>
        </p:spPr>
      </p:pic>
      <p:pic>
        <p:nvPicPr>
          <p:cNvPr id="111620" name="Picture 13" descr="assassination fails"/>
          <p:cNvPicPr>
            <a:picLocks noGrp="1" noChangeAspect="1" noChangeArrowheads="1"/>
          </p:cNvPicPr>
          <p:nvPr>
            <p:ph sz="quarter" idx="2"/>
          </p:nvPr>
        </p:nvPicPr>
        <p:blipFill>
          <a:blip r:embed="rId3" cstate="print"/>
          <a:srcRect/>
          <a:stretch>
            <a:fillRect/>
          </a:stretch>
        </p:blipFill>
        <p:spPr>
          <a:xfrm>
            <a:off x="3962400" y="1828800"/>
            <a:ext cx="4945063" cy="3168650"/>
          </a:xfrm>
          <a:noFill/>
        </p:spPr>
      </p:pic>
      <p:sp>
        <p:nvSpPr>
          <p:cNvPr id="111621" name="Rectangle 5"/>
          <p:cNvSpPr>
            <a:spLocks noGrp="1" noChangeArrowheads="1"/>
          </p:cNvSpPr>
          <p:nvPr>
            <p:ph type="body" sz="half" idx="3"/>
          </p:nvPr>
        </p:nvSpPr>
        <p:spPr>
          <a:xfrm>
            <a:off x="533400" y="5462588"/>
            <a:ext cx="8229600" cy="1395412"/>
          </a:xfrm>
        </p:spPr>
        <p:txBody>
          <a:bodyPr/>
          <a:lstStyle/>
          <a:p>
            <a:pPr eaLnBrk="1" hangingPunct="1"/>
            <a:r>
              <a:rPr lang="en-US" sz="1800" smtClean="0"/>
              <a:t>On March 30, 1981, Reagan survived an assassination attempt by John Hinkley Jr, who shot the president in an effort to impress actress Jodie Foster. Reagan was more badly injured than the administration reported, but he remained optimistic and his approval rating reached 73%. </a:t>
            </a: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4"/>
          <p:cNvSpPr>
            <a:spLocks noGrp="1" noRot="1" noChangeArrowheads="1"/>
          </p:cNvSpPr>
          <p:nvPr>
            <p:ph type="title"/>
          </p:nvPr>
        </p:nvSpPr>
        <p:spPr/>
        <p:txBody>
          <a:bodyPr>
            <a:normAutofit fontScale="90000"/>
          </a:bodyPr>
          <a:lstStyle/>
          <a:p>
            <a:pPr eaLnBrk="1" hangingPunct="1"/>
            <a:r>
              <a:rPr lang="en-US" sz="4000" smtClean="0"/>
              <a:t>A Dramatic Start to the Reagan Presidency--FYI</a:t>
            </a:r>
          </a:p>
        </p:txBody>
      </p:sp>
      <p:pic>
        <p:nvPicPr>
          <p:cNvPr id="112643" name="Picture 8" descr="OConnor with Reagan"/>
          <p:cNvPicPr>
            <a:picLocks noGrp="1" noChangeAspect="1" noChangeArrowheads="1"/>
          </p:cNvPicPr>
          <p:nvPr>
            <p:ph sz="quarter" idx="1"/>
          </p:nvPr>
        </p:nvPicPr>
        <p:blipFill>
          <a:blip r:embed="rId2" cstate="print"/>
          <a:srcRect/>
          <a:stretch>
            <a:fillRect/>
          </a:stretch>
        </p:blipFill>
        <p:spPr>
          <a:xfrm>
            <a:off x="533400" y="1752600"/>
            <a:ext cx="3846513" cy="3070225"/>
          </a:xfrm>
          <a:noFill/>
        </p:spPr>
      </p:pic>
      <p:pic>
        <p:nvPicPr>
          <p:cNvPr id="112644" name="Picture 9" descr="oconnor TIME"/>
          <p:cNvPicPr>
            <a:picLocks noGrp="1" noChangeAspect="1" noChangeArrowheads="1"/>
          </p:cNvPicPr>
          <p:nvPr>
            <p:ph sz="quarter" idx="2"/>
          </p:nvPr>
        </p:nvPicPr>
        <p:blipFill>
          <a:blip r:embed="rId3" cstate="print"/>
          <a:srcRect/>
          <a:stretch>
            <a:fillRect/>
          </a:stretch>
        </p:blipFill>
        <p:spPr>
          <a:xfrm>
            <a:off x="5837238" y="1600200"/>
            <a:ext cx="1660525" cy="2185988"/>
          </a:xfrm>
          <a:noFill/>
        </p:spPr>
      </p:pic>
      <p:sp>
        <p:nvSpPr>
          <p:cNvPr id="112645" name="Rectangle 7"/>
          <p:cNvSpPr>
            <a:spLocks noGrp="1" noChangeArrowheads="1"/>
          </p:cNvSpPr>
          <p:nvPr>
            <p:ph type="body" sz="half" idx="3"/>
          </p:nvPr>
        </p:nvSpPr>
        <p:spPr>
          <a:xfrm>
            <a:off x="457200" y="5410200"/>
            <a:ext cx="8229600" cy="1090613"/>
          </a:xfrm>
        </p:spPr>
        <p:txBody>
          <a:bodyPr/>
          <a:lstStyle/>
          <a:p>
            <a:pPr eaLnBrk="1" hangingPunct="1">
              <a:lnSpc>
                <a:spcPct val="90000"/>
              </a:lnSpc>
            </a:pPr>
            <a:r>
              <a:rPr lang="en-US" sz="1800" smtClean="0"/>
              <a:t>In 1981, Reagan appointed the first female Supreme Court Justice Sandra Day O'Connor. Although she identified herself as a moderate Republican, foes of abortion and the ERA condemned her appointment to the bench. </a:t>
            </a: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610600" cy="6400800"/>
          </a:xfrm>
        </p:spPr>
        <p:txBody>
          <a:bodyPr>
            <a:normAutofit/>
          </a:bodyPr>
          <a:lstStyle/>
          <a:p>
            <a:r>
              <a:rPr lang="en-US" sz="3600" dirty="0"/>
              <a:t>Ronald Reagan’s policies had an impact on the relationship between the federal and state governments</a:t>
            </a:r>
            <a:r>
              <a:rPr lang="en-US" sz="3600" dirty="0" smtClean="0"/>
              <a:t>.</a:t>
            </a:r>
            <a:endParaRPr lang="en-US" sz="3600" dirty="0"/>
          </a:p>
          <a:p>
            <a:r>
              <a:rPr lang="en-US" sz="3600" dirty="0"/>
              <a:t>The </a:t>
            </a:r>
            <a:r>
              <a:rPr lang="en-US" sz="3600" b="1" dirty="0">
                <a:solidFill>
                  <a:srgbClr val="FF0000"/>
                </a:solidFill>
              </a:rPr>
              <a:t>conservative</a:t>
            </a:r>
            <a:r>
              <a:rPr lang="en-US" sz="3600" dirty="0"/>
              <a:t> </a:t>
            </a:r>
            <a:r>
              <a:rPr lang="en-US" sz="3600" dirty="0" smtClean="0"/>
              <a:t>                                                          political philosophy                                                                               </a:t>
            </a:r>
            <a:r>
              <a:rPr lang="en-US" sz="3600" dirty="0"/>
              <a:t>of President </a:t>
            </a:r>
            <a:r>
              <a:rPr lang="en-US" sz="3600" b="1" dirty="0">
                <a:solidFill>
                  <a:srgbClr val="FF0000"/>
                </a:solidFill>
              </a:rPr>
              <a:t>Reagan</a:t>
            </a:r>
            <a:r>
              <a:rPr lang="en-US" sz="3600" dirty="0"/>
              <a:t> </a:t>
            </a:r>
            <a:r>
              <a:rPr lang="en-US" sz="3600" dirty="0" smtClean="0"/>
              <a:t>                                                              prompted </a:t>
            </a:r>
            <a:r>
              <a:rPr lang="en-US" sz="3600" dirty="0"/>
              <a:t>a </a:t>
            </a:r>
            <a:r>
              <a:rPr lang="en-US" sz="3600" b="1" dirty="0">
                <a:solidFill>
                  <a:srgbClr val="FF0000"/>
                </a:solidFill>
              </a:rPr>
              <a:t>re-evaluation</a:t>
            </a:r>
            <a:r>
              <a:rPr lang="en-US" sz="3600" dirty="0"/>
              <a:t> of </a:t>
            </a:r>
            <a:r>
              <a:rPr lang="en-US" sz="3600" dirty="0" smtClean="0"/>
              <a:t>                                                    the </a:t>
            </a:r>
            <a:r>
              <a:rPr lang="en-US" sz="3600" b="1" dirty="0">
                <a:solidFill>
                  <a:srgbClr val="FF0000"/>
                </a:solidFill>
              </a:rPr>
              <a:t>size</a:t>
            </a:r>
            <a:r>
              <a:rPr lang="en-US" sz="3600" dirty="0"/>
              <a:t> and </a:t>
            </a:r>
            <a:r>
              <a:rPr lang="en-US" sz="3600" b="1" dirty="0">
                <a:solidFill>
                  <a:srgbClr val="FF0000"/>
                </a:solidFill>
              </a:rPr>
              <a:t>role</a:t>
            </a:r>
            <a:r>
              <a:rPr lang="en-US" sz="3600" dirty="0"/>
              <a:t> of </a:t>
            </a:r>
            <a:r>
              <a:rPr lang="en-US" sz="3600" dirty="0" smtClean="0"/>
              <a:t>                                                      </a:t>
            </a:r>
            <a:r>
              <a:rPr lang="en-US" sz="3600" b="1" dirty="0" smtClean="0">
                <a:solidFill>
                  <a:srgbClr val="FF0000"/>
                </a:solidFill>
              </a:rPr>
              <a:t>government</a:t>
            </a:r>
            <a:r>
              <a:rPr lang="en-US" sz="3600" dirty="0" smtClean="0"/>
              <a:t> </a:t>
            </a:r>
            <a:r>
              <a:rPr lang="en-US" sz="3600" dirty="0"/>
              <a:t>in the </a:t>
            </a:r>
            <a:r>
              <a:rPr lang="en-US" sz="3600" dirty="0" smtClean="0"/>
              <a:t>                                                      economy </a:t>
            </a:r>
            <a:r>
              <a:rPr lang="en-US" sz="3600" dirty="0"/>
              <a:t>and society of </a:t>
            </a:r>
            <a:r>
              <a:rPr lang="en-US" sz="3600" dirty="0" smtClean="0"/>
              <a:t>                                  contemporary </a:t>
            </a:r>
            <a:r>
              <a:rPr lang="en-US" sz="3600" dirty="0"/>
              <a:t>America.</a:t>
            </a:r>
          </a:p>
        </p:txBody>
      </p:sp>
      <p:pic>
        <p:nvPicPr>
          <p:cNvPr id="6146" name="Picture 2" descr="http://www.whitehouse.gov/sites/default/files/first-family/masthead_image/40rr_header_sm.jpg?1250886929"/>
          <p:cNvPicPr>
            <a:picLocks noChangeAspect="1" noChangeArrowheads="1"/>
          </p:cNvPicPr>
          <p:nvPr/>
        </p:nvPicPr>
        <p:blipFill>
          <a:blip r:embed="rId2" cstate="print"/>
          <a:srcRect/>
          <a:stretch>
            <a:fillRect/>
          </a:stretch>
        </p:blipFill>
        <p:spPr bwMode="auto">
          <a:xfrm>
            <a:off x="4648200" y="1295400"/>
            <a:ext cx="4286250" cy="2419351"/>
          </a:xfrm>
          <a:prstGeom prst="rect">
            <a:avLst/>
          </a:prstGeom>
          <a:noFill/>
        </p:spPr>
      </p:pic>
      <p:pic>
        <p:nvPicPr>
          <p:cNvPr id="6148" name="Picture 4" descr="http://www.themilfordgop.org/images/1982ReaganomicsTime.jpg"/>
          <p:cNvPicPr>
            <a:picLocks noChangeAspect="1" noChangeArrowheads="1"/>
          </p:cNvPicPr>
          <p:nvPr/>
        </p:nvPicPr>
        <p:blipFill>
          <a:blip r:embed="rId3" cstate="print"/>
          <a:srcRect l="9524" t="4807" r="4762" b="6258"/>
          <a:stretch>
            <a:fillRect/>
          </a:stretch>
        </p:blipFill>
        <p:spPr bwMode="auto">
          <a:xfrm>
            <a:off x="6248400" y="3725333"/>
            <a:ext cx="2286000" cy="3132667"/>
          </a:xfrm>
          <a:prstGeom prst="rect">
            <a:avLst/>
          </a:prstGeom>
          <a:noFill/>
        </p:spPr>
      </p:pic>
    </p:spTree>
    <p:extLst>
      <p:ext uri="{BB962C8B-B14F-4D97-AF65-F5344CB8AC3E}">
        <p14:creationId xmlns="" xmlns:p14="http://schemas.microsoft.com/office/powerpoint/2010/main" val="22029515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763000" cy="6096000"/>
          </a:xfrm>
        </p:spPr>
        <p:txBody>
          <a:bodyPr>
            <a:normAutofit lnSpcReduction="10000"/>
          </a:bodyPr>
          <a:lstStyle/>
          <a:p>
            <a:r>
              <a:rPr lang="en-US" dirty="0"/>
              <a:t>President Reagan and </a:t>
            </a:r>
            <a:r>
              <a:rPr lang="en-US" dirty="0" smtClean="0"/>
              <a:t>                                                         conservative </a:t>
            </a:r>
            <a:r>
              <a:rPr lang="en-US" b="1" dirty="0">
                <a:solidFill>
                  <a:srgbClr val="FF0000"/>
                </a:solidFill>
              </a:rPr>
              <a:t>Republicans</a:t>
            </a:r>
            <a:r>
              <a:rPr lang="en-US" dirty="0"/>
              <a:t> </a:t>
            </a:r>
            <a:r>
              <a:rPr lang="en-US" dirty="0" smtClean="0"/>
              <a:t>                                               </a:t>
            </a:r>
            <a:r>
              <a:rPr lang="en-US" b="1" dirty="0" smtClean="0">
                <a:solidFill>
                  <a:srgbClr val="FF0000"/>
                </a:solidFill>
              </a:rPr>
              <a:t>advocated</a:t>
            </a:r>
            <a:r>
              <a:rPr lang="en-US" dirty="0" smtClean="0"/>
              <a:t> </a:t>
            </a:r>
            <a:r>
              <a:rPr lang="en-US" dirty="0"/>
              <a:t>for</a:t>
            </a:r>
          </a:p>
          <a:p>
            <a:pPr lvl="1"/>
            <a:r>
              <a:rPr lang="en-US" sz="3200" dirty="0">
                <a:solidFill>
                  <a:srgbClr val="FF0000"/>
                </a:solidFill>
              </a:rPr>
              <a:t>tax cuts</a:t>
            </a:r>
          </a:p>
          <a:p>
            <a:pPr lvl="1"/>
            <a:r>
              <a:rPr lang="en-US" sz="3200" dirty="0">
                <a:solidFill>
                  <a:srgbClr val="FF0000"/>
                </a:solidFill>
              </a:rPr>
              <a:t>transfer of responsibilities to </a:t>
            </a:r>
            <a:r>
              <a:rPr lang="en-US" sz="3200" dirty="0" smtClean="0">
                <a:solidFill>
                  <a:srgbClr val="FF0000"/>
                </a:solidFill>
              </a:rPr>
              <a:t>                                 state </a:t>
            </a:r>
            <a:r>
              <a:rPr lang="en-US" sz="3200" dirty="0">
                <a:solidFill>
                  <a:srgbClr val="FF0000"/>
                </a:solidFill>
              </a:rPr>
              <a:t>governments</a:t>
            </a:r>
          </a:p>
          <a:p>
            <a:pPr lvl="1"/>
            <a:r>
              <a:rPr lang="en-US" sz="3200" dirty="0">
                <a:solidFill>
                  <a:srgbClr val="FF0000"/>
                </a:solidFill>
              </a:rPr>
              <a:t>appointment of judges/justices </a:t>
            </a:r>
            <a:r>
              <a:rPr lang="en-US" sz="3200" dirty="0" smtClean="0">
                <a:solidFill>
                  <a:srgbClr val="FF0000"/>
                </a:solidFill>
              </a:rPr>
              <a:t>                                                      who </a:t>
            </a:r>
            <a:r>
              <a:rPr lang="en-US" sz="3200" dirty="0">
                <a:solidFill>
                  <a:srgbClr val="FF0000"/>
                </a:solidFill>
              </a:rPr>
              <a:t>exercised “judicial restraint”</a:t>
            </a:r>
          </a:p>
          <a:p>
            <a:pPr lvl="1"/>
            <a:r>
              <a:rPr lang="en-US" sz="3200" dirty="0">
                <a:solidFill>
                  <a:srgbClr val="FF0000"/>
                </a:solidFill>
              </a:rPr>
              <a:t>reduction in the number and </a:t>
            </a:r>
            <a:r>
              <a:rPr lang="en-US" sz="3200" dirty="0" smtClean="0">
                <a:solidFill>
                  <a:srgbClr val="FF0000"/>
                </a:solidFill>
              </a:rPr>
              <a:t>scope </a:t>
            </a:r>
            <a:r>
              <a:rPr lang="en-US" sz="3200" dirty="0">
                <a:solidFill>
                  <a:srgbClr val="FF0000"/>
                </a:solidFill>
              </a:rPr>
              <a:t>of government programs and regulations</a:t>
            </a:r>
          </a:p>
          <a:p>
            <a:pPr lvl="1"/>
            <a:r>
              <a:rPr lang="en-US" sz="3200" dirty="0">
                <a:solidFill>
                  <a:srgbClr val="FF0000"/>
                </a:solidFill>
              </a:rPr>
              <a:t>strengthening of the American </a:t>
            </a:r>
            <a:r>
              <a:rPr lang="en-US" sz="3200" dirty="0" smtClean="0">
                <a:solidFill>
                  <a:srgbClr val="FF0000"/>
                </a:solidFill>
              </a:rPr>
              <a:t>military &lt;- write in !!!</a:t>
            </a:r>
            <a:endParaRPr lang="en-US" sz="3200" dirty="0"/>
          </a:p>
        </p:txBody>
      </p:sp>
      <p:pic>
        <p:nvPicPr>
          <p:cNvPr id="5122" name="Picture 2" descr="http://www.reagan.com/images/TNRR_book%20cover_2.jpg"/>
          <p:cNvPicPr>
            <a:picLocks noChangeAspect="1" noChangeArrowheads="1"/>
          </p:cNvPicPr>
          <p:nvPr/>
        </p:nvPicPr>
        <p:blipFill>
          <a:blip r:embed="rId2" cstate="print"/>
          <a:srcRect l="11529" t="5647" r="11294" b="6824"/>
          <a:stretch>
            <a:fillRect/>
          </a:stretch>
        </p:blipFill>
        <p:spPr bwMode="auto">
          <a:xfrm>
            <a:off x="6172200" y="0"/>
            <a:ext cx="2771468" cy="4191000"/>
          </a:xfrm>
          <a:prstGeom prst="rect">
            <a:avLst/>
          </a:prstGeom>
          <a:noFill/>
        </p:spPr>
      </p:pic>
    </p:spTree>
    <p:extLst>
      <p:ext uri="{BB962C8B-B14F-4D97-AF65-F5344CB8AC3E}">
        <p14:creationId xmlns="" xmlns:p14="http://schemas.microsoft.com/office/powerpoint/2010/main" val="33414976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r>
              <a:rPr lang="en-US" smtClean="0"/>
              <a:t>Questions to ponder….</a:t>
            </a:r>
          </a:p>
        </p:txBody>
      </p:sp>
      <p:sp>
        <p:nvSpPr>
          <p:cNvPr id="115715" name="Rectangle 3"/>
          <p:cNvSpPr>
            <a:spLocks noGrp="1" noChangeArrowheads="1"/>
          </p:cNvSpPr>
          <p:nvPr>
            <p:ph idx="1"/>
          </p:nvPr>
        </p:nvSpPr>
        <p:spPr/>
        <p:txBody>
          <a:bodyPr/>
          <a:lstStyle/>
          <a:p>
            <a:pPr eaLnBrk="1" hangingPunct="1">
              <a:lnSpc>
                <a:spcPct val="90000"/>
              </a:lnSpc>
            </a:pPr>
            <a:r>
              <a:rPr lang="en-US" smtClean="0"/>
              <a:t>How do tax cuts effect the economy?</a:t>
            </a:r>
          </a:p>
          <a:p>
            <a:pPr eaLnBrk="1" hangingPunct="1">
              <a:lnSpc>
                <a:spcPct val="90000"/>
              </a:lnSpc>
            </a:pPr>
            <a:r>
              <a:rPr lang="en-US" smtClean="0"/>
              <a:t>Do you think they would improve the economy or make it worse (since the gov’t will have less money to spend on programs geared to help the poor)?</a:t>
            </a:r>
          </a:p>
          <a:p>
            <a:pPr eaLnBrk="1" hangingPunct="1">
              <a:lnSpc>
                <a:spcPct val="90000"/>
              </a:lnSpc>
            </a:pPr>
            <a:r>
              <a:rPr lang="en-US" smtClean="0"/>
              <a:t>If you agree with this policy then you’re probably a conservative.</a:t>
            </a:r>
          </a:p>
          <a:p>
            <a:pPr eaLnBrk="1" hangingPunct="1">
              <a:lnSpc>
                <a:spcPct val="90000"/>
              </a:lnSpc>
            </a:pPr>
            <a:r>
              <a:rPr lang="en-US" smtClean="0"/>
              <a:t>What is a conservative?</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r>
              <a:rPr lang="en-US" smtClean="0"/>
              <a:t>Questions to ponder….</a:t>
            </a:r>
          </a:p>
        </p:txBody>
      </p:sp>
      <p:sp>
        <p:nvSpPr>
          <p:cNvPr id="116739" name="Rectangle 3"/>
          <p:cNvSpPr>
            <a:spLocks noGrp="1" noChangeArrowheads="1"/>
          </p:cNvSpPr>
          <p:nvPr>
            <p:ph idx="1"/>
          </p:nvPr>
        </p:nvSpPr>
        <p:spPr/>
        <p:txBody>
          <a:bodyPr/>
          <a:lstStyle/>
          <a:p>
            <a:pPr eaLnBrk="1" hangingPunct="1"/>
            <a:r>
              <a:rPr lang="en-US" smtClean="0"/>
              <a:t>How did the transfer of gov’t responsibilities from the federal government to the state governments effect federalism?</a:t>
            </a:r>
          </a:p>
          <a:p>
            <a:pPr eaLnBrk="1" hangingPunct="1"/>
            <a:r>
              <a:rPr lang="en-US" smtClean="0"/>
              <a:t>If you believed in states’ rights, would you approve or disapprove of this Reagan policy?</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en-US" smtClean="0"/>
              <a:t>Questions to ponder….</a:t>
            </a:r>
          </a:p>
        </p:txBody>
      </p:sp>
      <p:sp>
        <p:nvSpPr>
          <p:cNvPr id="117763" name="Rectangle 3"/>
          <p:cNvSpPr>
            <a:spLocks noGrp="1" noChangeArrowheads="1"/>
          </p:cNvSpPr>
          <p:nvPr>
            <p:ph idx="1"/>
          </p:nvPr>
        </p:nvSpPr>
        <p:spPr/>
        <p:txBody>
          <a:bodyPr/>
          <a:lstStyle/>
          <a:p>
            <a:pPr eaLnBrk="1" hangingPunct="1"/>
            <a:r>
              <a:rPr lang="en-US" smtClean="0"/>
              <a:t>Reagan sought to reduce the size and scope of the gov’t.  Do you think the Federalists would approve of him?  Or do you think the Anti-Federalists would have liked him better?</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Supreme Court Decisions</a:t>
            </a:r>
            <a:endParaRPr lang="en-US" dirty="0"/>
          </a:p>
        </p:txBody>
      </p:sp>
      <p:sp>
        <p:nvSpPr>
          <p:cNvPr id="3" name="TextBox 2"/>
          <p:cNvSpPr txBox="1"/>
          <p:nvPr/>
        </p:nvSpPr>
        <p:spPr>
          <a:xfrm>
            <a:off x="1781176" y="1371600"/>
            <a:ext cx="5334000" cy="3539430"/>
          </a:xfrm>
          <a:prstGeom prst="rect">
            <a:avLst/>
          </a:prstGeom>
          <a:noFill/>
        </p:spPr>
        <p:txBody>
          <a:bodyPr wrap="square" rtlCol="0">
            <a:spAutoFit/>
          </a:bodyPr>
          <a:lstStyle/>
          <a:p>
            <a:r>
              <a:rPr lang="en-US" sz="2800" dirty="0" smtClean="0">
                <a:latin typeface="Arial" pitchFamily="34" charset="0"/>
                <a:cs typeface="Arial" pitchFamily="34" charset="0"/>
              </a:rPr>
              <a:t>The decisions of the Supreme Court have </a:t>
            </a:r>
            <a:r>
              <a:rPr lang="en-US" sz="2800" dirty="0" smtClean="0">
                <a:solidFill>
                  <a:srgbClr val="FF0000"/>
                </a:solidFill>
                <a:latin typeface="Arial" pitchFamily="34" charset="0"/>
                <a:cs typeface="Arial" pitchFamily="34" charset="0"/>
              </a:rPr>
              <a:t>promoted equality </a:t>
            </a:r>
            <a:r>
              <a:rPr lang="en-US" sz="2800" dirty="0" smtClean="0">
                <a:latin typeface="Arial" pitchFamily="34" charset="0"/>
                <a:cs typeface="Arial" pitchFamily="34" charset="0"/>
              </a:rPr>
              <a:t>and </a:t>
            </a:r>
            <a:r>
              <a:rPr lang="en-US" sz="2800" dirty="0" smtClean="0">
                <a:solidFill>
                  <a:srgbClr val="FF0000"/>
                </a:solidFill>
                <a:latin typeface="Arial" pitchFamily="34" charset="0"/>
                <a:cs typeface="Arial" pitchFamily="34" charset="0"/>
              </a:rPr>
              <a:t>extended civil liberties</a:t>
            </a:r>
            <a:r>
              <a:rPr lang="en-US" sz="2800" dirty="0" smtClean="0">
                <a:latin typeface="Arial" pitchFamily="34" charset="0"/>
                <a:cs typeface="Arial" pitchFamily="34" charset="0"/>
              </a:rPr>
              <a:t>. The civil rights movement of the 1940s, 1950s, and 1960s provided a model that </a:t>
            </a:r>
            <a:r>
              <a:rPr lang="en-US" sz="2800" dirty="0" smtClean="0">
                <a:solidFill>
                  <a:srgbClr val="FF0000"/>
                </a:solidFill>
                <a:latin typeface="Arial" pitchFamily="34" charset="0"/>
                <a:cs typeface="Arial" pitchFamily="34" charset="0"/>
              </a:rPr>
              <a:t>other groups </a:t>
            </a:r>
            <a:r>
              <a:rPr lang="en-US" sz="2800" dirty="0" smtClean="0">
                <a:latin typeface="Arial" pitchFamily="34" charset="0"/>
                <a:cs typeface="Arial" pitchFamily="34" charset="0"/>
              </a:rPr>
              <a:t>used to extend civil rights and equal justice.</a:t>
            </a:r>
            <a:endParaRPr lang="en-US" sz="2800" dirty="0">
              <a:latin typeface="Arial" pitchFamily="34" charset="0"/>
              <a:cs typeface="Arial" pitchFamily="34" charset="0"/>
            </a:endParaRPr>
          </a:p>
        </p:txBody>
      </p:sp>
      <p:pic>
        <p:nvPicPr>
          <p:cNvPr id="15366" name="Picture 6" descr="http://t0.gstatic.com/images?q=tbn:wOXMesRevxd21M:http://img286.imageshack.us/img286/3093/ourancestorsflat5gl.gif">
            <a:hlinkClick r:id="rId2"/>
          </p:cNvPr>
          <p:cNvPicPr>
            <a:picLocks noChangeAspect="1" noChangeArrowheads="1"/>
          </p:cNvPicPr>
          <p:nvPr/>
        </p:nvPicPr>
        <p:blipFill>
          <a:blip r:embed="rId3" cstate="print"/>
          <a:srcRect/>
          <a:stretch>
            <a:fillRect/>
          </a:stretch>
        </p:blipFill>
        <p:spPr bwMode="auto">
          <a:xfrm>
            <a:off x="203200" y="4038600"/>
            <a:ext cx="1663700" cy="2495550"/>
          </a:xfrm>
          <a:prstGeom prst="rect">
            <a:avLst/>
          </a:prstGeom>
          <a:noFill/>
        </p:spPr>
      </p:pic>
      <p:pic>
        <p:nvPicPr>
          <p:cNvPr id="15364" name="Picture 4" descr="http://t3.gstatic.com/images?q=tbn:GIc7XxBLykn42M:http://i226.photobucket.com/albums/dd130/lonewolf7211_2007/d623.jpg">
            <a:hlinkClick r:id="rId4"/>
          </p:cNvPr>
          <p:cNvPicPr>
            <a:picLocks noChangeAspect="1" noChangeArrowheads="1"/>
          </p:cNvPicPr>
          <p:nvPr/>
        </p:nvPicPr>
        <p:blipFill>
          <a:blip r:embed="rId5" cstate="print"/>
          <a:srcRect/>
          <a:stretch>
            <a:fillRect/>
          </a:stretch>
        </p:blipFill>
        <p:spPr bwMode="auto">
          <a:xfrm>
            <a:off x="1447800" y="5334000"/>
            <a:ext cx="1329618" cy="1342046"/>
          </a:xfrm>
          <a:prstGeom prst="rect">
            <a:avLst/>
          </a:prstGeom>
          <a:noFill/>
        </p:spPr>
      </p:pic>
      <p:pic>
        <p:nvPicPr>
          <p:cNvPr id="15374" name="Picture 14" descr="http://t2.gstatic.com/images?q=tbn:v6wGIE_rLGzbCM:http://capital2.capital.edu/orgs/PRIDE/Gay-Marriage-7.jpg">
            <a:hlinkClick r:id="rId6"/>
          </p:cNvPr>
          <p:cNvPicPr>
            <a:picLocks noChangeAspect="1" noChangeArrowheads="1"/>
          </p:cNvPicPr>
          <p:nvPr/>
        </p:nvPicPr>
        <p:blipFill>
          <a:blip r:embed="rId7" cstate="print"/>
          <a:srcRect/>
          <a:stretch>
            <a:fillRect/>
          </a:stretch>
        </p:blipFill>
        <p:spPr bwMode="auto">
          <a:xfrm>
            <a:off x="431878" y="1600200"/>
            <a:ext cx="1349298" cy="1676400"/>
          </a:xfrm>
          <a:prstGeom prst="rect">
            <a:avLst/>
          </a:prstGeom>
          <a:noFill/>
        </p:spPr>
      </p:pic>
      <p:pic>
        <p:nvPicPr>
          <p:cNvPr id="1026" name="Picture 2"/>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6259129" y="3121822"/>
            <a:ext cx="2758664" cy="27817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r>
              <a:rPr lang="en-US" smtClean="0"/>
              <a:t>Questions to ponder….</a:t>
            </a:r>
          </a:p>
        </p:txBody>
      </p:sp>
      <p:sp>
        <p:nvSpPr>
          <p:cNvPr id="118787" name="Rectangle 3"/>
          <p:cNvSpPr>
            <a:spLocks noGrp="1" noChangeArrowheads="1"/>
          </p:cNvSpPr>
          <p:nvPr>
            <p:ph idx="1"/>
          </p:nvPr>
        </p:nvSpPr>
        <p:spPr/>
        <p:txBody>
          <a:bodyPr/>
          <a:lstStyle/>
          <a:p>
            <a:pPr eaLnBrk="1" hangingPunct="1"/>
            <a:r>
              <a:rPr lang="en-US" smtClean="0"/>
              <a:t>Well, Reagan also dramatically increased the defense budget.  Do you think Federalists or Anti-Federalists would have approved of this?</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r>
              <a:rPr lang="en-US" smtClean="0"/>
              <a:t>Questions to ponder….</a:t>
            </a:r>
          </a:p>
        </p:txBody>
      </p:sp>
      <p:sp>
        <p:nvSpPr>
          <p:cNvPr id="120835" name="Rectangle 3"/>
          <p:cNvSpPr>
            <a:spLocks noGrp="1" noChangeArrowheads="1"/>
          </p:cNvSpPr>
          <p:nvPr>
            <p:ph idx="1"/>
          </p:nvPr>
        </p:nvSpPr>
        <p:spPr/>
        <p:txBody>
          <a:bodyPr/>
          <a:lstStyle/>
          <a:p>
            <a:pPr eaLnBrk="1" hangingPunct="1">
              <a:lnSpc>
                <a:spcPct val="80000"/>
              </a:lnSpc>
            </a:pPr>
            <a:r>
              <a:rPr lang="en-US" sz="2400" smtClean="0"/>
              <a:t>What is Judicial Restraint?  It was the idea that the Supreme Court Justices shouldn’t allow their personal opinions to influence their decisions but should follow the lead of Congress and the President.  Therefore, if Congress passes a particular law then the Supreme Court shouldn’t rule it unconstitutional unless they have a really, really good reason to do so.  </a:t>
            </a:r>
          </a:p>
          <a:p>
            <a:pPr eaLnBrk="1" hangingPunct="1">
              <a:lnSpc>
                <a:spcPct val="80000"/>
              </a:lnSpc>
            </a:pPr>
            <a:r>
              <a:rPr lang="en-US" sz="2400" smtClean="0"/>
              <a:t>Do you think the John Marshall Supreme Court operated with Judicial Restraint or Judicial Activism?  How about the Warren Court (ruled over Brown v. Board of Education)?</a:t>
            </a:r>
          </a:p>
          <a:p>
            <a:pPr eaLnBrk="1" hangingPunct="1">
              <a:lnSpc>
                <a:spcPct val="80000"/>
              </a:lnSpc>
            </a:pPr>
            <a:r>
              <a:rPr lang="en-US" sz="2400" smtClean="0"/>
              <a:t>Which do you agree with?</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5" descr="TIME Man of the Year"/>
          <p:cNvPicPr>
            <a:picLocks noGrp="1" noChangeAspect="1" noChangeArrowheads="1"/>
          </p:cNvPicPr>
          <p:nvPr>
            <p:ph/>
          </p:nvPr>
        </p:nvPicPr>
        <p:blipFill>
          <a:blip r:embed="rId2" cstate="print"/>
          <a:srcRect/>
          <a:stretch>
            <a:fillRect/>
          </a:stretch>
        </p:blipFill>
        <p:spPr>
          <a:xfrm>
            <a:off x="2514600" y="609600"/>
            <a:ext cx="3971925" cy="5851525"/>
          </a:xfrm>
          <a:noFill/>
        </p:spPr>
      </p:pic>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Reagan’s Continued Influence</a:t>
            </a:r>
            <a:endParaRPr lang="en-US" dirty="0"/>
          </a:p>
        </p:txBody>
      </p:sp>
      <p:pic>
        <p:nvPicPr>
          <p:cNvPr id="25604" name="Picture 4" descr="http://t1.gstatic.com/images?q=tbn:st-BsW1HLWRyTM:http://media-2.web.britannica.com/eb-media/47/73747-050-75E516B4.gif">
            <a:hlinkClick r:id="rId2"/>
          </p:cNvPr>
          <p:cNvPicPr>
            <a:picLocks noChangeAspect="1" noChangeArrowheads="1"/>
          </p:cNvPicPr>
          <p:nvPr/>
        </p:nvPicPr>
        <p:blipFill>
          <a:blip r:embed="rId3" cstate="print"/>
          <a:srcRect/>
          <a:stretch>
            <a:fillRect/>
          </a:stretch>
        </p:blipFill>
        <p:spPr bwMode="auto">
          <a:xfrm>
            <a:off x="304800" y="1219200"/>
            <a:ext cx="1833113" cy="1295400"/>
          </a:xfrm>
          <a:prstGeom prst="rect">
            <a:avLst/>
          </a:prstGeom>
          <a:noFill/>
        </p:spPr>
      </p:pic>
      <p:pic>
        <p:nvPicPr>
          <p:cNvPr id="25602" name="Picture 2" descr="http://t0.gstatic.com/images?q=tbn:m26k0tAHF_f5TM:http://rlv.zcache.com/proud_reagan_conservative_bumper_sticker-p12872783177699985683h9_325.jpg">
            <a:hlinkClick r:id="rId4"/>
          </p:cNvPr>
          <p:cNvPicPr>
            <a:picLocks noChangeAspect="1" noChangeArrowheads="1"/>
          </p:cNvPicPr>
          <p:nvPr/>
        </p:nvPicPr>
        <p:blipFill>
          <a:blip r:embed="rId5" cstate="print"/>
          <a:srcRect t="26316" b="31579"/>
          <a:stretch>
            <a:fillRect/>
          </a:stretch>
        </p:blipFill>
        <p:spPr bwMode="auto">
          <a:xfrm rot="20163061">
            <a:off x="61403" y="1182007"/>
            <a:ext cx="1447800" cy="609600"/>
          </a:xfrm>
          <a:prstGeom prst="rect">
            <a:avLst/>
          </a:prstGeom>
          <a:noFill/>
        </p:spPr>
      </p:pic>
      <p:pic>
        <p:nvPicPr>
          <p:cNvPr id="25606" name="Picture 6" descr="http://t1.gstatic.com/images?q=tbn:kQJBZGqt_EtHgM:http://brotherpeacemaker.files.wordpress.com/2008/11/contractwithamerica.jpg">
            <a:hlinkClick r:id="rId6"/>
          </p:cNvPr>
          <p:cNvPicPr>
            <a:picLocks noChangeAspect="1" noChangeArrowheads="1"/>
          </p:cNvPicPr>
          <p:nvPr/>
        </p:nvPicPr>
        <p:blipFill>
          <a:blip r:embed="rId7" cstate="print"/>
          <a:srcRect/>
          <a:stretch>
            <a:fillRect/>
          </a:stretch>
        </p:blipFill>
        <p:spPr bwMode="auto">
          <a:xfrm>
            <a:off x="6781800" y="4114800"/>
            <a:ext cx="1709394" cy="1219200"/>
          </a:xfrm>
          <a:prstGeom prst="rect">
            <a:avLst/>
          </a:prstGeom>
          <a:noFill/>
        </p:spPr>
      </p:pic>
      <p:pic>
        <p:nvPicPr>
          <p:cNvPr id="6" name="Picture 2" descr="http://t0.gstatic.com/images?q=tbn:m26k0tAHF_f5TM:http://rlv.zcache.com/proud_reagan_conservative_bumper_sticker-p12872783177699985683h9_325.jpg">
            <a:hlinkClick r:id="rId4"/>
          </p:cNvPr>
          <p:cNvPicPr>
            <a:picLocks noChangeAspect="1" noChangeArrowheads="1"/>
          </p:cNvPicPr>
          <p:nvPr/>
        </p:nvPicPr>
        <p:blipFill>
          <a:blip r:embed="rId5" cstate="print"/>
          <a:srcRect t="26316" b="31579"/>
          <a:stretch>
            <a:fillRect/>
          </a:stretch>
        </p:blipFill>
        <p:spPr bwMode="auto">
          <a:xfrm rot="20163061">
            <a:off x="6081203" y="4001407"/>
            <a:ext cx="1447800" cy="609600"/>
          </a:xfrm>
          <a:prstGeom prst="rect">
            <a:avLst/>
          </a:prstGeom>
          <a:noFill/>
        </p:spPr>
      </p:pic>
      <p:pic>
        <p:nvPicPr>
          <p:cNvPr id="25608" name="Picture 8" descr="http://t0.gstatic.com/images?q=tbn:oll4_aBgl2zsqM:http://www.independent.co.uk/multimedia/archive/00116/george-h-w-bush_116047t.jpg">
            <a:hlinkClick r:id="rId8"/>
          </p:cNvPr>
          <p:cNvPicPr>
            <a:picLocks noChangeAspect="1" noChangeArrowheads="1"/>
          </p:cNvPicPr>
          <p:nvPr/>
        </p:nvPicPr>
        <p:blipFill>
          <a:blip r:embed="rId9" cstate="print"/>
          <a:srcRect/>
          <a:stretch>
            <a:fillRect/>
          </a:stretch>
        </p:blipFill>
        <p:spPr bwMode="auto">
          <a:xfrm>
            <a:off x="1752600" y="1752600"/>
            <a:ext cx="1104900" cy="1104901"/>
          </a:xfrm>
          <a:prstGeom prst="rect">
            <a:avLst/>
          </a:prstGeom>
          <a:noFill/>
        </p:spPr>
      </p:pic>
      <p:pic>
        <p:nvPicPr>
          <p:cNvPr id="25610" name="Picture 10" descr="http://t3.gstatic.com/images?q=tbn:LVZHP8zr0vF1cM:http://reddogreport.files.wordpress.com/2010/04/bill_clinton.jpg">
            <a:hlinkClick r:id="rId10"/>
          </p:cNvPr>
          <p:cNvPicPr>
            <a:picLocks noChangeAspect="1" noChangeArrowheads="1"/>
          </p:cNvPicPr>
          <p:nvPr/>
        </p:nvPicPr>
        <p:blipFill>
          <a:blip r:embed="rId11" cstate="print"/>
          <a:srcRect/>
          <a:stretch>
            <a:fillRect/>
          </a:stretch>
        </p:blipFill>
        <p:spPr bwMode="auto">
          <a:xfrm>
            <a:off x="7010400" y="2511926"/>
            <a:ext cx="1390650" cy="1402850"/>
          </a:xfrm>
          <a:prstGeom prst="rect">
            <a:avLst/>
          </a:prstGeom>
          <a:noFill/>
        </p:spPr>
      </p:pic>
      <p:pic>
        <p:nvPicPr>
          <p:cNvPr id="25612" name="Picture 12" descr="http://t1.gstatic.com/images?q=tbn:gJq5o2TEXw4D8M:http://www.enjoyfrance.com/images/stories/france/political/George-W-Bush-by-president-of-france.jpg">
            <a:hlinkClick r:id="rId12"/>
          </p:cNvPr>
          <p:cNvPicPr>
            <a:picLocks noChangeAspect="1" noChangeArrowheads="1"/>
          </p:cNvPicPr>
          <p:nvPr/>
        </p:nvPicPr>
        <p:blipFill>
          <a:blip r:embed="rId13" cstate="print"/>
          <a:srcRect/>
          <a:stretch>
            <a:fillRect/>
          </a:stretch>
        </p:blipFill>
        <p:spPr bwMode="auto">
          <a:xfrm>
            <a:off x="609600" y="5181600"/>
            <a:ext cx="1057275" cy="1276350"/>
          </a:xfrm>
          <a:prstGeom prst="rect">
            <a:avLst/>
          </a:prstGeom>
          <a:noFill/>
        </p:spPr>
      </p:pic>
      <p:sp>
        <p:nvSpPr>
          <p:cNvPr id="10" name="TextBox 9"/>
          <p:cNvSpPr txBox="1"/>
          <p:nvPr/>
        </p:nvSpPr>
        <p:spPr>
          <a:xfrm>
            <a:off x="2895600" y="1600200"/>
            <a:ext cx="5181162" cy="1384995"/>
          </a:xfrm>
          <a:prstGeom prst="rect">
            <a:avLst/>
          </a:prstGeom>
          <a:noFill/>
        </p:spPr>
        <p:txBody>
          <a:bodyPr wrap="square" rtlCol="0">
            <a:spAutoFit/>
          </a:bodyPr>
          <a:lstStyle/>
          <a:p>
            <a:r>
              <a:rPr lang="en-US" sz="2800" dirty="0" smtClean="0">
                <a:solidFill>
                  <a:srgbClr val="FF0000"/>
                </a:solidFill>
                <a:latin typeface="Arial" pitchFamily="34" charset="0"/>
                <a:cs typeface="Arial" pitchFamily="34" charset="0"/>
              </a:rPr>
              <a:t>Reagan’s “revolution” extended </a:t>
            </a:r>
            <a:r>
              <a:rPr lang="en-US" sz="2800" dirty="0" smtClean="0">
                <a:latin typeface="Arial" pitchFamily="34" charset="0"/>
                <a:cs typeface="Arial" pitchFamily="34" charset="0"/>
              </a:rPr>
              <a:t>beyond his tenure in office to the election of his vice-</a:t>
            </a:r>
            <a:endParaRPr lang="en-US" sz="2800" dirty="0">
              <a:latin typeface="Arial" pitchFamily="34" charset="0"/>
              <a:cs typeface="Arial" pitchFamily="34" charset="0"/>
            </a:endParaRPr>
          </a:p>
        </p:txBody>
      </p:sp>
      <p:sp>
        <p:nvSpPr>
          <p:cNvPr id="11" name="TextBox 10"/>
          <p:cNvSpPr txBox="1"/>
          <p:nvPr/>
        </p:nvSpPr>
        <p:spPr>
          <a:xfrm>
            <a:off x="533400" y="2895600"/>
            <a:ext cx="6596101" cy="3539430"/>
          </a:xfrm>
          <a:prstGeom prst="rect">
            <a:avLst/>
          </a:prstGeom>
          <a:noFill/>
        </p:spPr>
        <p:txBody>
          <a:bodyPr wrap="square" rtlCol="0">
            <a:spAutoFit/>
          </a:bodyPr>
          <a:lstStyle/>
          <a:p>
            <a:r>
              <a:rPr lang="en-US" sz="2800" dirty="0" smtClean="0">
                <a:latin typeface="Arial" pitchFamily="34" charset="0"/>
                <a:cs typeface="Arial" pitchFamily="34" charset="0"/>
              </a:rPr>
              <a:t>president </a:t>
            </a:r>
            <a:r>
              <a:rPr lang="en-US" sz="2800" dirty="0" smtClean="0">
                <a:solidFill>
                  <a:srgbClr val="FF0000"/>
                </a:solidFill>
                <a:latin typeface="Arial" pitchFamily="34" charset="0"/>
                <a:cs typeface="Arial" pitchFamily="34" charset="0"/>
              </a:rPr>
              <a:t>George H. W. Bush</a:t>
            </a:r>
            <a:r>
              <a:rPr lang="en-US" sz="2800" dirty="0" smtClean="0">
                <a:latin typeface="Arial" pitchFamily="34" charset="0"/>
                <a:cs typeface="Arial" pitchFamily="34" charset="0"/>
              </a:rPr>
              <a:t>.  His term  was followed by a </a:t>
            </a:r>
            <a:r>
              <a:rPr lang="en-US" sz="2800" dirty="0" smtClean="0">
                <a:solidFill>
                  <a:srgbClr val="FF0000"/>
                </a:solidFill>
                <a:latin typeface="Arial" pitchFamily="34" charset="0"/>
                <a:cs typeface="Arial" pitchFamily="34" charset="0"/>
              </a:rPr>
              <a:t>centrist Democrat</a:t>
            </a:r>
            <a:r>
              <a:rPr lang="en-US" sz="2800" dirty="0" smtClean="0">
                <a:latin typeface="Arial" pitchFamily="34" charset="0"/>
                <a:cs typeface="Arial" pitchFamily="34" charset="0"/>
              </a:rPr>
              <a:t>, William </a:t>
            </a:r>
            <a:r>
              <a:rPr lang="en-US" sz="2800" dirty="0" smtClean="0">
                <a:solidFill>
                  <a:srgbClr val="FF0000"/>
                </a:solidFill>
                <a:latin typeface="Arial" pitchFamily="34" charset="0"/>
                <a:cs typeface="Arial" pitchFamily="34" charset="0"/>
              </a:rPr>
              <a:t>Clinton</a:t>
            </a:r>
            <a:r>
              <a:rPr lang="en-US" sz="2800" dirty="0" smtClean="0">
                <a:latin typeface="Arial" pitchFamily="34" charset="0"/>
                <a:cs typeface="Arial" pitchFamily="34" charset="0"/>
              </a:rPr>
              <a:t>.  In the </a:t>
            </a:r>
            <a:r>
              <a:rPr lang="en-US" sz="2800" dirty="0" smtClean="0">
                <a:solidFill>
                  <a:srgbClr val="FF0000"/>
                </a:solidFill>
                <a:latin typeface="Arial" pitchFamily="34" charset="0"/>
                <a:cs typeface="Arial" pitchFamily="34" charset="0"/>
              </a:rPr>
              <a:t>1990s</a:t>
            </a:r>
            <a:r>
              <a:rPr lang="en-US" sz="2800" dirty="0" smtClean="0">
                <a:latin typeface="Arial" pitchFamily="34" charset="0"/>
                <a:cs typeface="Arial" pitchFamily="34" charset="0"/>
              </a:rPr>
              <a:t>, Republicans swept </a:t>
            </a:r>
            <a:r>
              <a:rPr lang="en-US" sz="2800" dirty="0" smtClean="0">
                <a:solidFill>
                  <a:srgbClr val="FF0000"/>
                </a:solidFill>
                <a:latin typeface="Arial" pitchFamily="34" charset="0"/>
                <a:cs typeface="Arial" pitchFamily="34" charset="0"/>
              </a:rPr>
              <a:t>mid-term </a:t>
            </a:r>
            <a:r>
              <a:rPr lang="en-US" sz="2800" dirty="0" smtClean="0">
                <a:latin typeface="Arial" pitchFamily="34" charset="0"/>
                <a:cs typeface="Arial" pitchFamily="34" charset="0"/>
              </a:rPr>
              <a:t>congressional and state house </a:t>
            </a:r>
            <a:r>
              <a:rPr lang="en-US" sz="2800" dirty="0" smtClean="0">
                <a:solidFill>
                  <a:srgbClr val="FF0000"/>
                </a:solidFill>
                <a:latin typeface="Arial" pitchFamily="34" charset="0"/>
                <a:cs typeface="Arial" pitchFamily="34" charset="0"/>
              </a:rPr>
              <a:t>offices</a:t>
            </a:r>
            <a:r>
              <a:rPr lang="en-US" sz="2800" dirty="0" smtClean="0">
                <a:latin typeface="Arial" pitchFamily="34" charset="0"/>
                <a:cs typeface="Arial" pitchFamily="34" charset="0"/>
              </a:rPr>
              <a:t>.  </a:t>
            </a:r>
          </a:p>
          <a:p>
            <a:r>
              <a:rPr lang="en-US" sz="2800" dirty="0" smtClean="0">
                <a:latin typeface="Arial" pitchFamily="34" charset="0"/>
                <a:cs typeface="Arial" pitchFamily="34" charset="0"/>
              </a:rPr>
              <a:t>                The election of </a:t>
            </a:r>
            <a:r>
              <a:rPr lang="en-US" sz="2800" dirty="0" smtClean="0">
                <a:solidFill>
                  <a:srgbClr val="FF0000"/>
                </a:solidFill>
                <a:latin typeface="Arial" pitchFamily="34" charset="0"/>
                <a:cs typeface="Arial" pitchFamily="34" charset="0"/>
              </a:rPr>
              <a:t>George W. </a:t>
            </a:r>
          </a:p>
          <a:p>
            <a:r>
              <a:rPr lang="en-US" sz="2800" dirty="0" smtClean="0">
                <a:solidFill>
                  <a:srgbClr val="FF0000"/>
                </a:solidFill>
                <a:latin typeface="Arial" pitchFamily="34" charset="0"/>
                <a:cs typeface="Arial" pitchFamily="34" charset="0"/>
              </a:rPr>
              <a:t>                Bush</a:t>
            </a:r>
            <a:r>
              <a:rPr lang="en-US" sz="2800" dirty="0" smtClean="0">
                <a:latin typeface="Arial" pitchFamily="34" charset="0"/>
                <a:cs typeface="Arial" pitchFamily="34" charset="0"/>
              </a:rPr>
              <a:t> was also part of </a:t>
            </a:r>
          </a:p>
          <a:p>
            <a:r>
              <a:rPr lang="en-US" sz="2800" dirty="0" smtClean="0">
                <a:latin typeface="Arial" pitchFamily="34" charset="0"/>
                <a:cs typeface="Arial" pitchFamily="34" charset="0"/>
              </a:rPr>
              <a:t>                Reagan’s impact.</a:t>
            </a:r>
            <a:endParaRPr lang="en-U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Current candidate’s platform.  How does it reflect </a:t>
            </a:r>
            <a:r>
              <a:rPr lang="en-US" smtClean="0"/>
              <a:t>Reagan’s influence?</a:t>
            </a:r>
            <a:endParaRPr lang="en-US"/>
          </a:p>
        </p:txBody>
      </p:sp>
      <p:pic>
        <p:nvPicPr>
          <p:cNvPr id="5" name="Content Placeholder 4" descr="Reagan Revolution.PNG"/>
          <p:cNvPicPr>
            <a:picLocks noGrp="1" noChangeAspect="1"/>
          </p:cNvPicPr>
          <p:nvPr>
            <p:ph idx="1"/>
          </p:nvPr>
        </p:nvPicPr>
        <p:blipFill>
          <a:blip r:embed="rId2" cstate="print"/>
          <a:stretch>
            <a:fillRect/>
          </a:stretch>
        </p:blipFill>
        <p:spPr>
          <a:xfrm>
            <a:off x="3299708" y="1600200"/>
            <a:ext cx="3024891" cy="5380273"/>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Make a 3 column chart with the following headers:</a:t>
            </a:r>
            <a:endParaRPr lang="en-US" dirty="0"/>
          </a:p>
        </p:txBody>
      </p:sp>
      <p:graphicFrame>
        <p:nvGraphicFramePr>
          <p:cNvPr id="4" name="Content Placeholder 3"/>
          <p:cNvGraphicFramePr>
            <a:graphicFrameLocks noGrp="1"/>
          </p:cNvGraphicFramePr>
          <p:nvPr>
            <p:ph idx="1"/>
          </p:nvPr>
        </p:nvGraphicFramePr>
        <p:xfrm>
          <a:off x="381000" y="2057400"/>
          <a:ext cx="8229600" cy="4752703"/>
        </p:xfrm>
        <a:graphic>
          <a:graphicData uri="http://schemas.openxmlformats.org/drawingml/2006/table">
            <a:tbl>
              <a:tblPr firstRow="1" bandRow="1">
                <a:tableStyleId>{5C22544A-7EE6-4342-B048-85BDC9FD1C3A}</a:tableStyleId>
              </a:tblPr>
              <a:tblGrid>
                <a:gridCol w="2743200"/>
                <a:gridCol w="2743200"/>
                <a:gridCol w="2743200"/>
              </a:tblGrid>
              <a:tr h="1328057">
                <a:tc>
                  <a:txBody>
                    <a:bodyPr/>
                    <a:lstStyle/>
                    <a:p>
                      <a:r>
                        <a:rPr lang="en-US" sz="3200" dirty="0" smtClean="0"/>
                        <a:t>George H.W. Bush “41”</a:t>
                      </a:r>
                      <a:endParaRPr lang="en-US" sz="3200" dirty="0"/>
                    </a:p>
                  </a:txBody>
                  <a:tcPr/>
                </a:tc>
                <a:tc>
                  <a:txBody>
                    <a:bodyPr/>
                    <a:lstStyle/>
                    <a:p>
                      <a:r>
                        <a:rPr lang="en-US" sz="4400" dirty="0" smtClean="0"/>
                        <a:t>Bill Clinton </a:t>
                      </a:r>
                      <a:r>
                        <a:rPr lang="en-US" sz="4400" smtClean="0"/>
                        <a:t>“42”</a:t>
                      </a:r>
                      <a:endParaRPr lang="en-US" sz="4400" dirty="0"/>
                    </a:p>
                  </a:txBody>
                  <a:tcPr/>
                </a:tc>
                <a:tc>
                  <a:txBody>
                    <a:bodyPr/>
                    <a:lstStyle/>
                    <a:p>
                      <a:r>
                        <a:rPr lang="en-US" sz="4000" dirty="0" smtClean="0"/>
                        <a:t>George W. Bush “43”</a:t>
                      </a:r>
                      <a:endParaRPr lang="en-US" sz="4000" dirty="0"/>
                    </a:p>
                  </a:txBody>
                  <a:tcPr/>
                </a:tc>
              </a:tr>
              <a:tr h="3320143">
                <a:tc>
                  <a:txBody>
                    <a:bodyPr/>
                    <a:lstStyle/>
                    <a:p>
                      <a:endParaRPr lang="en-US"/>
                    </a:p>
                  </a:txBody>
                  <a:tcPr/>
                </a:tc>
                <a:tc>
                  <a:txBody>
                    <a:bodyPr/>
                    <a:lstStyle/>
                    <a:p>
                      <a:endParaRPr lang="en-US" dirty="0"/>
                    </a:p>
                  </a:txBody>
                  <a:tcPr/>
                </a:tc>
                <a:tc>
                  <a:txBody>
                    <a:bodyPr/>
                    <a:lstStyle/>
                    <a:p>
                      <a:endParaRPr lang="en-US" dirty="0"/>
                    </a:p>
                  </a:txBody>
                  <a:tcPr/>
                </a:tc>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p:txBody>
          <a:bodyPr/>
          <a:lstStyle/>
          <a:p>
            <a:pPr eaLnBrk="1" hangingPunct="1"/>
            <a:r>
              <a:rPr lang="en-US" smtClean="0"/>
              <a:t>II. George H. W. Bush, 1989-1993</a:t>
            </a:r>
          </a:p>
        </p:txBody>
      </p:sp>
      <p:sp>
        <p:nvSpPr>
          <p:cNvPr id="134147" name="Content Placeholder 2"/>
          <p:cNvSpPr>
            <a:spLocks noGrp="1"/>
          </p:cNvSpPr>
          <p:nvPr>
            <p:ph idx="1"/>
          </p:nvPr>
        </p:nvSpPr>
        <p:spPr/>
        <p:txBody>
          <a:bodyPr>
            <a:normAutofit lnSpcReduction="10000"/>
          </a:bodyPr>
          <a:lstStyle/>
          <a:p>
            <a:pPr marL="514350" indent="-514350" eaLnBrk="1" hangingPunct="1">
              <a:buFont typeface="Wingdings 2" pitchFamily="18" charset="2"/>
              <a:buNone/>
            </a:pPr>
            <a:r>
              <a:rPr lang="en-US" smtClean="0"/>
              <a:t>Impact:</a:t>
            </a:r>
          </a:p>
          <a:p>
            <a:pPr marL="514350" indent="-514350" eaLnBrk="1" hangingPunct="1">
              <a:buFont typeface="Wingdings 2" pitchFamily="18" charset="2"/>
              <a:buAutoNum type="alphaUcPeriod"/>
            </a:pPr>
            <a:r>
              <a:rPr lang="en-US" smtClean="0"/>
              <a:t>Had to deal with the fall of communism in Eastern Europe</a:t>
            </a:r>
          </a:p>
          <a:p>
            <a:pPr marL="1155700" lvl="2" indent="-514350" eaLnBrk="1" hangingPunct="1">
              <a:buFont typeface="Wingdings 2" pitchFamily="18" charset="2"/>
              <a:buNone/>
            </a:pPr>
            <a:r>
              <a:rPr lang="en-US" smtClean="0"/>
              <a:t>a.  Reunification of Germany</a:t>
            </a:r>
          </a:p>
          <a:p>
            <a:pPr marL="1155700" lvl="2" indent="-514350" eaLnBrk="1" hangingPunct="1">
              <a:buFont typeface="Wingdings 2" pitchFamily="18" charset="2"/>
              <a:buAutoNum type="alphaLcPeriod" startAt="2"/>
            </a:pPr>
            <a:r>
              <a:rPr lang="en-US" smtClean="0"/>
              <a:t>Collapse of Yugoslavia</a:t>
            </a:r>
          </a:p>
          <a:p>
            <a:pPr marL="1155700" lvl="2" indent="-514350" eaLnBrk="1" hangingPunct="1">
              <a:buFont typeface="Wingdings 2" pitchFamily="18" charset="2"/>
              <a:buAutoNum type="alphaLcPeriod" startAt="2"/>
            </a:pPr>
            <a:r>
              <a:rPr lang="en-US" smtClean="0"/>
              <a:t>Breakup of the Soviet states</a:t>
            </a:r>
          </a:p>
          <a:p>
            <a:pPr marL="514350" indent="-514350" eaLnBrk="1" hangingPunct="1">
              <a:buFont typeface="Wingdings 2" pitchFamily="18" charset="2"/>
              <a:buAutoNum type="alphaUcPeriod"/>
            </a:pPr>
            <a:r>
              <a:rPr lang="en-US" smtClean="0"/>
              <a:t>Persian Gulf War 1990-1991</a:t>
            </a:r>
          </a:p>
          <a:p>
            <a:pPr marL="1155700" lvl="2" indent="-514350" eaLnBrk="1" hangingPunct="1">
              <a:buFont typeface="Wingdings 2" pitchFamily="18" charset="2"/>
              <a:buAutoNum type="alphaLcPeriod"/>
            </a:pPr>
            <a:r>
              <a:rPr lang="en-US" smtClean="0"/>
              <a:t>First war where American women served in combat role</a:t>
            </a:r>
          </a:p>
          <a:p>
            <a:pPr marL="1155700" lvl="2" indent="-514350" eaLnBrk="1" hangingPunct="1">
              <a:buFont typeface="Wingdings 2" pitchFamily="18" charset="2"/>
              <a:buAutoNum type="alphaLcPeriod"/>
            </a:pPr>
            <a:r>
              <a:rPr lang="en-US" smtClean="0"/>
              <a:t>Also called Operation Desert Storm</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eaLnBrk="1" hangingPunct="1"/>
            <a:r>
              <a:rPr lang="en-US" altLang="en-US" smtClean="0"/>
              <a:t>The Persian Gulf War--FYI</a:t>
            </a:r>
          </a:p>
        </p:txBody>
      </p:sp>
      <p:sp>
        <p:nvSpPr>
          <p:cNvPr id="9219" name="Rectangle 3"/>
          <p:cNvSpPr>
            <a:spLocks noGrp="1" noChangeArrowheads="1"/>
          </p:cNvSpPr>
          <p:nvPr>
            <p:ph idx="1"/>
          </p:nvPr>
        </p:nvSpPr>
        <p:spPr>
          <a:xfrm>
            <a:off x="609600" y="1981200"/>
            <a:ext cx="8001000" cy="4648200"/>
          </a:xfrm>
        </p:spPr>
        <p:txBody>
          <a:bodyPr>
            <a:normAutofit lnSpcReduction="10000"/>
          </a:bodyPr>
          <a:lstStyle/>
          <a:p>
            <a:pPr eaLnBrk="1" hangingPunct="1">
              <a:lnSpc>
                <a:spcPct val="90000"/>
              </a:lnSpc>
            </a:pPr>
            <a:r>
              <a:rPr lang="en-US" altLang="en-US" smtClean="0"/>
              <a:t>Saddam Hussein, dictator of Iraq</a:t>
            </a:r>
          </a:p>
          <a:p>
            <a:pPr lvl="1" eaLnBrk="1" hangingPunct="1">
              <a:lnSpc>
                <a:spcPct val="90000"/>
              </a:lnSpc>
            </a:pPr>
            <a:r>
              <a:rPr lang="en-US" altLang="en-US" smtClean="0"/>
              <a:t>Iraq invaded its wealthy neighbor Kuwait on August 2, 1990 because of an oil dispute.</a:t>
            </a:r>
          </a:p>
          <a:p>
            <a:pPr eaLnBrk="1" hangingPunct="1">
              <a:lnSpc>
                <a:spcPct val="90000"/>
              </a:lnSpc>
            </a:pPr>
            <a:r>
              <a:rPr lang="en-US" altLang="en-US" smtClean="0"/>
              <a:t>The U.S. dispatched troops to Saudi Arabia to prevent Iraq expansion.</a:t>
            </a:r>
          </a:p>
          <a:p>
            <a:pPr lvl="1" eaLnBrk="1" hangingPunct="1">
              <a:lnSpc>
                <a:spcPct val="90000"/>
              </a:lnSpc>
            </a:pPr>
            <a:r>
              <a:rPr lang="en-US" altLang="en-US" smtClean="0"/>
              <a:t>Desert Shield</a:t>
            </a:r>
          </a:p>
          <a:p>
            <a:pPr eaLnBrk="1" hangingPunct="1">
              <a:lnSpc>
                <a:spcPct val="90000"/>
              </a:lnSpc>
            </a:pPr>
            <a:r>
              <a:rPr lang="en-US" altLang="en-US" smtClean="0"/>
              <a:t>The U.N. authorized the use of force to dislodge Iraq from Kuwait.</a:t>
            </a:r>
          </a:p>
          <a:p>
            <a:pPr lvl="1" eaLnBrk="1" hangingPunct="1">
              <a:lnSpc>
                <a:spcPct val="90000"/>
              </a:lnSpc>
            </a:pPr>
            <a:r>
              <a:rPr lang="en-US" altLang="en-US" smtClean="0"/>
              <a:t>By January 1991, George Bush had put together a 28 nation coalition</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anim calcmode="lin" valueType="num">
                                      <p:cBhvr additive="base">
                                        <p:cTn id="25"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 calcmode="lin" valueType="num">
                                      <p:cBhvr additive="base">
                                        <p:cTn id="31"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219">
                                            <p:txEl>
                                              <p:pRg st="5" end="5"/>
                                            </p:txEl>
                                          </p:spTgt>
                                        </p:tgtEl>
                                        <p:attrNameLst>
                                          <p:attrName>style.visibility</p:attrName>
                                        </p:attrNameLst>
                                      </p:cBhvr>
                                      <p:to>
                                        <p:strVal val="visible"/>
                                      </p:to>
                                    </p:set>
                                    <p:anim calcmode="lin" valueType="num">
                                      <p:cBhvr additive="base">
                                        <p:cTn id="37" dur="5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21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bldLvl="4"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idx="1"/>
          </p:nvPr>
        </p:nvSpPr>
        <p:spPr/>
        <p:txBody>
          <a:bodyPr/>
          <a:lstStyle/>
          <a:p>
            <a:pPr eaLnBrk="1" hangingPunct="1">
              <a:buFont typeface="Wingdings" pitchFamily="2" charset="2"/>
              <a:buNone/>
            </a:pPr>
            <a:endParaRPr lang="en-US" altLang="en-US" smtClean="0"/>
          </a:p>
        </p:txBody>
      </p:sp>
      <p:sp>
        <p:nvSpPr>
          <p:cNvPr id="137219" name="Text Box 3"/>
          <p:cNvSpPr txBox="1">
            <a:spLocks noChangeArrowheads="1"/>
          </p:cNvSpPr>
          <p:nvPr/>
        </p:nvSpPr>
        <p:spPr bwMode="auto">
          <a:xfrm>
            <a:off x="2286000" y="2895600"/>
            <a:ext cx="5257800" cy="457200"/>
          </a:xfrm>
          <a:prstGeom prst="rect">
            <a:avLst/>
          </a:prstGeom>
          <a:noFill/>
          <a:ln w="9525">
            <a:noFill/>
            <a:miter lim="800000"/>
            <a:headEnd/>
            <a:tailEnd/>
          </a:ln>
        </p:spPr>
        <p:txBody>
          <a:bodyPr>
            <a:spAutoFit/>
          </a:bodyPr>
          <a:lstStyle/>
          <a:p>
            <a:pPr>
              <a:spcBef>
                <a:spcPct val="50000"/>
              </a:spcBef>
            </a:pPr>
            <a:endParaRPr lang="en-US" altLang="en-US" sz="2400">
              <a:latin typeface="Times New Roman" pitchFamily="18" charset="0"/>
            </a:endParaRPr>
          </a:p>
        </p:txBody>
      </p:sp>
      <p:pic>
        <p:nvPicPr>
          <p:cNvPr id="137220"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1524000" y="190500"/>
            <a:ext cx="3470275" cy="1527175"/>
          </a:xfrm>
        </p:spPr>
        <p:txBody>
          <a:bodyPr/>
          <a:lstStyle/>
          <a:p>
            <a:pPr eaLnBrk="1" hangingPunct="1"/>
            <a:r>
              <a:rPr lang="en-US" smtClean="0"/>
              <a:t>The Gulf War--FYI</a:t>
            </a:r>
          </a:p>
        </p:txBody>
      </p:sp>
      <p:sp>
        <p:nvSpPr>
          <p:cNvPr id="138243" name="Rectangle 3"/>
          <p:cNvSpPr>
            <a:spLocks noGrp="1" noChangeArrowheads="1"/>
          </p:cNvSpPr>
          <p:nvPr>
            <p:ph type="body" sz="half" idx="1"/>
          </p:nvPr>
        </p:nvSpPr>
        <p:spPr>
          <a:xfrm>
            <a:off x="762000" y="2590800"/>
            <a:ext cx="8382000" cy="4038600"/>
          </a:xfrm>
        </p:spPr>
        <p:txBody>
          <a:bodyPr/>
          <a:lstStyle/>
          <a:p>
            <a:pPr eaLnBrk="1" hangingPunct="1">
              <a:lnSpc>
                <a:spcPct val="90000"/>
              </a:lnSpc>
            </a:pPr>
            <a:r>
              <a:rPr lang="en-US" altLang="en-US" sz="2800" smtClean="0"/>
              <a:t>Operation Desert Storm</a:t>
            </a:r>
          </a:p>
          <a:p>
            <a:pPr lvl="1" eaLnBrk="1" hangingPunct="1">
              <a:lnSpc>
                <a:spcPct val="90000"/>
              </a:lnSpc>
            </a:pPr>
            <a:r>
              <a:rPr lang="en-US" altLang="en-US" sz="3200" smtClean="0"/>
              <a:t>Air attack began on January 17 against Baghdad</a:t>
            </a:r>
          </a:p>
          <a:p>
            <a:pPr lvl="1" eaLnBrk="1" hangingPunct="1">
              <a:lnSpc>
                <a:spcPct val="90000"/>
              </a:lnSpc>
            </a:pPr>
            <a:r>
              <a:rPr lang="en-US" altLang="en-US" sz="3200" smtClean="0"/>
              <a:t>Ground attack began on February 24 and lasted only 4 days</a:t>
            </a:r>
          </a:p>
          <a:p>
            <a:pPr lvl="1" eaLnBrk="1" hangingPunct="1">
              <a:lnSpc>
                <a:spcPct val="90000"/>
              </a:lnSpc>
            </a:pPr>
            <a:r>
              <a:rPr lang="en-US" altLang="en-US" sz="3200" smtClean="0"/>
              <a:t>Cease fire on February 28</a:t>
            </a:r>
          </a:p>
          <a:p>
            <a:pPr lvl="1" eaLnBrk="1" hangingPunct="1">
              <a:lnSpc>
                <a:spcPct val="90000"/>
              </a:lnSpc>
            </a:pPr>
            <a:r>
              <a:rPr lang="en-US" altLang="en-US" sz="3200" smtClean="0"/>
              <a:t>Saddam Hussein remained in power.</a:t>
            </a:r>
          </a:p>
          <a:p>
            <a:pPr lvl="2" eaLnBrk="1" hangingPunct="1">
              <a:lnSpc>
                <a:spcPct val="90000"/>
              </a:lnSpc>
            </a:pPr>
            <a:r>
              <a:rPr lang="en-US" sz="2800" smtClean="0"/>
              <a:t>Continued economic sanctions</a:t>
            </a:r>
          </a:p>
        </p:txBody>
      </p:sp>
      <p:pic>
        <p:nvPicPr>
          <p:cNvPr id="138244" name="Picture 4" descr="jeep"/>
          <p:cNvPicPr>
            <a:picLocks noGrp="1" noChangeAspect="1" noChangeArrowheads="1"/>
          </p:cNvPicPr>
          <p:nvPr>
            <p:ph type="clipArt" sz="half" idx="2"/>
          </p:nvPr>
        </p:nvPicPr>
        <p:blipFill>
          <a:blip r:embed="rId2" cstate="print"/>
          <a:srcRect/>
          <a:stretch>
            <a:fillRect/>
          </a:stretch>
        </p:blipFill>
        <p:spPr>
          <a:xfrm>
            <a:off x="5334000" y="0"/>
            <a:ext cx="3810000" cy="2646363"/>
          </a:xfrm>
          <a:noFill/>
        </p:spPr>
      </p:pic>
    </p:spTree>
  </p:cSld>
  <p:clrMapOvr>
    <a:masterClrMapping/>
  </p:clrMapOvr>
  <p:transition>
    <p:split orient="vert"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Supreme Court Decisions</a:t>
            </a:r>
            <a:endParaRPr lang="en-US" dirty="0"/>
          </a:p>
        </p:txBody>
      </p:sp>
      <p:pic>
        <p:nvPicPr>
          <p:cNvPr id="16388" name="Picture 4" descr="http://t3.gstatic.com/images?q=tbn:ptZ32Ab8TC-a3M:http://comps.fotosearch.com/comp/ILW/ILW501/government-capitol-building_~dayala0065c.jpg">
            <a:hlinkClick r:id="rId2"/>
          </p:cNvPr>
          <p:cNvPicPr>
            <a:picLocks noChangeAspect="1" noChangeArrowheads="1"/>
          </p:cNvPicPr>
          <p:nvPr/>
        </p:nvPicPr>
        <p:blipFill>
          <a:blip r:embed="rId3" cstate="print"/>
          <a:srcRect/>
          <a:stretch>
            <a:fillRect/>
          </a:stretch>
        </p:blipFill>
        <p:spPr bwMode="auto">
          <a:xfrm>
            <a:off x="457200" y="1447800"/>
            <a:ext cx="1057275" cy="1123950"/>
          </a:xfrm>
          <a:prstGeom prst="rect">
            <a:avLst/>
          </a:prstGeom>
          <a:noFill/>
        </p:spPr>
      </p:pic>
      <p:pic>
        <p:nvPicPr>
          <p:cNvPr id="16390" name="Picture 6" descr="http://t1.gstatic.com/images?q=tbn:jkiJfhnEaAV39M:http://comps.fotosearch.com/comp/IMZ/IMZ004/big-old-house_~vmo0402.jpg">
            <a:hlinkClick r:id="rId4"/>
          </p:cNvPr>
          <p:cNvPicPr>
            <a:picLocks noChangeAspect="1" noChangeArrowheads="1"/>
          </p:cNvPicPr>
          <p:nvPr/>
        </p:nvPicPr>
        <p:blipFill>
          <a:blip r:embed="rId5" cstate="print"/>
          <a:srcRect/>
          <a:stretch>
            <a:fillRect/>
          </a:stretch>
        </p:blipFill>
        <p:spPr bwMode="auto">
          <a:xfrm>
            <a:off x="1340709" y="1676400"/>
            <a:ext cx="1821591" cy="1743076"/>
          </a:xfrm>
          <a:prstGeom prst="rect">
            <a:avLst/>
          </a:prstGeom>
          <a:noFill/>
        </p:spPr>
      </p:pic>
      <p:pic>
        <p:nvPicPr>
          <p:cNvPr id="16386" name="Picture 2" descr="http://t0.gstatic.com/images?q=tbn:jrGcxizwqLCXNM:http://www.healthylittleones.com/images/CADoNotDisturb.JPG">
            <a:hlinkClick r:id="rId6"/>
          </p:cNvPr>
          <p:cNvPicPr>
            <a:picLocks noChangeAspect="1" noChangeArrowheads="1"/>
          </p:cNvPicPr>
          <p:nvPr/>
        </p:nvPicPr>
        <p:blipFill>
          <a:blip r:embed="rId7" cstate="print"/>
          <a:srcRect t="12615"/>
          <a:stretch>
            <a:fillRect/>
          </a:stretch>
        </p:blipFill>
        <p:spPr bwMode="auto">
          <a:xfrm rot="495832">
            <a:off x="1131445" y="2728846"/>
            <a:ext cx="930424" cy="966751"/>
          </a:xfrm>
          <a:prstGeom prst="rect">
            <a:avLst/>
          </a:prstGeom>
          <a:noFill/>
        </p:spPr>
      </p:pic>
      <p:sp>
        <p:nvSpPr>
          <p:cNvPr id="21" name="TextBox 20"/>
          <p:cNvSpPr txBox="1"/>
          <p:nvPr/>
        </p:nvSpPr>
        <p:spPr>
          <a:xfrm>
            <a:off x="3258787" y="1233377"/>
            <a:ext cx="5290630" cy="1815882"/>
          </a:xfrm>
          <a:prstGeom prst="rect">
            <a:avLst/>
          </a:prstGeom>
          <a:noFill/>
        </p:spPr>
        <p:txBody>
          <a:bodyPr wrap="square" rtlCol="0">
            <a:spAutoFit/>
          </a:bodyPr>
          <a:lstStyle/>
          <a:p>
            <a:r>
              <a:rPr lang="en-US" sz="2800" dirty="0" smtClean="0">
                <a:latin typeface="Arial" pitchFamily="34" charset="0"/>
                <a:cs typeface="Arial" pitchFamily="34" charset="0"/>
              </a:rPr>
              <a:t>The Court identified a </a:t>
            </a:r>
            <a:r>
              <a:rPr lang="en-US" sz="2800" dirty="0" smtClean="0">
                <a:solidFill>
                  <a:srgbClr val="FF0000"/>
                </a:solidFill>
                <a:latin typeface="Arial" pitchFamily="34" charset="0"/>
                <a:cs typeface="Arial" pitchFamily="34" charset="0"/>
              </a:rPr>
              <a:t>constitutional</a:t>
            </a:r>
            <a:r>
              <a:rPr lang="en-US" sz="2800" dirty="0" smtClean="0">
                <a:latin typeface="Arial" pitchFamily="34" charset="0"/>
                <a:cs typeface="Arial" pitchFamily="34" charset="0"/>
              </a:rPr>
              <a:t> </a:t>
            </a:r>
            <a:r>
              <a:rPr lang="en-US" sz="2800" dirty="0" smtClean="0">
                <a:solidFill>
                  <a:srgbClr val="FF0000"/>
                </a:solidFill>
                <a:latin typeface="Arial" pitchFamily="34" charset="0"/>
                <a:cs typeface="Arial" pitchFamily="34" charset="0"/>
              </a:rPr>
              <a:t>right to privacy </a:t>
            </a:r>
            <a:r>
              <a:rPr lang="en-US" sz="2800" dirty="0" smtClean="0">
                <a:latin typeface="Arial" pitchFamily="34" charset="0"/>
                <a:cs typeface="Arial" pitchFamily="34" charset="0"/>
              </a:rPr>
              <a:t>that is protected from government interference.</a:t>
            </a:r>
            <a:endParaRPr lang="en-US" sz="2800" dirty="0">
              <a:latin typeface="Arial" pitchFamily="34" charset="0"/>
              <a:cs typeface="Arial" pitchFamily="34" charset="0"/>
            </a:endParaRPr>
          </a:p>
        </p:txBody>
      </p:sp>
      <p:sp>
        <p:nvSpPr>
          <p:cNvPr id="22" name="TextBox 21"/>
          <p:cNvSpPr txBox="1"/>
          <p:nvPr/>
        </p:nvSpPr>
        <p:spPr>
          <a:xfrm>
            <a:off x="457200" y="3752128"/>
            <a:ext cx="4267200" cy="2677656"/>
          </a:xfrm>
          <a:prstGeom prst="rect">
            <a:avLst/>
          </a:prstGeom>
          <a:noFill/>
        </p:spPr>
        <p:txBody>
          <a:bodyPr wrap="square" rtlCol="0">
            <a:spAutoFit/>
          </a:bodyPr>
          <a:lstStyle/>
          <a:p>
            <a:r>
              <a:rPr lang="en-US" sz="2800" dirty="0" smtClean="0">
                <a:latin typeface="Arial" pitchFamily="34" charset="0"/>
                <a:cs typeface="Arial" pitchFamily="34" charset="0"/>
              </a:rPr>
              <a:t>The Court </a:t>
            </a:r>
            <a:r>
              <a:rPr lang="en-US" sz="2800" dirty="0" smtClean="0">
                <a:solidFill>
                  <a:srgbClr val="FF0000"/>
                </a:solidFill>
                <a:latin typeface="Arial" pitchFamily="34" charset="0"/>
                <a:cs typeface="Arial" pitchFamily="34" charset="0"/>
              </a:rPr>
              <a:t>invalidates</a:t>
            </a:r>
            <a:r>
              <a:rPr lang="en-US" sz="2800" dirty="0" smtClean="0">
                <a:latin typeface="Arial" pitchFamily="34" charset="0"/>
                <a:cs typeface="Arial" pitchFamily="34" charset="0"/>
              </a:rPr>
              <a:t> </a:t>
            </a:r>
            <a:r>
              <a:rPr lang="en-US" sz="2800" dirty="0" smtClean="0">
                <a:solidFill>
                  <a:srgbClr val="FF0000"/>
                </a:solidFill>
                <a:latin typeface="Arial" pitchFamily="34" charset="0"/>
                <a:cs typeface="Arial" pitchFamily="34" charset="0"/>
              </a:rPr>
              <a:t>executive actions </a:t>
            </a:r>
            <a:r>
              <a:rPr lang="en-US" sz="2800" dirty="0" smtClean="0">
                <a:latin typeface="Arial" pitchFamily="34" charset="0"/>
                <a:cs typeface="Arial" pitchFamily="34" charset="0"/>
              </a:rPr>
              <a:t>and </a:t>
            </a:r>
            <a:r>
              <a:rPr lang="en-US" sz="2800" dirty="0" smtClean="0">
                <a:solidFill>
                  <a:srgbClr val="FF0000"/>
                </a:solidFill>
                <a:latin typeface="Arial" pitchFamily="34" charset="0"/>
                <a:cs typeface="Arial" pitchFamily="34" charset="0"/>
              </a:rPr>
              <a:t>legislative acts </a:t>
            </a:r>
            <a:r>
              <a:rPr lang="en-US" sz="2800" dirty="0" smtClean="0">
                <a:latin typeface="Arial" pitchFamily="34" charset="0"/>
                <a:cs typeface="Arial" pitchFamily="34" charset="0"/>
              </a:rPr>
              <a:t>that the justices feel </a:t>
            </a:r>
            <a:r>
              <a:rPr lang="en-US" sz="2800" dirty="0" smtClean="0">
                <a:solidFill>
                  <a:srgbClr val="FF0000"/>
                </a:solidFill>
                <a:latin typeface="Arial" pitchFamily="34" charset="0"/>
                <a:cs typeface="Arial" pitchFamily="34" charset="0"/>
              </a:rPr>
              <a:t>exceed</a:t>
            </a:r>
            <a:r>
              <a:rPr lang="en-US" sz="2800" dirty="0" smtClean="0">
                <a:latin typeface="Arial" pitchFamily="34" charset="0"/>
                <a:cs typeface="Arial" pitchFamily="34" charset="0"/>
              </a:rPr>
              <a:t> authority granted by the </a:t>
            </a:r>
            <a:r>
              <a:rPr lang="en-US" sz="2800" dirty="0" smtClean="0">
                <a:solidFill>
                  <a:srgbClr val="FF0000"/>
                </a:solidFill>
                <a:latin typeface="Arial" pitchFamily="34" charset="0"/>
                <a:cs typeface="Arial" pitchFamily="34" charset="0"/>
              </a:rPr>
              <a:t>Constitution</a:t>
            </a:r>
            <a:r>
              <a:rPr lang="en-US" sz="2800" dirty="0" smtClean="0">
                <a:latin typeface="Arial" pitchFamily="34" charset="0"/>
                <a:cs typeface="Arial" pitchFamily="34" charset="0"/>
              </a:rPr>
              <a:t>.</a:t>
            </a:r>
            <a:endParaRPr lang="en-US" sz="2800" dirty="0">
              <a:latin typeface="Arial" pitchFamily="34" charset="0"/>
              <a:cs typeface="Arial" pitchFamily="34" charset="0"/>
            </a:endParaRPr>
          </a:p>
        </p:txBody>
      </p:sp>
      <p:pic>
        <p:nvPicPr>
          <p:cNvPr id="2050" name="Picture 2"/>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4343400" y="3111282"/>
            <a:ext cx="4473512" cy="35181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1524000" y="228600"/>
            <a:ext cx="7162800" cy="1295400"/>
          </a:xfrm>
        </p:spPr>
        <p:txBody>
          <a:bodyPr/>
          <a:lstStyle/>
          <a:p>
            <a:pPr eaLnBrk="1" hangingPunct="1"/>
            <a:r>
              <a:rPr lang="en-US" smtClean="0"/>
              <a:t>Recession and Downsizing--FYI</a:t>
            </a:r>
          </a:p>
        </p:txBody>
      </p:sp>
      <p:sp>
        <p:nvSpPr>
          <p:cNvPr id="139267" name="Rectangle 3"/>
          <p:cNvSpPr>
            <a:spLocks noGrp="1" noChangeArrowheads="1"/>
          </p:cNvSpPr>
          <p:nvPr>
            <p:ph idx="1"/>
          </p:nvPr>
        </p:nvSpPr>
        <p:spPr>
          <a:xfrm>
            <a:off x="381000" y="1752600"/>
            <a:ext cx="8534400" cy="4648200"/>
          </a:xfrm>
        </p:spPr>
        <p:txBody>
          <a:bodyPr/>
          <a:lstStyle/>
          <a:p>
            <a:pPr eaLnBrk="1" hangingPunct="1">
              <a:lnSpc>
                <a:spcPct val="90000"/>
              </a:lnSpc>
            </a:pPr>
            <a:r>
              <a:rPr lang="en-US" sz="2800" smtClean="0"/>
              <a:t>The former Cold War Rivals began the process of downsizing the military.</a:t>
            </a:r>
          </a:p>
          <a:p>
            <a:pPr lvl="1" eaLnBrk="1" hangingPunct="1">
              <a:lnSpc>
                <a:spcPct val="90000"/>
              </a:lnSpc>
            </a:pPr>
            <a:r>
              <a:rPr lang="en-US" smtClean="0"/>
              <a:t>Private businesses also began “restructuring” and “downsizing”</a:t>
            </a:r>
          </a:p>
          <a:p>
            <a:pPr eaLnBrk="1" hangingPunct="1">
              <a:lnSpc>
                <a:spcPct val="90000"/>
              </a:lnSpc>
            </a:pPr>
            <a:r>
              <a:rPr lang="en-US" smtClean="0"/>
              <a:t>Economic recession</a:t>
            </a:r>
          </a:p>
          <a:p>
            <a:pPr lvl="1" eaLnBrk="1" hangingPunct="1">
              <a:lnSpc>
                <a:spcPct val="90000"/>
              </a:lnSpc>
            </a:pPr>
            <a:r>
              <a:rPr lang="en-US" smtClean="0"/>
              <a:t>Increased inflation and unemployment and decreased production.</a:t>
            </a:r>
          </a:p>
          <a:p>
            <a:pPr lvl="1" eaLnBrk="1" hangingPunct="1">
              <a:lnSpc>
                <a:spcPct val="90000"/>
              </a:lnSpc>
            </a:pPr>
            <a:r>
              <a:rPr lang="en-US" smtClean="0"/>
              <a:t>The recession would be short and self-correcting.</a:t>
            </a:r>
          </a:p>
          <a:p>
            <a:pPr lvl="2" eaLnBrk="1" hangingPunct="1">
              <a:lnSpc>
                <a:spcPct val="90000"/>
              </a:lnSpc>
            </a:pPr>
            <a:r>
              <a:rPr lang="en-US" sz="2800" smtClean="0"/>
              <a:t>“Peace dividend”</a:t>
            </a:r>
          </a:p>
          <a:p>
            <a:pPr eaLnBrk="1" hangingPunct="1">
              <a:lnSpc>
                <a:spcPct val="90000"/>
              </a:lnSpc>
            </a:pPr>
            <a:r>
              <a:rPr lang="en-US" smtClean="0"/>
              <a:t>The economic situation improved by 1996.</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p:txBody>
          <a:bodyPr/>
          <a:lstStyle/>
          <a:p>
            <a:pPr eaLnBrk="1" hangingPunct="1"/>
            <a:r>
              <a:rPr lang="en-US" smtClean="0"/>
              <a:t>III.  William J. Clinton, 1993-2001</a:t>
            </a:r>
          </a:p>
        </p:txBody>
      </p:sp>
      <p:sp>
        <p:nvSpPr>
          <p:cNvPr id="140291" name="Content Placeholder 2"/>
          <p:cNvSpPr>
            <a:spLocks noGrp="1"/>
          </p:cNvSpPr>
          <p:nvPr>
            <p:ph idx="1"/>
          </p:nvPr>
        </p:nvSpPr>
        <p:spPr/>
        <p:txBody>
          <a:bodyPr/>
          <a:lstStyle/>
          <a:p>
            <a:pPr marL="514350" indent="-514350" eaLnBrk="1" hangingPunct="1">
              <a:buFont typeface="Wingdings 2" pitchFamily="18" charset="2"/>
              <a:buNone/>
            </a:pPr>
            <a:r>
              <a:rPr lang="en-US" smtClean="0"/>
              <a:t>Impact:</a:t>
            </a:r>
          </a:p>
          <a:p>
            <a:pPr marL="514350" indent="-514350" eaLnBrk="1" hangingPunct="1">
              <a:buFont typeface="Wingdings 2" pitchFamily="18" charset="2"/>
              <a:buAutoNum type="alphaUcPeriod"/>
            </a:pPr>
            <a:r>
              <a:rPr lang="en-US" smtClean="0"/>
              <a:t>North American Free Trade Agreement (NAFTA)</a:t>
            </a:r>
          </a:p>
          <a:p>
            <a:pPr marL="514350" indent="-514350" eaLnBrk="1" hangingPunct="1">
              <a:buFont typeface="Wingdings 2" pitchFamily="18" charset="2"/>
              <a:buAutoNum type="alphaUcPeriod"/>
            </a:pPr>
            <a:r>
              <a:rPr lang="en-US" smtClean="0"/>
              <a:t>Full diplomatic relations with Vietnam</a:t>
            </a:r>
          </a:p>
          <a:p>
            <a:pPr marL="514350" indent="-514350" eaLnBrk="1" hangingPunct="1">
              <a:buFont typeface="Wingdings 2" pitchFamily="18" charset="2"/>
              <a:buAutoNum type="alphaUcPeriod"/>
            </a:pPr>
            <a:r>
              <a:rPr lang="en-US" smtClean="0"/>
              <a:t>Lifted economic sanctions against South Africa when its government ended the policy of apartheid</a:t>
            </a:r>
          </a:p>
          <a:p>
            <a:pPr marL="514350" indent="-514350" eaLnBrk="1" hangingPunct="1">
              <a:buFont typeface="Wingdings 2" pitchFamily="18" charset="2"/>
              <a:buAutoNum type="alphaUcPeriod"/>
            </a:pPr>
            <a:r>
              <a:rPr lang="en-US" smtClean="0"/>
              <a:t>NATO action in former Yugoslavia</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normAutofit fontScale="90000"/>
          </a:bodyPr>
          <a:lstStyle/>
          <a:p>
            <a:pPr eaLnBrk="1" hangingPunct="1"/>
            <a:r>
              <a:rPr lang="en-US" altLang="en-US" smtClean="0"/>
              <a:t>Yugoslavian Turmoil (The Balkans)--FYI</a:t>
            </a:r>
            <a:endParaRPr lang="en-US" smtClean="0"/>
          </a:p>
        </p:txBody>
      </p:sp>
      <p:sp>
        <p:nvSpPr>
          <p:cNvPr id="141315" name="Rectangle 3"/>
          <p:cNvSpPr>
            <a:spLocks noGrp="1" noChangeArrowheads="1"/>
          </p:cNvSpPr>
          <p:nvPr>
            <p:ph idx="1"/>
          </p:nvPr>
        </p:nvSpPr>
        <p:spPr>
          <a:xfrm>
            <a:off x="533400" y="1905000"/>
            <a:ext cx="8305800" cy="4953000"/>
          </a:xfrm>
        </p:spPr>
        <p:txBody>
          <a:bodyPr/>
          <a:lstStyle/>
          <a:p>
            <a:pPr eaLnBrk="1" hangingPunct="1">
              <a:lnSpc>
                <a:spcPct val="80000"/>
              </a:lnSpc>
            </a:pPr>
            <a:r>
              <a:rPr lang="en-US" altLang="en-US" sz="2800" smtClean="0"/>
              <a:t>Ethnic and religious conflicts in Bosnia and Croatia</a:t>
            </a:r>
          </a:p>
          <a:p>
            <a:pPr lvl="1" eaLnBrk="1" hangingPunct="1">
              <a:lnSpc>
                <a:spcPct val="80000"/>
              </a:lnSpc>
            </a:pPr>
            <a:r>
              <a:rPr lang="en-US" altLang="en-US" sz="2400" smtClean="0"/>
              <a:t>Orthodox Serbs, Catholic Croats, and Bosnian or Albanian Muslims</a:t>
            </a:r>
          </a:p>
          <a:p>
            <a:pPr lvl="1" eaLnBrk="1" hangingPunct="1">
              <a:lnSpc>
                <a:spcPct val="80000"/>
              </a:lnSpc>
            </a:pPr>
            <a:r>
              <a:rPr lang="en-US" altLang="en-US" sz="2400" smtClean="0"/>
              <a:t>“Ethnic Cleansing”</a:t>
            </a:r>
          </a:p>
          <a:p>
            <a:pPr lvl="1" eaLnBrk="1" hangingPunct="1">
              <a:lnSpc>
                <a:spcPct val="80000"/>
              </a:lnSpc>
            </a:pPr>
            <a:r>
              <a:rPr lang="en-US" altLang="en-US" sz="2400" smtClean="0"/>
              <a:t>Dayton Accord (1995) </a:t>
            </a:r>
          </a:p>
          <a:p>
            <a:pPr lvl="2" eaLnBrk="1" hangingPunct="1">
              <a:lnSpc>
                <a:spcPct val="80000"/>
              </a:lnSpc>
            </a:pPr>
            <a:r>
              <a:rPr lang="en-US" altLang="en-US" smtClean="0"/>
              <a:t>NATO and Peacekeeping mission.</a:t>
            </a:r>
          </a:p>
          <a:p>
            <a:pPr eaLnBrk="1" hangingPunct="1">
              <a:lnSpc>
                <a:spcPct val="80000"/>
              </a:lnSpc>
            </a:pPr>
            <a:r>
              <a:rPr lang="en-US" altLang="en-US" sz="2800" smtClean="0"/>
              <a:t>Intervention in Kosovo</a:t>
            </a:r>
          </a:p>
          <a:p>
            <a:pPr lvl="1" eaLnBrk="1" hangingPunct="1">
              <a:lnSpc>
                <a:spcPct val="80000"/>
              </a:lnSpc>
            </a:pPr>
            <a:r>
              <a:rPr lang="en-US" altLang="en-US" sz="2400" smtClean="0"/>
              <a:t>Muslim Albanians outnumbered Serbs.</a:t>
            </a:r>
          </a:p>
          <a:p>
            <a:pPr lvl="1" eaLnBrk="1" hangingPunct="1">
              <a:lnSpc>
                <a:spcPct val="80000"/>
              </a:lnSpc>
            </a:pPr>
            <a:r>
              <a:rPr lang="en-US" altLang="en-US" sz="2400" smtClean="0"/>
              <a:t>Yugoslav President Slobodan Milosevic asserted Serbian control through martial law.</a:t>
            </a:r>
          </a:p>
          <a:p>
            <a:pPr lvl="1" eaLnBrk="1" hangingPunct="1">
              <a:lnSpc>
                <a:spcPct val="80000"/>
              </a:lnSpc>
            </a:pPr>
            <a:r>
              <a:rPr lang="en-US" altLang="en-US" sz="2400" smtClean="0"/>
              <a:t>NATO launched air strikes in 1999.</a:t>
            </a:r>
          </a:p>
          <a:p>
            <a:pPr lvl="1" eaLnBrk="1" hangingPunct="1">
              <a:lnSpc>
                <a:spcPct val="80000"/>
              </a:lnSpc>
            </a:pPr>
            <a:r>
              <a:rPr lang="en-US" sz="2400" smtClean="0"/>
              <a:t>Milosevic resigned in 2000.</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4"/>
          <p:cNvPicPr>
            <a:picLocks noChangeArrowheads="1"/>
          </p:cNvPicPr>
          <p:nvPr/>
        </p:nvPicPr>
        <p:blipFill>
          <a:blip r:embed="rId2" cstate="print"/>
          <a:srcRect/>
          <a:stretch>
            <a:fillRect/>
          </a:stretch>
        </p:blipFill>
        <p:spPr bwMode="auto">
          <a:xfrm>
            <a:off x="0" y="0"/>
            <a:ext cx="9144000" cy="685800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p:txBody>
          <a:bodyPr/>
          <a:lstStyle/>
          <a:p>
            <a:pPr eaLnBrk="1" hangingPunct="1"/>
            <a:r>
              <a:rPr lang="en-US" smtClean="0"/>
              <a:t>IV. George W. Bush, 2001-2009</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Wingdings 2" pitchFamily="18" charset="2"/>
              <a:buNone/>
              <a:defRPr/>
            </a:pPr>
            <a:r>
              <a:rPr lang="en-US" dirty="0" smtClean="0"/>
              <a:t>Impact:</a:t>
            </a:r>
          </a:p>
          <a:p>
            <a:pPr marL="514350" indent="-514350" eaLnBrk="1" fontAlgn="auto" hangingPunct="1">
              <a:spcAft>
                <a:spcPts val="0"/>
              </a:spcAft>
              <a:buFont typeface="Wingdings 2" pitchFamily="18" charset="2"/>
              <a:buAutoNum type="alphaUcPeriod"/>
              <a:defRPr/>
            </a:pPr>
            <a:r>
              <a:rPr lang="en-US" dirty="0" smtClean="0"/>
              <a:t>Terrorists attacks on US soil (9/11/2001)</a:t>
            </a:r>
          </a:p>
          <a:p>
            <a:pPr marL="514350" indent="-514350" eaLnBrk="1" fontAlgn="auto" hangingPunct="1">
              <a:spcAft>
                <a:spcPts val="0"/>
              </a:spcAft>
              <a:buFont typeface="Wingdings 2" pitchFamily="18" charset="2"/>
              <a:buAutoNum type="alphaUcPeriod"/>
              <a:defRPr/>
            </a:pPr>
            <a:r>
              <a:rPr lang="en-US" dirty="0" smtClean="0"/>
              <a:t>War in Afghanistan</a:t>
            </a:r>
          </a:p>
          <a:p>
            <a:pPr marL="514350" indent="-514350" eaLnBrk="1" fontAlgn="auto" hangingPunct="1">
              <a:spcAft>
                <a:spcPts val="0"/>
              </a:spcAft>
              <a:buFont typeface="Wingdings 2" pitchFamily="18" charset="2"/>
              <a:buAutoNum type="alphaUcPeriod"/>
              <a:defRPr/>
            </a:pPr>
            <a:r>
              <a:rPr lang="en-US" dirty="0" smtClean="0"/>
              <a:t>War in Iraq</a:t>
            </a:r>
          </a:p>
          <a:p>
            <a:pPr marL="514350" indent="-514350" eaLnBrk="1" fontAlgn="auto" hangingPunct="1">
              <a:spcAft>
                <a:spcPts val="0"/>
              </a:spcAft>
              <a:buFont typeface="Wingdings" pitchFamily="2" charset="2"/>
              <a:buAutoNum type="alphaUcPeriod"/>
              <a:defRPr/>
            </a:pPr>
            <a:r>
              <a:rPr lang="en-US" dirty="0" smtClean="0"/>
              <a:t>FYI Review:  </a:t>
            </a:r>
            <a:r>
              <a:rPr lang="en-US" sz="2400" dirty="0" smtClean="0"/>
              <a:t>US responses to terrorism</a:t>
            </a:r>
          </a:p>
          <a:p>
            <a:pPr marL="914400" lvl="1" indent="-514350" eaLnBrk="1" fontAlgn="auto" hangingPunct="1">
              <a:spcAft>
                <a:spcPts val="0"/>
              </a:spcAft>
              <a:buFont typeface="Wingdings" pitchFamily="2" charset="2"/>
              <a:buAutoNum type="alphaUcPeriod"/>
              <a:defRPr/>
            </a:pPr>
            <a:r>
              <a:rPr lang="en-US" sz="2400" dirty="0" smtClean="0"/>
              <a:t>Heightened security at home (Patriot Act)</a:t>
            </a:r>
          </a:p>
          <a:p>
            <a:pPr marL="914400" lvl="1" indent="-514350" eaLnBrk="1" fontAlgn="auto" hangingPunct="1">
              <a:spcAft>
                <a:spcPts val="0"/>
              </a:spcAft>
              <a:buFont typeface="Wingdings" pitchFamily="2" charset="2"/>
              <a:buAutoNum type="alphaUcPeriod"/>
              <a:defRPr/>
            </a:pPr>
            <a:r>
              <a:rPr lang="en-US" sz="2400" dirty="0" smtClean="0"/>
              <a:t>Diplomatic and military initiatives</a:t>
            </a:r>
          </a:p>
          <a:p>
            <a:pPr marL="514350" indent="-514350" eaLnBrk="1" fontAlgn="auto" hangingPunct="1">
              <a:spcAft>
                <a:spcPts val="0"/>
              </a:spcAft>
              <a:buFont typeface="Wingdings 2" pitchFamily="18" charset="2"/>
              <a:buAutoNum type="alphaUcPeriod"/>
              <a:defRPr/>
            </a:pPr>
            <a:endParaRPr lang="en-US" dirty="0"/>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p:txBody>
          <a:bodyPr>
            <a:normAutofit fontScale="90000"/>
          </a:bodyPr>
          <a:lstStyle/>
          <a:p>
            <a:pPr eaLnBrk="1" hangingPunct="1"/>
            <a:r>
              <a:rPr lang="en-US" smtClean="0"/>
              <a:t>WHICH PRESIDENT WAS INVOLVED WITH OPERATION DESERT STORM/PERSIAN GULF WAR?</a:t>
            </a:r>
          </a:p>
        </p:txBody>
      </p:sp>
      <p:pic>
        <p:nvPicPr>
          <p:cNvPr id="140291" name="Content Placeholder 3" descr="ghw bush.bmp"/>
          <p:cNvPicPr>
            <a:picLocks noGrp="1" noChangeAspect="1"/>
          </p:cNvPicPr>
          <p:nvPr>
            <p:ph idx="1"/>
          </p:nvPr>
        </p:nvPicPr>
        <p:blipFill>
          <a:blip r:embed="rId2" cstate="print"/>
          <a:srcRect/>
          <a:stretch>
            <a:fillRect/>
          </a:stretch>
        </p:blipFill>
        <p:spPr>
          <a:xfrm>
            <a:off x="2743200" y="1968500"/>
            <a:ext cx="3124200" cy="4165600"/>
          </a:xfrm>
        </p:spPr>
      </p:pic>
      <p:sp>
        <p:nvSpPr>
          <p:cNvPr id="4" name="TextBox 3"/>
          <p:cNvSpPr txBox="1">
            <a:spLocks noChangeArrowheads="1"/>
          </p:cNvSpPr>
          <p:nvPr/>
        </p:nvSpPr>
        <p:spPr bwMode="auto">
          <a:xfrm>
            <a:off x="6477000" y="3429000"/>
            <a:ext cx="2108200" cy="369888"/>
          </a:xfrm>
          <a:prstGeom prst="rect">
            <a:avLst/>
          </a:prstGeom>
          <a:noFill/>
          <a:ln w="9525">
            <a:noFill/>
            <a:miter lim="800000"/>
            <a:headEnd/>
            <a:tailEnd/>
          </a:ln>
        </p:spPr>
        <p:txBody>
          <a:bodyPr wrap="none">
            <a:spAutoFit/>
          </a:bodyPr>
          <a:lstStyle/>
          <a:p>
            <a:r>
              <a:rPr lang="en-US"/>
              <a:t>George H.W. Bush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2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p:txBody>
          <a:bodyPr>
            <a:normAutofit fontScale="90000"/>
          </a:bodyPr>
          <a:lstStyle/>
          <a:p>
            <a:pPr eaLnBrk="1" hangingPunct="1"/>
            <a:r>
              <a:rPr lang="en-US" smtClean="0"/>
              <a:t>WHO DID NAFTA AND NATO INVOLVEMENT IN YUGOSLAVIA?</a:t>
            </a:r>
          </a:p>
        </p:txBody>
      </p:sp>
      <p:pic>
        <p:nvPicPr>
          <p:cNvPr id="141315" name="Content Placeholder 3" descr="clinton.bmp"/>
          <p:cNvPicPr>
            <a:picLocks noGrp="1" noChangeAspect="1"/>
          </p:cNvPicPr>
          <p:nvPr>
            <p:ph idx="1"/>
          </p:nvPr>
        </p:nvPicPr>
        <p:blipFill>
          <a:blip r:embed="rId2" cstate="print"/>
          <a:srcRect/>
          <a:stretch>
            <a:fillRect/>
          </a:stretch>
        </p:blipFill>
        <p:spPr>
          <a:xfrm>
            <a:off x="2971800" y="1828800"/>
            <a:ext cx="3733800" cy="4332288"/>
          </a:xfrm>
        </p:spPr>
      </p:pic>
      <p:sp>
        <p:nvSpPr>
          <p:cNvPr id="4" name="TextBox 3"/>
          <p:cNvSpPr txBox="1">
            <a:spLocks noChangeArrowheads="1"/>
          </p:cNvSpPr>
          <p:nvPr/>
        </p:nvSpPr>
        <p:spPr bwMode="auto">
          <a:xfrm>
            <a:off x="7086600" y="3200400"/>
            <a:ext cx="1517650" cy="646113"/>
          </a:xfrm>
          <a:prstGeom prst="rect">
            <a:avLst/>
          </a:prstGeom>
          <a:noFill/>
          <a:ln w="9525">
            <a:noFill/>
            <a:miter lim="800000"/>
            <a:headEnd/>
            <a:tailEnd/>
          </a:ln>
        </p:spPr>
        <p:txBody>
          <a:bodyPr wrap="none">
            <a:spAutoFit/>
          </a:bodyPr>
          <a:lstStyle/>
          <a:p>
            <a:r>
              <a:rPr lang="en-US"/>
              <a:t>William “Bill” </a:t>
            </a:r>
          </a:p>
          <a:p>
            <a:r>
              <a:rPr lang="en-US"/>
              <a:t>Clinton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2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0"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p:txBody>
          <a:bodyPr>
            <a:normAutofit fontScale="90000"/>
          </a:bodyPr>
          <a:lstStyle/>
          <a:p>
            <a:pPr eaLnBrk="1" hangingPunct="1"/>
            <a:r>
              <a:rPr lang="en-US" smtClean="0"/>
              <a:t>9/11, AFGHANISTAN, IRAQ, PATRIOT ACT?</a:t>
            </a:r>
          </a:p>
        </p:txBody>
      </p:sp>
      <p:pic>
        <p:nvPicPr>
          <p:cNvPr id="142339" name="Content Placeholder 3" descr="gw bush.jpg"/>
          <p:cNvPicPr>
            <a:picLocks noGrp="1" noChangeAspect="1"/>
          </p:cNvPicPr>
          <p:nvPr>
            <p:ph idx="1"/>
          </p:nvPr>
        </p:nvPicPr>
        <p:blipFill>
          <a:blip r:embed="rId2" cstate="print"/>
          <a:srcRect/>
          <a:stretch>
            <a:fillRect/>
          </a:stretch>
        </p:blipFill>
        <p:spPr>
          <a:xfrm>
            <a:off x="2667000" y="2209800"/>
            <a:ext cx="3657600" cy="3943350"/>
          </a:xfrm>
        </p:spPr>
      </p:pic>
      <p:sp>
        <p:nvSpPr>
          <p:cNvPr id="4" name="TextBox 3"/>
          <p:cNvSpPr txBox="1">
            <a:spLocks noChangeArrowheads="1"/>
          </p:cNvSpPr>
          <p:nvPr/>
        </p:nvSpPr>
        <p:spPr bwMode="auto">
          <a:xfrm>
            <a:off x="6858000" y="4038600"/>
            <a:ext cx="1878013" cy="369888"/>
          </a:xfrm>
          <a:prstGeom prst="rect">
            <a:avLst/>
          </a:prstGeom>
          <a:noFill/>
          <a:ln w="9525">
            <a:noFill/>
            <a:miter lim="800000"/>
            <a:headEnd/>
            <a:tailEnd/>
          </a:ln>
        </p:spPr>
        <p:txBody>
          <a:bodyPr wrap="none">
            <a:spAutoFit/>
          </a:bodyPr>
          <a:lstStyle/>
          <a:p>
            <a:r>
              <a:rPr lang="en-US"/>
              <a:t>George W. Bush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13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in the Economy</a:t>
            </a:r>
            <a:endParaRPr lang="en-US" dirty="0"/>
          </a:p>
        </p:txBody>
      </p:sp>
      <p:pic>
        <p:nvPicPr>
          <p:cNvPr id="26626" name="Picture 2" descr="http://oregonbizreport.com/wp-content/uploads/2008/10/conerly-gdp-growth.jpg"/>
          <p:cNvPicPr>
            <a:picLocks noChangeAspect="1" noChangeArrowheads="1"/>
          </p:cNvPicPr>
          <p:nvPr/>
        </p:nvPicPr>
        <p:blipFill>
          <a:blip r:embed="rId2" cstate="print"/>
          <a:srcRect/>
          <a:stretch>
            <a:fillRect/>
          </a:stretch>
        </p:blipFill>
        <p:spPr bwMode="auto">
          <a:xfrm>
            <a:off x="304800" y="1371601"/>
            <a:ext cx="1212273" cy="990600"/>
          </a:xfrm>
          <a:prstGeom prst="rect">
            <a:avLst/>
          </a:prstGeom>
          <a:noFill/>
          <a:ln>
            <a:solidFill>
              <a:schemeClr val="tx1"/>
            </a:solidFill>
          </a:ln>
        </p:spPr>
      </p:pic>
      <p:pic>
        <p:nvPicPr>
          <p:cNvPr id="26628" name="Picture 4" descr="http://t2.gstatic.com/images?q=tbn:Wcfe3tDpTmwYnM:http://www.fairfaxinvest.com/img/hero/money.jpg">
            <a:hlinkClick r:id="rId3"/>
          </p:cNvPr>
          <p:cNvPicPr>
            <a:picLocks noChangeAspect="1" noChangeArrowheads="1"/>
          </p:cNvPicPr>
          <p:nvPr/>
        </p:nvPicPr>
        <p:blipFill>
          <a:blip r:embed="rId4" cstate="print"/>
          <a:srcRect/>
          <a:stretch>
            <a:fillRect/>
          </a:stretch>
        </p:blipFill>
        <p:spPr bwMode="auto">
          <a:xfrm>
            <a:off x="609600" y="3657600"/>
            <a:ext cx="1211800" cy="1066799"/>
          </a:xfrm>
          <a:prstGeom prst="rect">
            <a:avLst/>
          </a:prstGeom>
          <a:noFill/>
          <a:ln>
            <a:solidFill>
              <a:schemeClr val="tx1"/>
            </a:solidFill>
          </a:ln>
        </p:spPr>
      </p:pic>
      <p:pic>
        <p:nvPicPr>
          <p:cNvPr id="26630" name="Picture 6" descr="http://t0.gstatic.com/images?q=tbn:upuAEGQvDrtRHM:https://www.secure-ssl-servers.info/pennyburncreditunion-co-uk/MPj04028420000%255B1%255D.jpg">
            <a:hlinkClick r:id="rId5"/>
          </p:cNvPr>
          <p:cNvPicPr>
            <a:picLocks noChangeAspect="1" noChangeArrowheads="1"/>
          </p:cNvPicPr>
          <p:nvPr/>
        </p:nvPicPr>
        <p:blipFill>
          <a:blip r:embed="rId6" cstate="print"/>
          <a:srcRect l="21333" r="9333" b="43363"/>
          <a:stretch>
            <a:fillRect/>
          </a:stretch>
        </p:blipFill>
        <p:spPr bwMode="auto">
          <a:xfrm rot="20533184">
            <a:off x="362495" y="3542605"/>
            <a:ext cx="823306" cy="506650"/>
          </a:xfrm>
          <a:prstGeom prst="rect">
            <a:avLst/>
          </a:prstGeom>
          <a:noFill/>
          <a:ln>
            <a:solidFill>
              <a:schemeClr val="tx1"/>
            </a:solidFill>
          </a:ln>
        </p:spPr>
      </p:pic>
      <p:pic>
        <p:nvPicPr>
          <p:cNvPr id="26632" name="Picture 8" descr="http://t3.gstatic.com/images?q=tbn:qke_mVLtXCwaHM:http://behindblondiepark.com/wp-content/uploads/2009/09/unemployment.jpg">
            <a:hlinkClick r:id="rId7"/>
          </p:cNvPr>
          <p:cNvPicPr>
            <a:picLocks noChangeAspect="1" noChangeArrowheads="1"/>
          </p:cNvPicPr>
          <p:nvPr/>
        </p:nvPicPr>
        <p:blipFill>
          <a:blip r:embed="rId8" cstate="print"/>
          <a:srcRect/>
          <a:stretch>
            <a:fillRect/>
          </a:stretch>
        </p:blipFill>
        <p:spPr bwMode="auto">
          <a:xfrm>
            <a:off x="762000" y="4876800"/>
            <a:ext cx="1219200" cy="916626"/>
          </a:xfrm>
          <a:prstGeom prst="rect">
            <a:avLst/>
          </a:prstGeom>
          <a:noFill/>
        </p:spPr>
      </p:pic>
      <p:pic>
        <p:nvPicPr>
          <p:cNvPr id="26634" name="Picture 10" descr="http://static.seekingalpha.com/uploads/2008/4/28/unemp.jpg"/>
          <p:cNvPicPr>
            <a:picLocks noChangeAspect="1" noChangeArrowheads="1"/>
          </p:cNvPicPr>
          <p:nvPr/>
        </p:nvPicPr>
        <p:blipFill>
          <a:blip r:embed="rId9" cstate="print"/>
          <a:srcRect/>
          <a:stretch>
            <a:fillRect/>
          </a:stretch>
        </p:blipFill>
        <p:spPr bwMode="auto">
          <a:xfrm>
            <a:off x="457200" y="5257800"/>
            <a:ext cx="876375" cy="838200"/>
          </a:xfrm>
          <a:prstGeom prst="rect">
            <a:avLst/>
          </a:prstGeom>
          <a:noFill/>
          <a:ln>
            <a:solidFill>
              <a:schemeClr val="tx1"/>
            </a:solidFill>
          </a:ln>
        </p:spPr>
      </p:pic>
      <p:pic>
        <p:nvPicPr>
          <p:cNvPr id="26636" name="Picture 12" descr="http://t1.gstatic.com/images?q=tbn:9NW9basNi-hoXM:http://seeker401.files.wordpress.com/2009/07/inflation.jpg">
            <a:hlinkClick r:id="rId10"/>
          </p:cNvPr>
          <p:cNvPicPr>
            <a:picLocks noChangeAspect="1" noChangeArrowheads="1"/>
          </p:cNvPicPr>
          <p:nvPr/>
        </p:nvPicPr>
        <p:blipFill>
          <a:blip r:embed="rId11" cstate="print"/>
          <a:srcRect/>
          <a:stretch>
            <a:fillRect/>
          </a:stretch>
        </p:blipFill>
        <p:spPr bwMode="auto">
          <a:xfrm>
            <a:off x="228601" y="2514600"/>
            <a:ext cx="1219200" cy="894081"/>
          </a:xfrm>
          <a:prstGeom prst="rect">
            <a:avLst/>
          </a:prstGeom>
          <a:noFill/>
          <a:ln>
            <a:solidFill>
              <a:schemeClr val="tx1"/>
            </a:solidFill>
          </a:ln>
        </p:spPr>
      </p:pic>
      <p:sp>
        <p:nvSpPr>
          <p:cNvPr id="9" name="TextBox 8"/>
          <p:cNvSpPr txBox="1"/>
          <p:nvPr/>
        </p:nvSpPr>
        <p:spPr>
          <a:xfrm>
            <a:off x="1905000" y="1371600"/>
            <a:ext cx="6477000" cy="2246769"/>
          </a:xfrm>
          <a:prstGeom prst="rect">
            <a:avLst/>
          </a:prstGeom>
          <a:noFill/>
        </p:spPr>
        <p:txBody>
          <a:bodyPr wrap="square" rtlCol="0">
            <a:spAutoFit/>
          </a:bodyPr>
          <a:lstStyle/>
          <a:p>
            <a:r>
              <a:rPr lang="en-US" sz="2800" dirty="0" smtClean="0">
                <a:latin typeface="Arial" pitchFamily="34" charset="0"/>
                <a:cs typeface="Arial" pitchFamily="34" charset="0"/>
              </a:rPr>
              <a:t>Using</a:t>
            </a:r>
            <a:r>
              <a:rPr lang="en-US" sz="2800" dirty="0" smtClean="0">
                <a:solidFill>
                  <a:srgbClr val="FF0000"/>
                </a:solidFill>
                <a:latin typeface="Arial" pitchFamily="34" charset="0"/>
                <a:cs typeface="Arial" pitchFamily="34" charset="0"/>
              </a:rPr>
              <a:t> indicators </a:t>
            </a:r>
            <a:r>
              <a:rPr lang="en-US" sz="2800" dirty="0" smtClean="0">
                <a:latin typeface="Arial" pitchFamily="34" charset="0"/>
                <a:cs typeface="Arial" pitchFamily="34" charset="0"/>
              </a:rPr>
              <a:t>like Gross Domestic Product figures, </a:t>
            </a:r>
            <a:r>
              <a:rPr lang="en-US" sz="2800" dirty="0" smtClean="0">
                <a:solidFill>
                  <a:srgbClr val="FF0000"/>
                </a:solidFill>
                <a:latin typeface="Arial" pitchFamily="34" charset="0"/>
                <a:cs typeface="Arial" pitchFamily="34" charset="0"/>
              </a:rPr>
              <a:t>inflation</a:t>
            </a:r>
            <a:r>
              <a:rPr lang="en-US" sz="2800" dirty="0" smtClean="0">
                <a:latin typeface="Arial" pitchFamily="34" charset="0"/>
                <a:cs typeface="Arial" pitchFamily="34" charset="0"/>
              </a:rPr>
              <a:t> rates, currency exchange rates and unemployment statistics, the </a:t>
            </a:r>
            <a:r>
              <a:rPr lang="en-US" sz="2800" dirty="0" smtClean="0">
                <a:solidFill>
                  <a:srgbClr val="FF0000"/>
                </a:solidFill>
                <a:latin typeface="Arial" pitchFamily="34" charset="0"/>
                <a:cs typeface="Arial" pitchFamily="34" charset="0"/>
              </a:rPr>
              <a:t>government</a:t>
            </a:r>
            <a:r>
              <a:rPr lang="en-US" sz="2800" dirty="0" smtClean="0">
                <a:latin typeface="Arial" pitchFamily="34" charset="0"/>
                <a:cs typeface="Arial" pitchFamily="34" charset="0"/>
              </a:rPr>
              <a:t> tries to </a:t>
            </a:r>
          </a:p>
          <a:p>
            <a:r>
              <a:rPr lang="en-US" sz="2800" dirty="0" smtClean="0">
                <a:solidFill>
                  <a:srgbClr val="FF0000"/>
                </a:solidFill>
                <a:latin typeface="Arial" pitchFamily="34" charset="0"/>
                <a:cs typeface="Arial" pitchFamily="34" charset="0"/>
              </a:rPr>
              <a:t>promote </a:t>
            </a:r>
            <a:r>
              <a:rPr lang="en-US" sz="2800" dirty="0" smtClean="0">
                <a:latin typeface="Arial" pitchFamily="34" charset="0"/>
                <a:cs typeface="Arial" pitchFamily="34" charset="0"/>
              </a:rPr>
              <a:t>a </a:t>
            </a:r>
            <a:r>
              <a:rPr lang="en-US" sz="2800" dirty="0" smtClean="0">
                <a:solidFill>
                  <a:srgbClr val="FF0000"/>
                </a:solidFill>
                <a:latin typeface="Arial" pitchFamily="34" charset="0"/>
                <a:cs typeface="Arial" pitchFamily="34" charset="0"/>
              </a:rPr>
              <a:t> </a:t>
            </a:r>
            <a:r>
              <a:rPr lang="en-US" sz="2800" dirty="0" smtClean="0">
                <a:latin typeface="Arial" pitchFamily="34" charset="0"/>
                <a:cs typeface="Arial" pitchFamily="34" charset="0"/>
              </a:rPr>
              <a:t>healthy</a:t>
            </a:r>
            <a:r>
              <a:rPr lang="en-US" sz="2800" dirty="0" smtClean="0">
                <a:solidFill>
                  <a:srgbClr val="FF0000"/>
                </a:solidFill>
                <a:latin typeface="Arial" pitchFamily="34" charset="0"/>
                <a:cs typeface="Arial" pitchFamily="34" charset="0"/>
              </a:rPr>
              <a:t> economy</a:t>
            </a:r>
            <a:r>
              <a:rPr lang="en-US" sz="2800" dirty="0" smtClean="0">
                <a:latin typeface="Arial" pitchFamily="34" charset="0"/>
                <a:cs typeface="Arial" pitchFamily="34" charset="0"/>
              </a:rPr>
              <a:t>. </a:t>
            </a:r>
          </a:p>
        </p:txBody>
      </p:sp>
      <p:pic>
        <p:nvPicPr>
          <p:cNvPr id="26638" name="Picture 14" descr="http://t0.gstatic.com/images?q=tbn:2kRowA5s7HJRmM:http://www.clker.com/cliparts/7/e/2/e/1195421755148157000Andy_-_Tools_Hammer_Spanner.svg.med.png">
            <a:hlinkClick r:id="rId12"/>
          </p:cNvPr>
          <p:cNvPicPr>
            <a:picLocks noChangeAspect="1" noChangeArrowheads="1"/>
          </p:cNvPicPr>
          <p:nvPr/>
        </p:nvPicPr>
        <p:blipFill>
          <a:blip r:embed="rId13" cstate="print"/>
          <a:srcRect/>
          <a:stretch>
            <a:fillRect/>
          </a:stretch>
        </p:blipFill>
        <p:spPr bwMode="auto">
          <a:xfrm>
            <a:off x="7543800" y="3124200"/>
            <a:ext cx="716691" cy="685800"/>
          </a:xfrm>
          <a:prstGeom prst="rect">
            <a:avLst/>
          </a:prstGeom>
          <a:noFill/>
        </p:spPr>
      </p:pic>
      <p:sp>
        <p:nvSpPr>
          <p:cNvPr id="11" name="TextBox 10"/>
          <p:cNvSpPr txBox="1"/>
          <p:nvPr/>
        </p:nvSpPr>
        <p:spPr>
          <a:xfrm>
            <a:off x="2362200" y="3886200"/>
            <a:ext cx="6096000" cy="2246769"/>
          </a:xfrm>
          <a:prstGeom prst="rect">
            <a:avLst/>
          </a:prstGeom>
          <a:noFill/>
        </p:spPr>
        <p:txBody>
          <a:bodyPr wrap="square" rtlCol="0">
            <a:spAutoFit/>
          </a:bodyPr>
          <a:lstStyle/>
          <a:p>
            <a:r>
              <a:rPr lang="en-US" sz="2800" dirty="0" smtClean="0">
                <a:latin typeface="Arial" pitchFamily="34" charset="0"/>
                <a:cs typeface="Arial" pitchFamily="34" charset="0"/>
              </a:rPr>
              <a:t>The tools it uses are </a:t>
            </a:r>
            <a:r>
              <a:rPr lang="en-US" sz="2800" dirty="0" smtClean="0">
                <a:solidFill>
                  <a:srgbClr val="FF0000"/>
                </a:solidFill>
                <a:latin typeface="Arial" pitchFamily="34" charset="0"/>
                <a:cs typeface="Arial" pitchFamily="34" charset="0"/>
              </a:rPr>
              <a:t>monetary policy </a:t>
            </a:r>
            <a:r>
              <a:rPr lang="en-US" sz="2800" dirty="0" smtClean="0">
                <a:latin typeface="Arial" pitchFamily="34" charset="0"/>
                <a:cs typeface="Arial" pitchFamily="34" charset="0"/>
              </a:rPr>
              <a:t>and the </a:t>
            </a:r>
            <a:r>
              <a:rPr lang="en-US" sz="2800" dirty="0" smtClean="0">
                <a:solidFill>
                  <a:srgbClr val="FF0000"/>
                </a:solidFill>
                <a:latin typeface="Arial" pitchFamily="34" charset="0"/>
                <a:cs typeface="Arial" pitchFamily="34" charset="0"/>
              </a:rPr>
              <a:t>Federal Reserve </a:t>
            </a:r>
            <a:r>
              <a:rPr lang="en-US" sz="2800" dirty="0" smtClean="0">
                <a:latin typeface="Arial" pitchFamily="34" charset="0"/>
                <a:cs typeface="Arial" pitchFamily="34" charset="0"/>
              </a:rPr>
              <a:t>to control the </a:t>
            </a:r>
            <a:r>
              <a:rPr lang="en-US" sz="2800" dirty="0" smtClean="0">
                <a:solidFill>
                  <a:srgbClr val="FF0000"/>
                </a:solidFill>
                <a:latin typeface="Arial" pitchFamily="34" charset="0"/>
                <a:cs typeface="Arial" pitchFamily="34" charset="0"/>
              </a:rPr>
              <a:t>supply </a:t>
            </a:r>
            <a:r>
              <a:rPr lang="en-US" sz="2800" dirty="0" smtClean="0">
                <a:latin typeface="Arial" pitchFamily="34" charset="0"/>
                <a:cs typeface="Arial" pitchFamily="34" charset="0"/>
              </a:rPr>
              <a:t>of</a:t>
            </a:r>
            <a:r>
              <a:rPr lang="en-US" sz="2800" dirty="0" smtClean="0">
                <a:solidFill>
                  <a:srgbClr val="FF0000"/>
                </a:solidFill>
                <a:latin typeface="Arial" pitchFamily="34" charset="0"/>
                <a:cs typeface="Arial" pitchFamily="34" charset="0"/>
              </a:rPr>
              <a:t> money </a:t>
            </a:r>
            <a:r>
              <a:rPr lang="en-US" sz="2800" dirty="0" smtClean="0">
                <a:latin typeface="Arial" pitchFamily="34" charset="0"/>
                <a:cs typeface="Arial" pitchFamily="34" charset="0"/>
              </a:rPr>
              <a:t>plus </a:t>
            </a:r>
            <a:r>
              <a:rPr lang="en-US" sz="2800" dirty="0" smtClean="0">
                <a:solidFill>
                  <a:srgbClr val="FF0000"/>
                </a:solidFill>
                <a:latin typeface="Arial" pitchFamily="34" charset="0"/>
                <a:cs typeface="Arial" pitchFamily="34" charset="0"/>
              </a:rPr>
              <a:t>fiscal </a:t>
            </a:r>
            <a:r>
              <a:rPr lang="en-US" sz="2800" dirty="0" smtClean="0">
                <a:latin typeface="Arial" pitchFamily="34" charset="0"/>
                <a:cs typeface="Arial" pitchFamily="34" charset="0"/>
              </a:rPr>
              <a:t>policy</a:t>
            </a:r>
            <a:r>
              <a:rPr lang="en-US" sz="2800" dirty="0" smtClean="0">
                <a:solidFill>
                  <a:srgbClr val="FF0000"/>
                </a:solidFill>
                <a:latin typeface="Arial" pitchFamily="34" charset="0"/>
                <a:cs typeface="Arial" pitchFamily="34" charset="0"/>
              </a:rPr>
              <a:t> </a:t>
            </a:r>
            <a:r>
              <a:rPr lang="en-US" sz="2800" dirty="0" smtClean="0">
                <a:latin typeface="Arial" pitchFamily="34" charset="0"/>
                <a:cs typeface="Arial" pitchFamily="34" charset="0"/>
              </a:rPr>
              <a:t>decisions of </a:t>
            </a:r>
            <a:r>
              <a:rPr lang="en-US" sz="2800" dirty="0" smtClean="0">
                <a:solidFill>
                  <a:srgbClr val="FF0000"/>
                </a:solidFill>
                <a:latin typeface="Arial" pitchFamily="34" charset="0"/>
                <a:cs typeface="Arial" pitchFamily="34" charset="0"/>
              </a:rPr>
              <a:t>taxing and spending</a:t>
            </a:r>
            <a:r>
              <a:rPr lang="en-US" sz="2800" dirty="0" smtClean="0">
                <a:latin typeface="Arial" pitchFamily="34" charset="0"/>
                <a:cs typeface="Arial" pitchFamily="34" charset="0"/>
              </a:rPr>
              <a:t> plans by the </a:t>
            </a:r>
            <a:r>
              <a:rPr lang="en-US" sz="2800" dirty="0" smtClean="0">
                <a:solidFill>
                  <a:srgbClr val="FF0000"/>
                </a:solidFill>
                <a:latin typeface="Arial" pitchFamily="34" charset="0"/>
                <a:cs typeface="Arial" pitchFamily="34" charset="0"/>
              </a:rPr>
              <a:t>government</a:t>
            </a:r>
            <a:r>
              <a:rPr lang="en-US" sz="2800" dirty="0" smtClean="0">
                <a:latin typeface="Arial" pitchFamily="34" charset="0"/>
                <a:cs typeface="Arial" pitchFamily="34" charset="0"/>
              </a:rPr>
              <a:t>.</a:t>
            </a:r>
            <a:endParaRPr lang="en-U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pPr>
              <a:buNone/>
            </a:pPr>
            <a:r>
              <a:rPr lang="en-US" dirty="0" smtClean="0"/>
              <a:t>Fiscal policy is set by the government (legislative and executive branch) by the decision to raise and decrease taxes or raise and decrease federal spending.  Monetary policy is set by the Federal Reserve or other central banks when they decide to raise, lower, or maintain interest rates.</a:t>
            </a:r>
            <a:endParaRPr lang="en-US" smtClean="0"/>
          </a:p>
          <a:p>
            <a:pPr>
              <a:buNone/>
            </a:pP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715000" y="3048000"/>
            <a:ext cx="2418532" cy="15140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Immigration Changes and Debate</a:t>
            </a:r>
            <a:endParaRPr lang="en-US" dirty="0"/>
          </a:p>
        </p:txBody>
      </p:sp>
      <p:pic>
        <p:nvPicPr>
          <p:cNvPr id="1026" name="Picture 2" descr="http://www.freakingnews.com/pictures/65500/DORA-THE-EXPLORER-65944.jpg"/>
          <p:cNvPicPr>
            <a:picLocks noChangeAspect="1" noChangeArrowheads="1"/>
          </p:cNvPicPr>
          <p:nvPr/>
        </p:nvPicPr>
        <p:blipFill>
          <a:blip r:embed="rId3" cstate="print"/>
          <a:srcRect/>
          <a:stretch>
            <a:fillRect/>
          </a:stretch>
        </p:blipFill>
        <p:spPr bwMode="auto">
          <a:xfrm>
            <a:off x="1070351" y="4267200"/>
            <a:ext cx="2156384" cy="2362200"/>
          </a:xfrm>
          <a:prstGeom prst="rect">
            <a:avLst/>
          </a:prstGeom>
          <a:noFill/>
        </p:spPr>
      </p:pic>
      <p:pic>
        <p:nvPicPr>
          <p:cNvPr id="1028" name="Picture 4" descr="http://t3.gstatic.com/images?q=tbn:Bo1vzqwv7KIozM:http://www.accessnorthga.com/img/stories/217115/immigration_medium.jpg">
            <a:hlinkClick r:id="rId4"/>
          </p:cNvPr>
          <p:cNvPicPr>
            <a:picLocks noChangeAspect="1" noChangeArrowheads="1"/>
          </p:cNvPicPr>
          <p:nvPr/>
        </p:nvPicPr>
        <p:blipFill>
          <a:blip r:embed="rId5" cstate="print"/>
          <a:srcRect/>
          <a:stretch>
            <a:fillRect/>
          </a:stretch>
        </p:blipFill>
        <p:spPr bwMode="auto">
          <a:xfrm rot="20441357">
            <a:off x="593692" y="3785910"/>
            <a:ext cx="1418359" cy="1066801"/>
          </a:xfrm>
          <a:prstGeom prst="rect">
            <a:avLst/>
          </a:prstGeom>
          <a:noFill/>
        </p:spPr>
      </p:pic>
      <p:sp>
        <p:nvSpPr>
          <p:cNvPr id="6" name="TextBox 5"/>
          <p:cNvSpPr txBox="1"/>
          <p:nvPr/>
        </p:nvSpPr>
        <p:spPr>
          <a:xfrm>
            <a:off x="609600" y="1295400"/>
            <a:ext cx="7184403" cy="2246769"/>
          </a:xfrm>
          <a:prstGeom prst="rect">
            <a:avLst/>
          </a:prstGeom>
          <a:noFill/>
        </p:spPr>
        <p:txBody>
          <a:bodyPr wrap="square" rtlCol="0">
            <a:spAutoFit/>
          </a:bodyPr>
          <a:lstStyle/>
          <a:p>
            <a:r>
              <a:rPr lang="en-US" sz="2800" dirty="0" smtClean="0">
                <a:solidFill>
                  <a:srgbClr val="FF0000"/>
                </a:solidFill>
                <a:latin typeface="Arial" pitchFamily="34" charset="0"/>
                <a:cs typeface="Arial" pitchFamily="34" charset="0"/>
              </a:rPr>
              <a:t>Rising immigration </a:t>
            </a:r>
            <a:r>
              <a:rPr lang="en-US" sz="2800" dirty="0" smtClean="0">
                <a:latin typeface="Arial" pitchFamily="34" charset="0"/>
                <a:cs typeface="Arial" pitchFamily="34" charset="0"/>
              </a:rPr>
              <a:t>has </a:t>
            </a:r>
            <a:r>
              <a:rPr lang="en-US" sz="2800" dirty="0" smtClean="0">
                <a:solidFill>
                  <a:srgbClr val="FF0000"/>
                </a:solidFill>
                <a:latin typeface="Arial" pitchFamily="34" charset="0"/>
                <a:cs typeface="Arial" pitchFamily="34" charset="0"/>
              </a:rPr>
              <a:t>increased</a:t>
            </a:r>
            <a:r>
              <a:rPr lang="en-US" sz="2800" dirty="0" smtClean="0">
                <a:latin typeface="Arial" pitchFamily="34" charset="0"/>
                <a:cs typeface="Arial" pitchFamily="34" charset="0"/>
              </a:rPr>
              <a:t> American  </a:t>
            </a:r>
            <a:r>
              <a:rPr lang="en-US" sz="2800" dirty="0" smtClean="0">
                <a:solidFill>
                  <a:srgbClr val="FF0000"/>
                </a:solidFill>
                <a:latin typeface="Arial" pitchFamily="34" charset="0"/>
                <a:cs typeface="Arial" pitchFamily="34" charset="0"/>
              </a:rPr>
              <a:t>diversity</a:t>
            </a:r>
            <a:r>
              <a:rPr lang="en-US" sz="2800" dirty="0" smtClean="0">
                <a:latin typeface="Arial" pitchFamily="34" charset="0"/>
                <a:cs typeface="Arial" pitchFamily="34" charset="0"/>
              </a:rPr>
              <a:t> and redefined American identity. The new immigration has been coming </a:t>
            </a:r>
          </a:p>
          <a:p>
            <a:r>
              <a:rPr lang="en-US" sz="2800" dirty="0" smtClean="0">
                <a:solidFill>
                  <a:srgbClr val="FF0000"/>
                </a:solidFill>
                <a:latin typeface="Arial" pitchFamily="34" charset="0"/>
                <a:cs typeface="Arial" pitchFamily="34" charset="0"/>
              </a:rPr>
              <a:t>from</a:t>
            </a:r>
            <a:r>
              <a:rPr lang="en-US" sz="2800" dirty="0" smtClean="0">
                <a:latin typeface="Arial" pitchFamily="34" charset="0"/>
                <a:cs typeface="Arial" pitchFamily="34" charset="0"/>
              </a:rPr>
              <a:t> many </a:t>
            </a:r>
            <a:r>
              <a:rPr lang="en-US" sz="2800" dirty="0" smtClean="0">
                <a:solidFill>
                  <a:srgbClr val="FF0000"/>
                </a:solidFill>
                <a:latin typeface="Arial" pitchFamily="34" charset="0"/>
                <a:cs typeface="Arial" pitchFamily="34" charset="0"/>
              </a:rPr>
              <a:t>diverse countries</a:t>
            </a:r>
            <a:r>
              <a:rPr lang="en-US" sz="2800" dirty="0" smtClean="0">
                <a:latin typeface="Arial" pitchFamily="34" charset="0"/>
                <a:cs typeface="Arial" pitchFamily="34" charset="0"/>
              </a:rPr>
              <a:t>, especially in      </a:t>
            </a:r>
            <a:r>
              <a:rPr lang="en-US" sz="2800" dirty="0" smtClean="0">
                <a:solidFill>
                  <a:srgbClr val="FF0000"/>
                </a:solidFill>
                <a:latin typeface="Arial" pitchFamily="34" charset="0"/>
                <a:cs typeface="Arial" pitchFamily="34" charset="0"/>
              </a:rPr>
              <a:t>Asia and Latin America</a:t>
            </a:r>
            <a:r>
              <a:rPr lang="en-US" sz="2800" dirty="0" smtClean="0">
                <a:latin typeface="Arial" pitchFamily="34" charset="0"/>
                <a:cs typeface="Arial" pitchFamily="34" charset="0"/>
              </a:rPr>
              <a:t>.</a:t>
            </a:r>
            <a:endParaRPr lang="en-US" sz="2800" dirty="0">
              <a:latin typeface="Arial" pitchFamily="34" charset="0"/>
              <a:cs typeface="Arial" pitchFamily="34" charset="0"/>
            </a:endParaRPr>
          </a:p>
        </p:txBody>
      </p:sp>
      <p:sp>
        <p:nvSpPr>
          <p:cNvPr id="7" name="TextBox 6"/>
          <p:cNvSpPr txBox="1"/>
          <p:nvPr/>
        </p:nvSpPr>
        <p:spPr>
          <a:xfrm>
            <a:off x="2993403" y="4114800"/>
            <a:ext cx="4800600" cy="2246769"/>
          </a:xfrm>
          <a:prstGeom prst="rect">
            <a:avLst/>
          </a:prstGeom>
          <a:solidFill>
            <a:schemeClr val="bg1">
              <a:alpha val="55000"/>
            </a:schemeClr>
          </a:solidFill>
        </p:spPr>
        <p:txBody>
          <a:bodyPr wrap="square" rtlCol="0">
            <a:spAutoFit/>
          </a:bodyPr>
          <a:lstStyle/>
          <a:p>
            <a:r>
              <a:rPr lang="en-US" sz="2800" dirty="0" smtClean="0">
                <a:latin typeface="Arial" pitchFamily="34" charset="0"/>
                <a:cs typeface="Arial" pitchFamily="34" charset="0"/>
              </a:rPr>
              <a:t>The main </a:t>
            </a:r>
            <a:r>
              <a:rPr lang="en-US" sz="2800" dirty="0" smtClean="0">
                <a:solidFill>
                  <a:srgbClr val="FF0000"/>
                </a:solidFill>
                <a:latin typeface="Arial" pitchFamily="34" charset="0"/>
                <a:cs typeface="Arial" pitchFamily="34" charset="0"/>
              </a:rPr>
              <a:t>reasons</a:t>
            </a:r>
            <a:r>
              <a:rPr lang="en-US" sz="2800" dirty="0" smtClean="0">
                <a:latin typeface="Arial" pitchFamily="34" charset="0"/>
                <a:cs typeface="Arial" pitchFamily="34" charset="0"/>
              </a:rPr>
              <a:t> are much the same: </a:t>
            </a:r>
            <a:r>
              <a:rPr lang="en-US" sz="2800" dirty="0" smtClean="0">
                <a:solidFill>
                  <a:srgbClr val="FF0000"/>
                </a:solidFill>
                <a:latin typeface="Arial" pitchFamily="34" charset="0"/>
                <a:cs typeface="Arial" pitchFamily="34" charset="0"/>
              </a:rPr>
              <a:t>political freedom </a:t>
            </a:r>
            <a:r>
              <a:rPr lang="en-US" sz="2800" dirty="0" smtClean="0">
                <a:latin typeface="Arial" pitchFamily="34" charset="0"/>
                <a:cs typeface="Arial" pitchFamily="34" charset="0"/>
              </a:rPr>
              <a:t>and </a:t>
            </a:r>
            <a:r>
              <a:rPr lang="en-US" sz="2800" dirty="0" smtClean="0">
                <a:solidFill>
                  <a:srgbClr val="FF0000"/>
                </a:solidFill>
                <a:latin typeface="Arial" pitchFamily="34" charset="0"/>
                <a:cs typeface="Arial" pitchFamily="34" charset="0"/>
              </a:rPr>
              <a:t>economic opportunity</a:t>
            </a:r>
            <a:r>
              <a:rPr lang="en-US" sz="2800" dirty="0" smtClean="0">
                <a:latin typeface="Arial" pitchFamily="34" charset="0"/>
                <a:cs typeface="Arial" pitchFamily="34" charset="0"/>
              </a:rPr>
              <a:t>.  But there are </a:t>
            </a:r>
            <a:r>
              <a:rPr lang="en-US" sz="2800" dirty="0" smtClean="0">
                <a:solidFill>
                  <a:srgbClr val="FF0000"/>
                </a:solidFill>
                <a:latin typeface="Arial" pitchFamily="34" charset="0"/>
                <a:cs typeface="Arial" pitchFamily="34" charset="0"/>
              </a:rPr>
              <a:t>new </a:t>
            </a:r>
            <a:r>
              <a:rPr lang="en-US" sz="2800" dirty="0" smtClean="0">
                <a:latin typeface="Arial" pitchFamily="34" charset="0"/>
                <a:cs typeface="Arial" pitchFamily="34" charset="0"/>
              </a:rPr>
              <a:t>issues related to immigration policy.</a:t>
            </a:r>
            <a:endParaRPr lang="en-U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normAutofit fontScale="47500" lnSpcReduction="20000"/>
          </a:bodyPr>
          <a:lstStyle/>
          <a:p>
            <a:r>
              <a:rPr lang="en-US" dirty="0" smtClean="0"/>
              <a:t>As the central bank of the United States, the Federal Reserve System has the duty to maintain the value of the national currency (the dollar).  It regulates banks to ensure the soundness of the banking system and the safety of deposits.  It manages the amount of money in the economy to try to keep inflation low and stable.  It acts as the federal government's bank.</a:t>
            </a:r>
          </a:p>
          <a:p>
            <a:r>
              <a:rPr lang="en-US" dirty="0" smtClean="0"/>
              <a:t> </a:t>
            </a:r>
          </a:p>
          <a:p>
            <a:r>
              <a:rPr lang="en-US" dirty="0" smtClean="0"/>
              <a:t>Government tax increases reduce the funds available for individual &amp; business spending; tax decreases increase funds for individual and business spending.</a:t>
            </a:r>
          </a:p>
          <a:p>
            <a:r>
              <a:rPr lang="en-US" dirty="0" smtClean="0"/>
              <a:t> </a:t>
            </a:r>
          </a:p>
          <a:p>
            <a:r>
              <a:rPr lang="en-US" dirty="0" smtClean="0"/>
              <a:t>Increased government borrowing reduces funds available for borrowing by individuals and businesses; decreased government borrowing increases funds available for borrowing by individuals and businesses.</a:t>
            </a:r>
          </a:p>
          <a:p>
            <a:r>
              <a:rPr lang="en-US" dirty="0" smtClean="0"/>
              <a:t> </a:t>
            </a:r>
          </a:p>
          <a:p>
            <a:r>
              <a:rPr lang="en-US" dirty="0" smtClean="0"/>
              <a:t>Increased government spending increases demands, which may increase employment and production; decreased government spending reduces demand, which may result in a slowing of the economy.  </a:t>
            </a:r>
          </a:p>
          <a:p>
            <a:r>
              <a:rPr lang="en-US" dirty="0" smtClean="0"/>
              <a:t> </a:t>
            </a:r>
          </a:p>
          <a:p>
            <a:r>
              <a:rPr lang="en-US" dirty="0" smtClean="0"/>
              <a:t>Increased government spending may result in higher taxes; decreased government spending may result in lower taxes.  </a:t>
            </a:r>
          </a:p>
          <a:p>
            <a:pPr>
              <a:buNone/>
            </a:pP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763000" cy="6096000"/>
          </a:xfrm>
        </p:spPr>
        <p:txBody>
          <a:bodyPr>
            <a:normAutofit/>
          </a:bodyPr>
          <a:lstStyle/>
          <a:p>
            <a:r>
              <a:rPr lang="en-US" sz="3600" dirty="0"/>
              <a:t>The Federal government has the ability to influence the United States economy. </a:t>
            </a:r>
            <a:endParaRPr lang="en-US" sz="3600" dirty="0" smtClean="0"/>
          </a:p>
          <a:p>
            <a:r>
              <a:rPr lang="en-US" sz="3600" dirty="0" smtClean="0"/>
              <a:t>It </a:t>
            </a:r>
            <a:r>
              <a:rPr lang="en-US" sz="3600" dirty="0"/>
              <a:t>bases its decisions on </a:t>
            </a:r>
            <a:r>
              <a:rPr lang="en-US" sz="3600" dirty="0" smtClean="0"/>
              <a:t>                                                       economic </a:t>
            </a:r>
            <a:r>
              <a:rPr lang="en-US" sz="3600" dirty="0"/>
              <a:t>indicators such </a:t>
            </a:r>
            <a:r>
              <a:rPr lang="en-US" sz="3600" dirty="0" smtClean="0"/>
              <a:t>                                                     as </a:t>
            </a:r>
            <a:r>
              <a:rPr lang="en-US" sz="3600" dirty="0"/>
              <a:t>Gross Domestic Product </a:t>
            </a:r>
            <a:r>
              <a:rPr lang="en-US" sz="3600" dirty="0" smtClean="0"/>
              <a:t>                                                  (</a:t>
            </a:r>
            <a:r>
              <a:rPr lang="en-US" sz="3600" dirty="0"/>
              <a:t>GDP), exchange rates, </a:t>
            </a:r>
            <a:r>
              <a:rPr lang="en-US" sz="3600" dirty="0" smtClean="0"/>
              <a:t>                                                        rate </a:t>
            </a:r>
            <a:r>
              <a:rPr lang="en-US" sz="3600" dirty="0"/>
              <a:t>of inflation, and </a:t>
            </a:r>
            <a:r>
              <a:rPr lang="en-US" sz="3600" dirty="0" smtClean="0"/>
              <a:t>                                            unemployment rate.</a:t>
            </a:r>
            <a:endParaRPr lang="en-US" sz="3600" dirty="0"/>
          </a:p>
        </p:txBody>
      </p:sp>
      <p:pic>
        <p:nvPicPr>
          <p:cNvPr id="3074" name="Picture 2" descr="Click to see an enlarged picture">
            <a:hlinkClick r:id="rId2"/>
          </p:cNvPr>
          <p:cNvPicPr>
            <a:picLocks noChangeAspect="1" noChangeArrowheads="1"/>
          </p:cNvPicPr>
          <p:nvPr/>
        </p:nvPicPr>
        <p:blipFill>
          <a:blip r:embed="rId3" cstate="print"/>
          <a:srcRect/>
          <a:stretch>
            <a:fillRect/>
          </a:stretch>
        </p:blipFill>
        <p:spPr bwMode="auto">
          <a:xfrm>
            <a:off x="5943600" y="1524000"/>
            <a:ext cx="2857500" cy="2857501"/>
          </a:xfrm>
          <a:prstGeom prst="rect">
            <a:avLst/>
          </a:prstGeom>
          <a:noFill/>
        </p:spPr>
      </p:pic>
      <p:pic>
        <p:nvPicPr>
          <p:cNvPr id="3076" name="Picture 4" descr="http://www.chrismartenson.com/system/files/u4/Debt_to_GDP_with_light_blue_arrow.jpg"/>
          <p:cNvPicPr>
            <a:picLocks noChangeAspect="1" noChangeArrowheads="1"/>
          </p:cNvPicPr>
          <p:nvPr/>
        </p:nvPicPr>
        <p:blipFill>
          <a:blip r:embed="rId4" cstate="print"/>
          <a:srcRect/>
          <a:stretch>
            <a:fillRect/>
          </a:stretch>
        </p:blipFill>
        <p:spPr bwMode="auto">
          <a:xfrm>
            <a:off x="5334000" y="4419600"/>
            <a:ext cx="3438525" cy="2276459"/>
          </a:xfrm>
          <a:prstGeom prst="rect">
            <a:avLst/>
          </a:prstGeom>
          <a:noFill/>
        </p:spPr>
      </p:pic>
      <p:pic>
        <p:nvPicPr>
          <p:cNvPr id="3078" name="Picture 6" descr="http://justgetthere.us/blog/uploads/uncle-sam-hat.jpg"/>
          <p:cNvPicPr>
            <a:picLocks noChangeAspect="1" noChangeArrowheads="1"/>
          </p:cNvPicPr>
          <p:nvPr/>
        </p:nvPicPr>
        <p:blipFill>
          <a:blip r:embed="rId5" cstate="print"/>
          <a:srcRect/>
          <a:stretch>
            <a:fillRect/>
          </a:stretch>
        </p:blipFill>
        <p:spPr bwMode="auto">
          <a:xfrm>
            <a:off x="2743200" y="4953000"/>
            <a:ext cx="2557047" cy="1905000"/>
          </a:xfrm>
          <a:prstGeom prst="rect">
            <a:avLst/>
          </a:prstGeom>
          <a:noFill/>
        </p:spPr>
      </p:pic>
    </p:spTree>
    <p:extLst>
      <p:ext uri="{BB962C8B-B14F-4D97-AF65-F5344CB8AC3E}">
        <p14:creationId xmlns="" xmlns:p14="http://schemas.microsoft.com/office/powerpoint/2010/main" val="111219574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US Against Terrorism</a:t>
            </a:r>
            <a:endParaRPr lang="en-US" dirty="0"/>
          </a:p>
        </p:txBody>
      </p:sp>
      <p:pic>
        <p:nvPicPr>
          <p:cNvPr id="27660" name="Picture 12" descr="http://t2.gstatic.com/images?q=tbn:mJVie9TtqlCFUM:http://img402.imageshack.us/img402/8481/soldier4au1.jpg">
            <a:hlinkClick r:id="rId2"/>
          </p:cNvPr>
          <p:cNvPicPr>
            <a:picLocks noChangeAspect="1" noChangeArrowheads="1"/>
          </p:cNvPicPr>
          <p:nvPr/>
        </p:nvPicPr>
        <p:blipFill>
          <a:blip r:embed="rId3" cstate="print"/>
          <a:srcRect l="4789"/>
          <a:stretch>
            <a:fillRect/>
          </a:stretch>
        </p:blipFill>
        <p:spPr bwMode="auto">
          <a:xfrm>
            <a:off x="7027118" y="1973371"/>
            <a:ext cx="1514947" cy="1447800"/>
          </a:xfrm>
          <a:prstGeom prst="rect">
            <a:avLst/>
          </a:prstGeom>
          <a:noFill/>
        </p:spPr>
      </p:pic>
      <p:sp>
        <p:nvSpPr>
          <p:cNvPr id="11" name="TextBox 10"/>
          <p:cNvSpPr txBox="1"/>
          <p:nvPr/>
        </p:nvSpPr>
        <p:spPr>
          <a:xfrm>
            <a:off x="381000" y="1143000"/>
            <a:ext cx="7696200" cy="3170099"/>
          </a:xfrm>
          <a:prstGeom prst="rect">
            <a:avLst/>
          </a:prstGeom>
          <a:noFill/>
        </p:spPr>
        <p:txBody>
          <a:bodyPr wrap="square" rtlCol="0">
            <a:spAutoFit/>
          </a:bodyPr>
          <a:lstStyle/>
          <a:p>
            <a:r>
              <a:rPr lang="en-US" sz="2400" dirty="0" smtClean="0">
                <a:latin typeface="Arial" pitchFamily="34" charset="0"/>
                <a:cs typeface="Arial" pitchFamily="34" charset="0"/>
              </a:rPr>
              <a:t>The US formulates domestic and international policy in an </a:t>
            </a:r>
            <a:r>
              <a:rPr lang="en-US" sz="2400" dirty="0" smtClean="0">
                <a:solidFill>
                  <a:srgbClr val="FF0000"/>
                </a:solidFill>
                <a:latin typeface="Arial" pitchFamily="34" charset="0"/>
                <a:cs typeface="Arial" pitchFamily="34" charset="0"/>
              </a:rPr>
              <a:t>effort to confront </a:t>
            </a:r>
            <a:r>
              <a:rPr lang="en-US" sz="2400" dirty="0" smtClean="0">
                <a:solidFill>
                  <a:srgbClr val="FF0000"/>
                </a:solidFill>
                <a:latin typeface="Arial" pitchFamily="34" charset="0"/>
                <a:cs typeface="Arial" pitchFamily="34" charset="0"/>
              </a:rPr>
              <a:t>terrorism </a:t>
            </a:r>
            <a:r>
              <a:rPr lang="en-US" sz="2400" b="1" dirty="0" smtClean="0">
                <a:solidFill>
                  <a:srgbClr val="FF0000"/>
                </a:solidFill>
                <a:latin typeface="Arial" pitchFamily="34" charset="0"/>
                <a:cs typeface="Arial" pitchFamily="34" charset="0"/>
              </a:rPr>
              <a:t>(</a:t>
            </a:r>
            <a:r>
              <a:rPr lang="en-US" sz="2400" dirty="0" smtClean="0"/>
              <a:t>the use of violence and intimidation in the pursuit of political </a:t>
            </a:r>
            <a:r>
              <a:rPr lang="en-US" sz="2400" dirty="0" smtClean="0"/>
              <a:t>aims)</a:t>
            </a:r>
            <a:r>
              <a:rPr lang="en-US" sz="2400" b="1" dirty="0" smtClean="0">
                <a:latin typeface="Arial" pitchFamily="34" charset="0"/>
                <a:cs typeface="Arial" pitchFamily="34" charset="0"/>
              </a:rPr>
              <a:t>.</a:t>
            </a:r>
            <a:endParaRPr lang="en-US" sz="2400" b="1" dirty="0" smtClean="0">
              <a:latin typeface="Arial" pitchFamily="34" charset="0"/>
              <a:cs typeface="Arial" pitchFamily="34" charset="0"/>
            </a:endParaRP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Security at home has been heightened</a:t>
            </a:r>
          </a:p>
          <a:p>
            <a:r>
              <a:rPr lang="en-US" sz="2400" dirty="0" smtClean="0">
                <a:latin typeface="Arial" pitchFamily="34" charset="0"/>
                <a:cs typeface="Arial" pitchFamily="34" charset="0"/>
              </a:rPr>
              <a:t>with the </a:t>
            </a:r>
            <a:r>
              <a:rPr lang="en-US" sz="2400" dirty="0" smtClean="0">
                <a:solidFill>
                  <a:srgbClr val="FF0000"/>
                </a:solidFill>
                <a:latin typeface="Arial" pitchFamily="34" charset="0"/>
                <a:cs typeface="Arial" pitchFamily="34" charset="0"/>
              </a:rPr>
              <a:t>Patriot Act </a:t>
            </a:r>
            <a:r>
              <a:rPr lang="en-US" sz="2400" dirty="0" smtClean="0">
                <a:latin typeface="Arial" pitchFamily="34" charset="0"/>
                <a:cs typeface="Arial" pitchFamily="34" charset="0"/>
              </a:rPr>
              <a:t>and worldwide </a:t>
            </a:r>
            <a:endParaRPr lang="en-US" sz="2800" dirty="0" smtClean="0">
              <a:latin typeface="Arial" pitchFamily="34" charset="0"/>
              <a:cs typeface="Arial" pitchFamily="34" charset="0"/>
            </a:endParaRPr>
          </a:p>
          <a:p>
            <a:r>
              <a:rPr lang="en-US" sz="2400" dirty="0" smtClean="0">
                <a:latin typeface="Arial" pitchFamily="34" charset="0"/>
                <a:cs typeface="Arial" pitchFamily="34" charset="0"/>
              </a:rPr>
              <a:t>with </a:t>
            </a:r>
            <a:r>
              <a:rPr lang="en-US" sz="2400" dirty="0" smtClean="0">
                <a:solidFill>
                  <a:srgbClr val="FF0000"/>
                </a:solidFill>
                <a:latin typeface="Arial" pitchFamily="34" charset="0"/>
                <a:cs typeface="Arial" pitchFamily="34" charset="0"/>
              </a:rPr>
              <a:t>diplomatic</a:t>
            </a:r>
            <a:r>
              <a:rPr lang="en-US" sz="2400" dirty="0" smtClean="0">
                <a:latin typeface="Arial" pitchFamily="34" charset="0"/>
                <a:cs typeface="Arial" pitchFamily="34" charset="0"/>
              </a:rPr>
              <a:t> and </a:t>
            </a:r>
            <a:r>
              <a:rPr lang="en-US" sz="2400" dirty="0" smtClean="0">
                <a:solidFill>
                  <a:srgbClr val="FF0000"/>
                </a:solidFill>
                <a:latin typeface="Arial" pitchFamily="34" charset="0"/>
                <a:cs typeface="Arial" pitchFamily="34" charset="0"/>
              </a:rPr>
              <a:t>military initiatives </a:t>
            </a:r>
            <a:r>
              <a:rPr lang="en-US" sz="2400" dirty="0" smtClean="0">
                <a:latin typeface="Arial" pitchFamily="34" charset="0"/>
                <a:cs typeface="Arial" pitchFamily="34" charset="0"/>
              </a:rPr>
              <a:t>abroad</a:t>
            </a:r>
            <a:r>
              <a:rPr lang="en-US" sz="2400" dirty="0">
                <a:latin typeface="Arial" pitchFamily="34" charset="0"/>
                <a:cs typeface="Arial" pitchFamily="34" charset="0"/>
              </a:rPr>
              <a:t>.</a:t>
            </a:r>
            <a:endParaRPr lang="en-US" sz="2400" dirty="0" smtClean="0">
              <a:solidFill>
                <a:srgbClr val="FF0000"/>
              </a:solidFill>
              <a:latin typeface="Arial" pitchFamily="34" charset="0"/>
              <a:cs typeface="Arial" pitchFamily="34" charset="0"/>
            </a:endParaRPr>
          </a:p>
          <a:p>
            <a:r>
              <a:rPr lang="en-US" sz="2800" dirty="0" smtClean="0">
                <a:latin typeface="Arial" pitchFamily="34" charset="0"/>
                <a:cs typeface="Arial" pitchFamily="34" charset="0"/>
              </a:rPr>
              <a:t>                   </a:t>
            </a:r>
            <a:endParaRPr lang="en-US" sz="2800" dirty="0">
              <a:latin typeface="Arial" pitchFamily="34" charset="0"/>
              <a:cs typeface="Arial" pitchFamily="34" charset="0"/>
            </a:endParaRPr>
          </a:p>
        </p:txBody>
      </p:sp>
      <p:pic>
        <p:nvPicPr>
          <p:cNvPr id="614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43786" y="3940949"/>
            <a:ext cx="4340225" cy="27257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737173" y="3903661"/>
            <a:ext cx="4025827" cy="27506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What do you think about </a:t>
            </a:r>
            <a:r>
              <a:rPr lang="en-US" smtClean="0"/>
              <a:t>the Patriot Act?</a:t>
            </a:r>
            <a:endParaRPr lang="en-US"/>
          </a:p>
        </p:txBody>
      </p:sp>
      <p:pic>
        <p:nvPicPr>
          <p:cNvPr id="5" name="Content Placeholder 4" descr="Patriot Act.JPG"/>
          <p:cNvPicPr>
            <a:picLocks noGrp="1" noChangeAspect="1"/>
          </p:cNvPicPr>
          <p:nvPr>
            <p:ph idx="1"/>
          </p:nvPr>
        </p:nvPicPr>
        <p:blipFill>
          <a:blip r:embed="rId2" cstate="print"/>
          <a:stretch>
            <a:fillRect/>
          </a:stretch>
        </p:blipFill>
        <p:spPr>
          <a:xfrm>
            <a:off x="1600200" y="1634331"/>
            <a:ext cx="5943600" cy="4457700"/>
          </a:xfr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Essential Questions:</a:t>
            </a:r>
            <a:endParaRPr lang="en-US" dirty="0"/>
          </a:p>
        </p:txBody>
      </p:sp>
      <p:sp>
        <p:nvSpPr>
          <p:cNvPr id="4" name="Content Placeholder 3"/>
          <p:cNvSpPr>
            <a:spLocks noGrp="1"/>
          </p:cNvSpPr>
          <p:nvPr>
            <p:ph idx="1"/>
          </p:nvPr>
        </p:nvSpPr>
        <p:spPr/>
        <p:txBody>
          <a:bodyPr>
            <a:normAutofit fontScale="62500" lnSpcReduction="20000"/>
          </a:bodyPr>
          <a:lstStyle/>
          <a:p>
            <a:pPr marL="514350" indent="-514350">
              <a:buAutoNum type="arabicPeriod"/>
            </a:pPr>
            <a:r>
              <a:rPr lang="en-US" dirty="0" smtClean="0"/>
              <a:t>How has the membership of the US Supreme Court changed over time?</a:t>
            </a:r>
          </a:p>
          <a:p>
            <a:pPr marL="514350" indent="-514350">
              <a:buAutoNum type="arabicPeriod"/>
            </a:pPr>
            <a:r>
              <a:rPr lang="en-US" dirty="0" smtClean="0"/>
              <a:t>How have the decisions of the US Supreme Court promoted equality and extended civil liberties?</a:t>
            </a:r>
          </a:p>
          <a:p>
            <a:pPr marL="514350" indent="-514350">
              <a:buAutoNum type="arabicPeriod"/>
            </a:pPr>
            <a:r>
              <a:rPr lang="en-US" dirty="0" smtClean="0"/>
              <a:t>What factors have drawn immigrants to the United States?</a:t>
            </a:r>
          </a:p>
          <a:p>
            <a:pPr marL="514350" indent="-514350">
              <a:buAutoNum type="arabicPeriod"/>
            </a:pPr>
            <a:r>
              <a:rPr lang="en-US" dirty="0" smtClean="0"/>
              <a:t>What immigrant groups account for the bulk of immigration?</a:t>
            </a:r>
          </a:p>
          <a:p>
            <a:pPr marL="514350" indent="-514350">
              <a:buAutoNum type="arabicPeriod"/>
            </a:pPr>
            <a:r>
              <a:rPr lang="en-US" dirty="0" smtClean="0"/>
              <a:t>What issues are currently being debated related to immigration to the US?</a:t>
            </a:r>
          </a:p>
          <a:p>
            <a:pPr marL="514350" indent="-514350">
              <a:buAutoNum type="arabicPeriod"/>
            </a:pPr>
            <a:r>
              <a:rPr lang="en-US" dirty="0" smtClean="0"/>
              <a:t>What are some contributions made by immigrants?</a:t>
            </a:r>
          </a:p>
          <a:p>
            <a:pPr marL="514350" indent="-514350">
              <a:buAutoNum type="arabicPeriod"/>
            </a:pPr>
            <a:r>
              <a:rPr lang="en-US" dirty="0" smtClean="0"/>
              <a:t>How has the accessibility to improved technology and communications affected American culture?</a:t>
            </a:r>
          </a:p>
          <a:p>
            <a:pPr marL="514350" indent="-514350">
              <a:buAutoNum type="arabicPeriod"/>
            </a:pPr>
            <a:r>
              <a:rPr lang="en-US" dirty="0" smtClean="0"/>
              <a:t>What was the impact of the “Reagan Revolution” on federalism, the role of government, and state and national elections since 1988?</a:t>
            </a:r>
          </a:p>
          <a:p>
            <a:pPr marL="514350" indent="-514350">
              <a:buAutoNum type="arabicPeriod"/>
            </a:pPr>
            <a:r>
              <a:rPr lang="en-US" dirty="0" smtClean="0"/>
              <a:t>What are the roles that government plays in the US economy?</a:t>
            </a:r>
          </a:p>
          <a:p>
            <a:pPr marL="514350" indent="-514350">
              <a:buAutoNum type="arabicPeriod"/>
            </a:pPr>
            <a:r>
              <a:rPr lang="en-US" dirty="0" smtClean="0"/>
              <a:t>What role has the US played in a world confronted by </a:t>
            </a:r>
            <a:r>
              <a:rPr lang="en-US" smtClean="0"/>
              <a:t>international terrorism?</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graphics8.nytimes.com/images/2006/04/02/weekinreview/02broder_graph.gif"/>
          <p:cNvPicPr>
            <a:picLocks noChangeAspect="1" noChangeArrowheads="1"/>
          </p:cNvPicPr>
          <p:nvPr/>
        </p:nvPicPr>
        <p:blipFill>
          <a:blip r:embed="rId2" cstate="print"/>
          <a:srcRect/>
          <a:stretch>
            <a:fillRect/>
          </a:stretch>
        </p:blipFill>
        <p:spPr bwMode="auto">
          <a:xfrm>
            <a:off x="2438400" y="228600"/>
            <a:ext cx="5828621" cy="6629400"/>
          </a:xfrm>
          <a:prstGeom prst="rect">
            <a:avLst/>
          </a:prstGeom>
          <a:noFill/>
        </p:spPr>
      </p:pic>
      <p:sp>
        <p:nvSpPr>
          <p:cNvPr id="4" name="TextBox 3"/>
          <p:cNvSpPr txBox="1"/>
          <p:nvPr/>
        </p:nvSpPr>
        <p:spPr>
          <a:xfrm>
            <a:off x="990600" y="685800"/>
            <a:ext cx="457200" cy="4832092"/>
          </a:xfrm>
          <a:prstGeom prst="rect">
            <a:avLst/>
          </a:prstGeom>
          <a:noFill/>
        </p:spPr>
        <p:txBody>
          <a:bodyPr wrap="square" rtlCol="0">
            <a:spAutoFit/>
          </a:bodyPr>
          <a:lstStyle/>
          <a:p>
            <a:pPr algn="ctr"/>
            <a:r>
              <a:rPr lang="en-US" sz="2800" dirty="0" smtClean="0">
                <a:latin typeface="Arial" pitchFamily="34" charset="0"/>
                <a:cs typeface="Arial" pitchFamily="34" charset="0"/>
              </a:rPr>
              <a:t>I</a:t>
            </a:r>
          </a:p>
          <a:p>
            <a:pPr algn="ctr"/>
            <a:r>
              <a:rPr lang="en-US" sz="2800" dirty="0" err="1" smtClean="0">
                <a:latin typeface="Arial" pitchFamily="34" charset="0"/>
                <a:cs typeface="Arial" pitchFamily="34" charset="0"/>
              </a:rPr>
              <a:t>mmigra</a:t>
            </a:r>
            <a:endParaRPr lang="en-US" sz="2800" dirty="0" smtClean="0">
              <a:latin typeface="Arial" pitchFamily="34" charset="0"/>
              <a:cs typeface="Arial" pitchFamily="34" charset="0"/>
            </a:endParaRPr>
          </a:p>
          <a:p>
            <a:pPr algn="ctr"/>
            <a:r>
              <a:rPr lang="en-US" sz="2800" dirty="0" smtClean="0">
                <a:latin typeface="Arial" pitchFamily="34" charset="0"/>
                <a:cs typeface="Arial" pitchFamily="34" charset="0"/>
              </a:rPr>
              <a:t>t</a:t>
            </a:r>
          </a:p>
          <a:p>
            <a:pPr algn="ctr"/>
            <a:r>
              <a:rPr lang="en-US" sz="2800" dirty="0" smtClean="0">
                <a:latin typeface="Arial" pitchFamily="34" charset="0"/>
                <a:cs typeface="Arial" pitchFamily="34" charset="0"/>
              </a:rPr>
              <a:t>ion</a:t>
            </a:r>
            <a:endParaRPr lang="en-U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Immigration Changes and </a:t>
            </a:r>
            <a:r>
              <a:rPr lang="en-US" dirty="0" smtClean="0">
                <a:solidFill>
                  <a:srgbClr val="FF0000"/>
                </a:solidFill>
              </a:rPr>
              <a:t>Debate</a:t>
            </a:r>
            <a:endParaRPr lang="en-US" dirty="0">
              <a:solidFill>
                <a:srgbClr val="FF0000"/>
              </a:solidFill>
            </a:endParaRPr>
          </a:p>
        </p:txBody>
      </p:sp>
      <p:pic>
        <p:nvPicPr>
          <p:cNvPr id="19458" name="Picture 2" descr="http://blogs.venturacountystar.com/vcs/greenberg/archives/ShadowDebate0328.gif"/>
          <p:cNvPicPr>
            <a:picLocks noChangeAspect="1" noChangeArrowheads="1"/>
          </p:cNvPicPr>
          <p:nvPr/>
        </p:nvPicPr>
        <p:blipFill>
          <a:blip r:embed="rId2" cstate="print"/>
          <a:srcRect/>
          <a:stretch>
            <a:fillRect/>
          </a:stretch>
        </p:blipFill>
        <p:spPr bwMode="auto">
          <a:xfrm>
            <a:off x="2743773" y="2970985"/>
            <a:ext cx="6171627" cy="3783276"/>
          </a:xfrm>
          <a:prstGeom prst="rect">
            <a:avLst/>
          </a:prstGeom>
          <a:noFill/>
        </p:spPr>
      </p:pic>
      <p:sp>
        <p:nvSpPr>
          <p:cNvPr id="4" name="TextBox 3"/>
          <p:cNvSpPr txBox="1"/>
          <p:nvPr/>
        </p:nvSpPr>
        <p:spPr>
          <a:xfrm>
            <a:off x="381000" y="1143000"/>
            <a:ext cx="5257799" cy="2246769"/>
          </a:xfrm>
          <a:prstGeom prst="rect">
            <a:avLst/>
          </a:prstGeom>
          <a:noFill/>
        </p:spPr>
        <p:txBody>
          <a:bodyPr wrap="square" rtlCol="0">
            <a:spAutoFit/>
          </a:bodyPr>
          <a:lstStyle/>
          <a:p>
            <a:pPr>
              <a:buFont typeface="Arial" pitchFamily="34" charset="0"/>
              <a:buChar char="•"/>
            </a:pPr>
            <a:r>
              <a:rPr lang="en-US" sz="2800" b="1" dirty="0" smtClean="0">
                <a:solidFill>
                  <a:srgbClr val="FF0000"/>
                </a:solidFill>
                <a:latin typeface="Arial" pitchFamily="34" charset="0"/>
                <a:cs typeface="Arial" pitchFamily="34" charset="0"/>
              </a:rPr>
              <a:t>Strain</a:t>
            </a:r>
            <a:r>
              <a:rPr lang="en-US" sz="2800" dirty="0" smtClean="0">
                <a:latin typeface="Arial" pitchFamily="34" charset="0"/>
                <a:cs typeface="Arial" pitchFamily="34" charset="0"/>
              </a:rPr>
              <a:t> on government services </a:t>
            </a:r>
          </a:p>
          <a:p>
            <a:pPr>
              <a:buFont typeface="Arial" pitchFamily="34" charset="0"/>
              <a:buChar char="•"/>
            </a:pPr>
            <a:r>
              <a:rPr lang="en-US" sz="2800" dirty="0" smtClean="0">
                <a:latin typeface="Arial" pitchFamily="34" charset="0"/>
                <a:cs typeface="Arial" pitchFamily="34" charset="0"/>
              </a:rPr>
              <a:t>Filling </a:t>
            </a:r>
            <a:r>
              <a:rPr lang="en-US" sz="2800" b="1" dirty="0" smtClean="0">
                <a:solidFill>
                  <a:srgbClr val="FF0000"/>
                </a:solidFill>
                <a:latin typeface="Arial" pitchFamily="34" charset="0"/>
                <a:cs typeface="Arial" pitchFamily="34" charset="0"/>
              </a:rPr>
              <a:t>low</a:t>
            </a:r>
            <a:r>
              <a:rPr lang="en-US" sz="2800" dirty="0" smtClean="0">
                <a:latin typeface="Arial" pitchFamily="34" charset="0"/>
                <a:cs typeface="Arial" pitchFamily="34" charset="0"/>
              </a:rPr>
              <a:t>-paying jobs</a:t>
            </a:r>
          </a:p>
          <a:p>
            <a:pPr>
              <a:buFont typeface="Arial" pitchFamily="34" charset="0"/>
              <a:buChar char="•"/>
            </a:pPr>
            <a:r>
              <a:rPr lang="en-US" sz="2800" dirty="0" smtClean="0">
                <a:latin typeface="Arial" pitchFamily="34" charset="0"/>
                <a:cs typeface="Arial" pitchFamily="34" charset="0"/>
              </a:rPr>
              <a:t>Pathway to citizenship</a:t>
            </a:r>
          </a:p>
          <a:p>
            <a:pPr>
              <a:buFont typeface="Arial" pitchFamily="34" charset="0"/>
              <a:buChar char="•"/>
            </a:pPr>
            <a:r>
              <a:rPr lang="en-US" sz="2800" b="1" dirty="0" smtClean="0">
                <a:solidFill>
                  <a:srgbClr val="FF0000"/>
                </a:solidFill>
                <a:latin typeface="Arial" pitchFamily="34" charset="0"/>
                <a:cs typeface="Arial" pitchFamily="34" charset="0"/>
              </a:rPr>
              <a:t>Border</a:t>
            </a:r>
            <a:r>
              <a:rPr lang="en-US" sz="2800" dirty="0" smtClean="0">
                <a:latin typeface="Arial" pitchFamily="34" charset="0"/>
                <a:cs typeface="Arial" pitchFamily="34" charset="0"/>
              </a:rPr>
              <a:t> issues</a:t>
            </a:r>
          </a:p>
          <a:p>
            <a:pPr>
              <a:buFont typeface="Arial" pitchFamily="34" charset="0"/>
              <a:buChar char="•"/>
            </a:pPr>
            <a:endParaRPr lang="en-US" sz="2800" dirty="0">
              <a:latin typeface="Arial" pitchFamily="34" charset="0"/>
              <a:cs typeface="Arial" pitchFamily="34" charset="0"/>
            </a:endParaRPr>
          </a:p>
        </p:txBody>
      </p:sp>
      <p:sp>
        <p:nvSpPr>
          <p:cNvPr id="5" name="TextBox 4"/>
          <p:cNvSpPr txBox="1"/>
          <p:nvPr/>
        </p:nvSpPr>
        <p:spPr>
          <a:xfrm>
            <a:off x="4800600" y="1600200"/>
            <a:ext cx="4343400" cy="1384995"/>
          </a:xfrm>
          <a:prstGeom prst="rect">
            <a:avLst/>
          </a:prstGeom>
          <a:noFill/>
        </p:spPr>
        <p:txBody>
          <a:bodyPr wrap="square" rtlCol="0">
            <a:spAutoFit/>
          </a:bodyPr>
          <a:lstStyle/>
          <a:p>
            <a:pPr>
              <a:buFont typeface="Arial" pitchFamily="34" charset="0"/>
              <a:buChar char="•"/>
            </a:pPr>
            <a:r>
              <a:rPr lang="en-US" sz="2800" b="1" dirty="0" smtClean="0">
                <a:solidFill>
                  <a:srgbClr val="FF0000"/>
                </a:solidFill>
                <a:latin typeface="Arial" pitchFamily="34" charset="0"/>
                <a:cs typeface="Arial" pitchFamily="34" charset="0"/>
              </a:rPr>
              <a:t>Bilingual</a:t>
            </a:r>
            <a:r>
              <a:rPr lang="en-US" sz="2800" dirty="0" smtClean="0">
                <a:latin typeface="Arial" pitchFamily="34" charset="0"/>
                <a:cs typeface="Arial" pitchFamily="34" charset="0"/>
              </a:rPr>
              <a:t> education</a:t>
            </a:r>
          </a:p>
          <a:p>
            <a:pPr>
              <a:buFont typeface="Arial" pitchFamily="34" charset="0"/>
              <a:buChar char="•"/>
            </a:pPr>
            <a:r>
              <a:rPr lang="en-US" sz="2800" dirty="0" smtClean="0">
                <a:latin typeface="Arial" pitchFamily="34" charset="0"/>
                <a:cs typeface="Arial" pitchFamily="34" charset="0"/>
              </a:rPr>
              <a:t>Increasing cultural   </a:t>
            </a:r>
          </a:p>
          <a:p>
            <a:r>
              <a:rPr lang="en-US" sz="2800" dirty="0" smtClean="0">
                <a:latin typeface="Arial" pitchFamily="34" charset="0"/>
                <a:cs typeface="Arial" pitchFamily="34" charset="0"/>
              </a:rPr>
              <a:t>  diversity</a:t>
            </a:r>
            <a:endParaRPr lang="en-US" sz="2800" dirty="0">
              <a:latin typeface="Arial" pitchFamily="34" charset="0"/>
              <a:cs typeface="Arial" pitchFamily="34" charset="0"/>
            </a:endParaRPr>
          </a:p>
        </p:txBody>
      </p:sp>
      <p:sp>
        <p:nvSpPr>
          <p:cNvPr id="6" name="Left Arrow 5"/>
          <p:cNvSpPr/>
          <p:nvPr/>
        </p:nvSpPr>
        <p:spPr>
          <a:xfrm rot="20055556">
            <a:off x="6457494" y="1026615"/>
            <a:ext cx="978408" cy="484632"/>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600" y="3741401"/>
            <a:ext cx="2515173" cy="22424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1626</TotalTime>
  <Words>3114</Words>
  <Application>Microsoft Office PowerPoint</Application>
  <PresentationFormat>On-screen Show (4:3)</PresentationFormat>
  <Paragraphs>279</Paragraphs>
  <Slides>74</Slides>
  <Notes>0</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Office Theme</vt:lpstr>
      <vt:lpstr>SOL VUS 15</vt:lpstr>
      <vt:lpstr>Developments of Recent Decades</vt:lpstr>
      <vt:lpstr>Supreme Court Makeup </vt:lpstr>
      <vt:lpstr>Slide 4</vt:lpstr>
      <vt:lpstr>Supreme Court Decisions</vt:lpstr>
      <vt:lpstr>Supreme Court Decisions</vt:lpstr>
      <vt:lpstr>Immigration Changes and Debate</vt:lpstr>
      <vt:lpstr>Slide 8</vt:lpstr>
      <vt:lpstr>Immigration Changes and Debate</vt:lpstr>
      <vt:lpstr>Slide 10</vt:lpstr>
      <vt:lpstr>Remember this cartoon?  What is it trying to say?  What does the open door signify?</vt:lpstr>
      <vt:lpstr>Immigration Contributions</vt:lpstr>
      <vt:lpstr>Slide 13</vt:lpstr>
      <vt:lpstr>Slide 14</vt:lpstr>
      <vt:lpstr>Space Race competition</vt:lpstr>
      <vt:lpstr>Slide 16</vt:lpstr>
      <vt:lpstr>Image OF the Hubble Telescope</vt:lpstr>
      <vt:lpstr>Images FROM the Hubble Telescope</vt:lpstr>
      <vt:lpstr>Which would you see from the Hubble Telescope?</vt:lpstr>
      <vt:lpstr>Information Technology </vt:lpstr>
      <vt:lpstr>Slide 21</vt:lpstr>
      <vt:lpstr>Slide 22</vt:lpstr>
      <vt:lpstr>Medical Breakthroughs</vt:lpstr>
      <vt:lpstr>Polio FYI…</vt:lpstr>
      <vt:lpstr>Polio FYI…</vt:lpstr>
      <vt:lpstr>Slide 26</vt:lpstr>
      <vt:lpstr>Slide 27</vt:lpstr>
      <vt:lpstr>Slide 28</vt:lpstr>
      <vt:lpstr>Slide 29</vt:lpstr>
      <vt:lpstr>Carter’s Crisis of Confidence--FYI</vt:lpstr>
      <vt:lpstr>Gas lines during the energy crisis--FYI</vt:lpstr>
      <vt:lpstr>Iran Hostage Crisis Discredits Carter--FYI</vt:lpstr>
      <vt:lpstr>Iran Hostage Crisis Discredits Carter--FYI</vt:lpstr>
      <vt:lpstr>Roe v. Wade Mobilizes Conservatives--FYI</vt:lpstr>
      <vt:lpstr>The Christian Right--FYI</vt:lpstr>
      <vt:lpstr>Televangelism--FYI</vt:lpstr>
      <vt:lpstr>Political Influence of the Christian Right--FYI</vt:lpstr>
      <vt:lpstr>Reagan Revolution </vt:lpstr>
      <vt:lpstr>Reagan Landslide--FYI</vt:lpstr>
      <vt:lpstr>Election of 1980</vt:lpstr>
      <vt:lpstr>The Reagan Revolution Begins--FYI </vt:lpstr>
      <vt:lpstr>A Dramatic Start to the Reagan Presidency--FYI</vt:lpstr>
      <vt:lpstr>A Dramatic Start to the Reagan Presidency--FYI</vt:lpstr>
      <vt:lpstr>A Dramatic Start to the Reagan Presidency--FYI</vt:lpstr>
      <vt:lpstr>Slide 45</vt:lpstr>
      <vt:lpstr>Slide 46</vt:lpstr>
      <vt:lpstr>Questions to ponder….</vt:lpstr>
      <vt:lpstr>Questions to ponder….</vt:lpstr>
      <vt:lpstr>Questions to ponder….</vt:lpstr>
      <vt:lpstr>Questions to ponder….</vt:lpstr>
      <vt:lpstr>Questions to ponder….</vt:lpstr>
      <vt:lpstr>Slide 52</vt:lpstr>
      <vt:lpstr>Reagan’s Continued Influence</vt:lpstr>
      <vt:lpstr>Current candidate’s platform.  How does it reflect Reagan’s influence?</vt:lpstr>
      <vt:lpstr>Make a 3 column chart with the following headers:</vt:lpstr>
      <vt:lpstr>II. George H. W. Bush, 1989-1993</vt:lpstr>
      <vt:lpstr>The Persian Gulf War--FYI</vt:lpstr>
      <vt:lpstr>Slide 58</vt:lpstr>
      <vt:lpstr>The Gulf War--FYI</vt:lpstr>
      <vt:lpstr>Recession and Downsizing--FYI</vt:lpstr>
      <vt:lpstr>III.  William J. Clinton, 1993-2001</vt:lpstr>
      <vt:lpstr>Yugoslavian Turmoil (The Balkans)--FYI</vt:lpstr>
      <vt:lpstr>Slide 63</vt:lpstr>
      <vt:lpstr>IV. George W. Bush, 2001-2009</vt:lpstr>
      <vt:lpstr>WHICH PRESIDENT WAS INVOLVED WITH OPERATION DESERT STORM/PERSIAN GULF WAR?</vt:lpstr>
      <vt:lpstr>WHO DID NAFTA AND NATO INVOLVEMENT IN YUGOSLAVIA?</vt:lpstr>
      <vt:lpstr>9/11, AFGHANISTAN, IRAQ, PATRIOT ACT?</vt:lpstr>
      <vt:lpstr>Government in the Economy</vt:lpstr>
      <vt:lpstr>Slide 69</vt:lpstr>
      <vt:lpstr>Slide 70</vt:lpstr>
      <vt:lpstr>Slide 71</vt:lpstr>
      <vt:lpstr>The US Against Terrorism</vt:lpstr>
      <vt:lpstr>What do you think about the Patriot Act?</vt:lpstr>
      <vt:lpstr>Essential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Developments of Recent Decades</dc:title>
  <dc:creator>Carol Woodbeck</dc:creator>
  <cp:lastModifiedBy>amcdonough</cp:lastModifiedBy>
  <cp:revision>106</cp:revision>
  <dcterms:created xsi:type="dcterms:W3CDTF">2010-06-28T21:31:48Z</dcterms:created>
  <dcterms:modified xsi:type="dcterms:W3CDTF">2015-11-17T17:00:43Z</dcterms:modified>
</cp:coreProperties>
</file>