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262" r:id="rId3"/>
    <p:sldId id="275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57" r:id="rId17"/>
    <p:sldId id="258" r:id="rId18"/>
    <p:sldId id="259" r:id="rId19"/>
    <p:sldId id="323" r:id="rId20"/>
    <p:sldId id="322" r:id="rId21"/>
    <p:sldId id="276" r:id="rId22"/>
    <p:sldId id="277" r:id="rId23"/>
    <p:sldId id="278" r:id="rId24"/>
    <p:sldId id="279" r:id="rId25"/>
    <p:sldId id="260" r:id="rId26"/>
    <p:sldId id="280" r:id="rId27"/>
    <p:sldId id="261" r:id="rId28"/>
    <p:sldId id="281" r:id="rId29"/>
    <p:sldId id="282" r:id="rId30"/>
    <p:sldId id="284" r:id="rId31"/>
    <p:sldId id="283" r:id="rId32"/>
    <p:sldId id="301" r:id="rId33"/>
    <p:sldId id="302" r:id="rId34"/>
    <p:sldId id="285" r:id="rId35"/>
    <p:sldId id="304" r:id="rId36"/>
    <p:sldId id="286" r:id="rId37"/>
    <p:sldId id="287" r:id="rId38"/>
    <p:sldId id="288" r:id="rId39"/>
    <p:sldId id="300" r:id="rId40"/>
    <p:sldId id="289" r:id="rId41"/>
    <p:sldId id="290" r:id="rId42"/>
    <p:sldId id="291" r:id="rId43"/>
    <p:sldId id="306" r:id="rId44"/>
    <p:sldId id="292" r:id="rId45"/>
    <p:sldId id="293" r:id="rId46"/>
    <p:sldId id="294" r:id="rId47"/>
    <p:sldId id="295" r:id="rId48"/>
    <p:sldId id="298" r:id="rId49"/>
    <p:sldId id="299" r:id="rId50"/>
    <p:sldId id="303" r:id="rId51"/>
    <p:sldId id="305" r:id="rId52"/>
    <p:sldId id="308" r:id="rId53"/>
    <p:sldId id="309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22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9D4BB-BEC9-430A-B6DD-0B27AC055DEE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C8A75-3B98-425E-891C-1B2325726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2798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1725D-B694-4CB5-B312-2FF4E68DF8A3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0C93B-E116-4D7B-8D6E-90E4DD36A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91F7C-3E9A-43CE-BEAA-95305008B70D}" type="slidenum">
              <a:rPr lang="en-US" smtClean="0">
                <a:latin typeface="Tahoma" pitchFamily="34" charset="0"/>
              </a:rPr>
              <a:pPr/>
              <a:t>32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21EB6-E128-4FB4-B9CB-A9EF563F440E}" type="slidenum">
              <a:rPr lang="en-US" smtClean="0">
                <a:latin typeface="Tahoma" pitchFamily="34" charset="0"/>
              </a:rPr>
              <a:pPr/>
              <a:t>33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A510D1-2FFF-4C5B-A745-AECB4942938A}" type="slidenum">
              <a:rPr lang="en-US" smtClean="0">
                <a:latin typeface="Tahoma" pitchFamily="34" charset="0"/>
              </a:rPr>
              <a:pPr/>
              <a:t>39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54879-932A-477D-8ACC-30059F5212B9}" type="slidenum">
              <a:rPr lang="en-US" smtClean="0">
                <a:latin typeface="Tahoma" pitchFamily="34" charset="0"/>
              </a:rPr>
              <a:pPr/>
              <a:t>48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FB072-5A4B-488D-98EC-9901DF772AF4}" type="slidenum">
              <a:rPr lang="en-US" smtClean="0">
                <a:latin typeface="Tahoma" pitchFamily="34" charset="0"/>
              </a:rPr>
              <a:pPr/>
              <a:t>49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C1D7-41F3-4446-9302-3D9A9D6415D4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3F9E-A78F-487A-AA7D-172F58EE2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C1D7-41F3-4446-9302-3D9A9D6415D4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3F9E-A78F-487A-AA7D-172F58EE2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C1D7-41F3-4446-9302-3D9A9D6415D4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3F9E-A78F-487A-AA7D-172F58EE2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n-CA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5320-0CA9-4FCF-899A-11CF6C1F6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C1D7-41F3-4446-9302-3D9A9D6415D4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3F9E-A78F-487A-AA7D-172F58EE2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C1D7-41F3-4446-9302-3D9A9D6415D4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3F9E-A78F-487A-AA7D-172F58EE2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C1D7-41F3-4446-9302-3D9A9D6415D4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3F9E-A78F-487A-AA7D-172F58EE2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C1D7-41F3-4446-9302-3D9A9D6415D4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3F9E-A78F-487A-AA7D-172F58EE2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C1D7-41F3-4446-9302-3D9A9D6415D4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3F9E-A78F-487A-AA7D-172F58EE2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C1D7-41F3-4446-9302-3D9A9D6415D4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3F9E-A78F-487A-AA7D-172F58EE2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C1D7-41F3-4446-9302-3D9A9D6415D4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3F9E-A78F-487A-AA7D-172F58EE2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C1D7-41F3-4446-9302-3D9A9D6415D4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3F9E-A78F-487A-AA7D-172F58EE2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AC1D7-41F3-4446-9302-3D9A9D6415D4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C3F9E-A78F-487A-AA7D-172F58EE2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dnawars.files.wordpress.com/2009/05/naacp-2.jpg&amp;imgrefurl=http://dnawars.wordpress.com/2009/05/16/an-imaginary-world-of-facts/&amp;usg=__JNwWzWlpagqQJe8wgeA0vFrPghQ=&amp;h=453&amp;w=400&amp;sz=56&amp;hl=en&amp;start=1&amp;itbs=1&amp;tbnid=868RCBtDQ0q7rM:&amp;tbnh=127&amp;tbnw=112&amp;prev=/images?q=naacp&amp;hl=en&amp;gbv=2&amp;tbs=isch:1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google.com/imgres?imgurl=http://media-2.web.britannica.com/eb-media/42/115042-004-B88D7271.jpg&amp;imgrefurl=http://www.britannica.com/EBchecked/topic-art/81780/110766/A-mother-explaining-to-her-daughter-the-significance-of-the&amp;usg=__gbBNGqxP1pwymJSoLdZU6ISmAPw=&amp;h=382&amp;w=550&amp;sz=29&amp;hl=en&amp;start=9&amp;itbs=1&amp;tbnid=L51RwJGFiK1mdM:&amp;tbnh=92&amp;tbnw=133&amp;prev=/images?q=brown+v+board+of+education&amp;hl=en&amp;gbv=2&amp;tbs=isch: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imgres?imgurl=http://blog.reidreport.com/wp-content/uploads/2009/09/march-on-washington.jpg&amp;imgrefurl=http://blog.reidreport.com/2009/09/the-teabaggers-march-on-washington/&amp;usg=__tack4vqPSEQYMjl0oJqCLI5gI4w=&amp;h=325&amp;w=300&amp;sz=69&amp;hl=en&amp;start=5&amp;itbs=1&amp;tbnid=KUTtZN6vAqAZLM:&amp;tbnh=118&amp;tbnw=109&amp;prev=/images?q=march+on+washington+1963&amp;hl=en&amp;gbv=2&amp;tbs=isch:1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com/imgres?imgurl=http://www.paregien.net/Articles/Luper-Clara/MartinLKing-1963-08-28.jpg&amp;imgrefurl=http://www.paregien.net/Articles/Luper-Clara/Luper-Clara.htm&amp;usg=__xfRrYPTZeMILa_SRg2TmV7szlLM=&amp;h=265&amp;w=350&amp;sz=81&amp;hl=en&amp;start=2&amp;itbs=1&amp;tbnid=5EPe-WqxKrx7tM:&amp;tbnh=91&amp;tbnw=120&amp;prev=/images?q=march+on+washington+1963&amp;hl=en&amp;gbv=2&amp;tbs=isch:1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imgres?imgurl=http://www.blackpast.com/files/blackpast_images/hill_oliver.jpg&amp;imgrefurl=http://www.blackpast.com/?q=aah/hill-oliver-white-1907-2007&amp;usg=__hPtgP81FiNitpJE9kOpuUdY6h4o=&amp;h=361&amp;w=250&amp;sz=24&amp;hl=en&amp;start=15&amp;itbs=1&amp;tbnid=6vEw_ZKXnE_V1M:&amp;tbnh=121&amp;tbnw=84&amp;prev=/images?q=oliver+hill+and+thurgood+marshall&amp;hl=en&amp;gbv=2&amp;tbs=isch:1" TargetMode="External"/><Relationship Id="rId5" Type="http://schemas.openxmlformats.org/officeDocument/2006/relationships/image" Target="../media/image26.jpeg"/><Relationship Id="rId10" Type="http://schemas.openxmlformats.org/officeDocument/2006/relationships/image" Target="../media/image4.jpeg"/><Relationship Id="rId4" Type="http://schemas.openxmlformats.org/officeDocument/2006/relationships/hyperlink" Target="http://www.google.com/imgres?imgurl=http://3.bp.blogspot.com/_Evd4VWIngII/S8IM4kC0GJI/AAAAAAAAAV8/_mcCP-8m7ik/s400/THURGOOD+MARSHALL.jpg&amp;imgrefurl=http://khcompany.blogspot.com/&amp;usg=__5-VDdovvbMNlav_Xu7LivfQc_mg=&amp;h=375&amp;w=320&amp;sz=15&amp;hl=en&amp;start=32&amp;itbs=1&amp;tbnid=N5oiTGgDJx1byM:&amp;tbnh=122&amp;tbnw=104&amp;prev=/images?q=brown+v+board+of+education+of+topeka&amp;start=20&amp;hl=en&amp;sa=N&amp;gbv=2&amp;ndsp=20&amp;tbs=isch:1" TargetMode="External"/><Relationship Id="rId9" Type="http://schemas.openxmlformats.org/officeDocument/2006/relationships/hyperlink" Target="http://www.google.com/imgres?imgurl=http://dnawars.files.wordpress.com/2009/05/naacp-2.jpg&amp;imgrefurl=http://dnawars.wordpress.com/2009/05/16/an-imaginary-world-of-facts/&amp;usg=__JNwWzWlpagqQJe8wgeA0vFrPghQ=&amp;h=453&amp;w=400&amp;sz=56&amp;hl=en&amp;start=1&amp;itbs=1&amp;tbnid=868RCBtDQ0q7rM:&amp;tbnh=127&amp;tbnw=112&amp;prev=/images?q=naacp&amp;hl=en&amp;gbv=2&amp;tbs=isch: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2.nps.k12.va.us/images/ace/85916/ace_707331974_1196346255.jpg&amp;imgrefurl=http://ww2.nps.k12.va.us/education/components/faq/faq.php?sectiondetailid=85916&amp;usg=__xVAD_p4ew4Hs2hbNx0sU0Goavc0=&amp;h=258&amp;w=309&amp;sz=20&amp;hl=en&amp;start=12&amp;itbs=1&amp;tbnid=oEdnkQr6bUKhbM:&amp;tbnh=98&amp;tbnw=117&amp;prev=/images?q=virginia+massive+resistance&amp;hl=en&amp;gbv=2&amp;tbs=isch:1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://www.google.com/imgres?imgurl=http://www.smithsonianlegacies.si.edu/photos/227.jpg&amp;imgrefurl=http://www.smithsonianlegacies.si.edu/objectdescription.cfm?ID=227&amp;usg=__qBLz6d9kxxEHfEWMQmplQyu8D9g=&amp;h=246&amp;w=250&amp;sz=10&amp;hl=en&amp;start=10&amp;itbs=1&amp;tbnid=mFxA4v78IhgFWM:&amp;tbnh=109&amp;tbnw=111&amp;prev=/images?q=march+on+washington+1963&amp;hl=en&amp;gbv=2&amp;tbs=isch:1" TargetMode="External"/><Relationship Id="rId7" Type="http://schemas.openxmlformats.org/officeDocument/2006/relationships/hyperlink" Target="http://www.google.com/imgres?imgurl=http://myhero.com/images/guest/g7643/hero7896/g7643_u4723_mlk06.jpg&amp;imgrefurl=http://myhero.com/go/hero.asp?hero=ml_king3&amp;usg=__FHj7MMOX5Lw75dyCzA5EsmSTOPc=&amp;h=294&amp;w=432&amp;sz=29&amp;hl=en&amp;start=19&amp;itbs=1&amp;tbnid=jyyyaijGdalhKM:&amp;tbnh=86&amp;tbnw=126&amp;prev=/images?q=mlk+i+have+a+dream&amp;hl=en&amp;gbv=2&amp;tbs=isch:1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hyperlink" Target="http://www.google.com/imgres?imgurl=http://artfiles.art.com/images/-/Great-Black-Americans---Martin-Luther-King-Jr-Poster-C10085288.jpeg&amp;imgrefurl=http://www.unreasonableman.net/2008/11/45-years.html&amp;usg=__bTPC3Wh0UnBs_fEErz7H9GCkid4=&amp;h=450&amp;w=347&amp;sz=38&amp;hl=en&amp;start=4&amp;itbs=1&amp;tbnid=2eiWksMR4I5t5M:&amp;tbnh=127&amp;tbnw=98&amp;prev=/images?q=mlk+i+have+a+dream&amp;hl=en&amp;gbv=2&amp;tbs=isch:1" TargetMode="Externa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lileks.com/bleats/archive/08/0608/0603art/scans/motel2.jpg&amp;imgrefurl=http://www.lileks.com/bleats/archive/08/0608/061908.html&amp;usg=__dzaJYyFAqaVwhBE4-gfA-6nqFns=&amp;h=562&amp;w=500&amp;sz=18&amp;hl=en&amp;start=14&amp;itbs=1&amp;tbnid=3uMK1b7d7EiHoM:&amp;tbnh=133&amp;tbnw=118&amp;prev=/images?q=motel+clip+art&amp;hl=en&amp;gbv=2&amp;tbs=isch:1" TargetMode="External"/><Relationship Id="rId13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12" Type="http://schemas.openxmlformats.org/officeDocument/2006/relationships/hyperlink" Target="http://www.google.com/imgres?imgurl=http://dclips.fundraw.com/pngmax/excl_iryna_bodnaruk_11.png&amp;imgrefurl=http://www.fundraw.com/clipart/clip-art/1062/People-in-Swimming-Pool/&amp;usg=__Z8wT3YK70U2gt1WinAj2zD-Toqo=&amp;h=1427&amp;w=3570&amp;sz=658&amp;hl=en&amp;start=9&amp;itbs=1&amp;tbnid=gMtsvcxm6U3IXM:&amp;tbnh=60&amp;tbnw=150&amp;prev=/images?q=swimming+pool+clip+art&amp;hl=en&amp;sa=G&amp;gbv=2&amp;tbs=isch:1" TargetMode="External"/><Relationship Id="rId2" Type="http://schemas.openxmlformats.org/officeDocument/2006/relationships/hyperlink" Target="http://www.google.com/imgres?imgurl=http://www.solcomhouse.com/images/no-racism.jpg&amp;imgrefurl=http://www.solcomhouse.com/racism.htm&amp;usg=__yEOUg8ep0k_Iq1bP5r5MSYyCRQE=&amp;h=300&amp;w=300&amp;sz=13&amp;hl=en&amp;start=5&amp;itbs=1&amp;tbnid=BVROb0YjuBS0DM:&amp;tbnh=116&amp;tbnw=116&amp;prev=/images?q=civil+rights+act+of+1964&amp;hl=en&amp;gbv=2&amp;tbs=isch: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imgres?imgurl=http://latimesblogs.latimes.com/.a/6a00d8341c630a53ef011571a58d31970b-400wi&amp;imgrefurl=http://latimesblogs.latimes.com/washington/civil_rights/&amp;usg=__QsGKjxHTUjwL0yiLJpuIj2vdsEg=&amp;h=378&amp;w=400&amp;sz=36&amp;hl=en&amp;start=39&amp;itbs=1&amp;tbnid=XN3G8QuDtx4nsM:&amp;tbnh=117&amp;tbnw=124&amp;prev=/images?q=civil+rights+act+of+1964&amp;start=20&amp;hl=en&amp;sa=N&amp;gbv=2&amp;ndsp=20&amp;tbs=isch:1" TargetMode="External"/><Relationship Id="rId11" Type="http://schemas.openxmlformats.org/officeDocument/2006/relationships/image" Target="../media/image50.jpeg"/><Relationship Id="rId5" Type="http://schemas.openxmlformats.org/officeDocument/2006/relationships/image" Target="../media/image47.jpeg"/><Relationship Id="rId10" Type="http://schemas.openxmlformats.org/officeDocument/2006/relationships/hyperlink" Target="http://www.google.com/imgres?imgurl=http://www.clipartguide.com/_small/0014-0703-0612-0034.jpg&amp;imgrefurl=http://www.clipartguide.com/_pages/0014-0703-0612-0034.html&amp;usg=__6hcoOs1Ajg32Vthnvjo7ZeKPYBw=&amp;h=299&amp;w=300&amp;sz=28&amp;hl=en&amp;start=35&amp;itbs=1&amp;tbnid=v-Pd1SEhMOpy_M:&amp;tbnh=116&amp;tbnw=116&amp;prev=/images?q=restaurant+clip+art&amp;start=20&amp;hl=en&amp;sa=N&amp;gbv=2&amp;ndsp=20&amp;tbs=isch:1" TargetMode="External"/><Relationship Id="rId4" Type="http://schemas.openxmlformats.org/officeDocument/2006/relationships/hyperlink" Target="http://www.google.com/imgres?imgurl=http://ecx.images-amazon.com/images/I/51F0MANP8FL._SL500_AA240_.jpg&amp;imgrefurl=http://picsdigger.com/keyword/civil%20rights%20act%20of%201964/&amp;usg=__IWztPjb8A9LCl20KRyPpOEi1P5s=&amp;h=240&amp;w=240&amp;sz=14&amp;hl=en&amp;start=7&amp;itbs=1&amp;tbnid=Si1vkxlNrnWThM:&amp;tbnh=110&amp;tbnw=110&amp;prev=/images?q=civil+rights+act+of+1964&amp;hl=en&amp;gbv=2&amp;tbs=isch:1" TargetMode="External"/><Relationship Id="rId9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images.google.com/imgres?imgurl=http://www.loc.gov/exhibits/civilrights/images/cr0035th.jpg&amp;imgrefurl=http://www.loc.gov/exhibits/civilrights/cr-exhibit.html&amp;h=205&amp;w=250&amp;sz=17&amp;hl=en&amp;start=4&amp;tbnid=sZzkKVANFOwSVM:&amp;tbnh=91&amp;tbnw=111&amp;prev=/images?q=voting+rights+act+of+1965&amp;svnum=10&amp;hl=en&amp;rls=com.microsoft:en-US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rtin%20Luther%20King%20Jr%20Assassination%20without%20intro.mp3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mcdonough\Desktop\U.S.%20History%202010-2011\Lessons%202010-2011\Lesson%2015%20Notes\Martin%20Luther%20King%20Jr%20Assassination%20without%20intro.mp3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hyperlink" Target="http://www.holtlaborlibrary.org/images/BusBoycottSegregation_lg.JPG" TargetMode="External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Civil Rights Movements of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1950s and 1960s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229600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African Americans</a:t>
            </a:r>
            <a:r>
              <a:rPr lang="en-US" dirty="0" smtClean="0">
                <a:solidFill>
                  <a:schemeClr val="tx1"/>
                </a:solidFill>
              </a:rPr>
              <a:t>, working through the court system with the </a:t>
            </a:r>
            <a:r>
              <a:rPr lang="en-US" dirty="0" smtClean="0">
                <a:solidFill>
                  <a:srgbClr val="FF0000"/>
                </a:solidFill>
              </a:rPr>
              <a:t>NAACP</a:t>
            </a:r>
            <a:r>
              <a:rPr lang="en-US" dirty="0" smtClean="0">
                <a:solidFill>
                  <a:schemeClr val="tx1"/>
                </a:solidFill>
              </a:rPr>
              <a:t> and mass protest, </a:t>
            </a:r>
            <a:r>
              <a:rPr lang="en-US" dirty="0" smtClean="0">
                <a:solidFill>
                  <a:srgbClr val="FF0000"/>
                </a:solidFill>
              </a:rPr>
              <a:t>reshaped public opinion </a:t>
            </a:r>
            <a:r>
              <a:rPr lang="en-US" dirty="0" smtClean="0">
                <a:solidFill>
                  <a:schemeClr val="tx1"/>
                </a:solidFill>
              </a:rPr>
              <a:t>and secured the </a:t>
            </a:r>
            <a:r>
              <a:rPr lang="en-US" dirty="0" smtClean="0">
                <a:solidFill>
                  <a:srgbClr val="FF0000"/>
                </a:solidFill>
              </a:rPr>
              <a:t>passage of civil rights legislation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t1.gstatic.com/images?q=tbn:L51RwJGFiK1mdM:http://media-2.web.britannica.com/eb-media/42/115042-004-B88D727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800599"/>
            <a:ext cx="2067339" cy="1430039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5EPe-WqxKrx7tM:http://www.paregien.net/Articles/Luper-Clara/MartinLKing-1963-08-2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800600"/>
            <a:ext cx="1611084" cy="1221740"/>
          </a:xfrm>
          <a:prstGeom prst="rect">
            <a:avLst/>
          </a:prstGeom>
          <a:noFill/>
        </p:spPr>
      </p:pic>
      <p:pic>
        <p:nvPicPr>
          <p:cNvPr id="1030" name="Picture 6" descr="http://t1.gstatic.com/images?q=tbn:KUTtZN6vAqAZLM:http://blog.reidreport.com/wp-content/uploads/2009/09/march-on-washingto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4800600"/>
            <a:ext cx="1266825" cy="1371425"/>
          </a:xfrm>
          <a:prstGeom prst="rect">
            <a:avLst/>
          </a:prstGeom>
          <a:noFill/>
        </p:spPr>
      </p:pic>
      <p:pic>
        <p:nvPicPr>
          <p:cNvPr id="1032" name="Picture 8" descr="http://t1.gstatic.com/images?q=tbn:868RCBtDQ0q7rM:http://dnawars.files.wordpress.com/2009/05/naacp-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5181600"/>
            <a:ext cx="1295400" cy="146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Stereotypes of Black People</a:t>
            </a:r>
            <a:b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Presented in the Book </a:t>
            </a:r>
            <a:b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Uncle Tom ‘s Cabin the persisted during the Jim Crow Era</a:t>
            </a:r>
            <a:endParaRPr lang="en-US" sz="2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Black children are considered unruly and hyper (Topsy)</a:t>
            </a:r>
          </a:p>
          <a:p>
            <a:r>
              <a:rPr lang="en-US" smtClean="0"/>
              <a:t>The “Happy Darky" = lazy, carefree(Sam)</a:t>
            </a:r>
          </a:p>
          <a:p>
            <a:r>
              <a:rPr lang="en-US" smtClean="0"/>
              <a:t>Mulatto slaves where more desiriable to masters (Eliza)</a:t>
            </a:r>
          </a:p>
          <a:p>
            <a:r>
              <a:rPr lang="en-US" smtClean="0"/>
              <a:t>Dark-skinned female  who cooks and cleans (Mammy)</a:t>
            </a:r>
          </a:p>
          <a:p>
            <a:r>
              <a:rPr lang="en-US" smtClean="0"/>
              <a:t>A black man who is eager to please white people (Uncle Tom)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Examples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2291" name="Content Placeholder 3" descr="s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905000"/>
            <a:ext cx="2643188" cy="2819400"/>
          </a:xfrm>
        </p:spPr>
      </p:pic>
      <p:pic>
        <p:nvPicPr>
          <p:cNvPr id="12292" name="Picture 4" descr="ma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752600"/>
            <a:ext cx="23860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Lynchings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>
            <a:normAutofit fontScale="700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act of lynching is considered an extreme mean of execution by either hanging or shooting the victim.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It was created by white people to punish colored people, mainly blacks.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Lynchings</a:t>
            </a:r>
            <a:r>
              <a:rPr lang="en-US" dirty="0" smtClean="0"/>
              <a:t> occurred mainly in the south.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Lynchings</a:t>
            </a:r>
            <a:r>
              <a:rPr lang="en-US" dirty="0" smtClean="0"/>
              <a:t> became basically a way for white people to vent their anger against blacks.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Between the years 1882-1968 almost 3,446 black people were lynched.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13316" name="Content Placeholder 7" descr="ly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676400"/>
            <a:ext cx="3505200" cy="4332288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Lynching Statistics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4339" name="Content Placeholder 5" descr="LynchingMapTotal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514600"/>
            <a:ext cx="4518025" cy="2384425"/>
          </a:xfrm>
        </p:spPr>
      </p:pic>
      <p:sp>
        <p:nvSpPr>
          <p:cNvPr id="14340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r>
              <a:rPr lang="en-US" smtClean="0"/>
              <a:t>Between the years of 1882-1968 Mississippi had the highest number of lynchings – 581</a:t>
            </a:r>
          </a:p>
          <a:p>
            <a:r>
              <a:rPr lang="en-US" smtClean="0"/>
              <a:t>Georgia was 2</a:t>
            </a:r>
            <a:r>
              <a:rPr lang="en-US" baseline="30000" smtClean="0"/>
              <a:t>nd</a:t>
            </a:r>
            <a:r>
              <a:rPr lang="en-US" smtClean="0"/>
              <a:t> with 531</a:t>
            </a:r>
          </a:p>
          <a:p>
            <a:r>
              <a:rPr lang="en-US" smtClean="0"/>
              <a:t>Texas was 3</a:t>
            </a:r>
            <a:r>
              <a:rPr lang="en-US" baseline="30000" smtClean="0"/>
              <a:t>rd</a:t>
            </a:r>
            <a:r>
              <a:rPr lang="en-US" smtClean="0"/>
              <a:t> with 493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African American Voice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pic>
        <p:nvPicPr>
          <p:cNvPr id="16388" name="Picture 6" descr="id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2124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book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000500"/>
            <a:ext cx="2190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we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6002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2438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  1896                      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2362200"/>
            <a:ext cx="4038600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Plessy </a:t>
            </a:r>
          </a:p>
          <a:p>
            <a:pPr eaLnBrk="1" hangingPunct="1">
              <a:buFontTx/>
              <a:buNone/>
            </a:pPr>
            <a:r>
              <a:rPr lang="en-US" smtClean="0"/>
              <a:t>     v. Fergusson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lvl="1" eaLnBrk="1" hangingPunct="1"/>
            <a:r>
              <a:rPr lang="en-US" smtClean="0"/>
              <a:t>Ruled that “separate but equal” was legal.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/>
            <a:r>
              <a:rPr lang="en-US" smtClean="0"/>
              <a:t>This became the law of the land for over 50 years! 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2514600"/>
            <a:ext cx="4038600" cy="4144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Brown v. Board of                               Education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lvl="1" eaLnBrk="1" hangingPunct="1"/>
            <a:r>
              <a:rPr lang="en-US" smtClean="0"/>
              <a:t>Ruled that “separate but equal” was illegal.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This desegregated the schools.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/>
              <a:t>Court Cases</a:t>
            </a:r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2895600" y="1295400"/>
            <a:ext cx="3352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>
            <a:off x="4495800" y="1295400"/>
            <a:ext cx="0" cy="5562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4800600" y="1676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/>
              <a:t>  1954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71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Brown v. Board of Education</a:t>
            </a:r>
            <a:endParaRPr lang="en-US" i="1" dirty="0"/>
          </a:p>
        </p:txBody>
      </p:sp>
      <p:pic>
        <p:nvPicPr>
          <p:cNvPr id="4100" name="Picture 4" descr="http://www.law.umkc.edu/faculty/projects/FTrials/conlaw/brown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648200"/>
            <a:ext cx="1741714" cy="1828800"/>
          </a:xfrm>
          <a:prstGeom prst="rect">
            <a:avLst/>
          </a:prstGeom>
          <a:noFill/>
        </p:spPr>
      </p:pic>
      <p:pic>
        <p:nvPicPr>
          <p:cNvPr id="4102" name="Picture 6" descr="http://www.kshs.org/portraits/graphics/monroe_element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4038600"/>
            <a:ext cx="3661344" cy="2533650"/>
          </a:xfrm>
          <a:prstGeom prst="rect">
            <a:avLst/>
          </a:prstGeom>
          <a:noFill/>
        </p:spPr>
      </p:pic>
      <p:pic>
        <p:nvPicPr>
          <p:cNvPr id="4104" name="Picture 8" descr="http://t2.gstatic.com/images?q=tbn:N5oiTGgDJx1byM:http://3.bp.blogspot.com/_Evd4VWIngII/S8IM4kC0GJI/AAAAAAAAAV8/_mcCP-8m7ik/s400/THURGOOD%2BMARSH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458058"/>
            <a:ext cx="1371600" cy="1608992"/>
          </a:xfrm>
          <a:prstGeom prst="rect">
            <a:avLst/>
          </a:prstGeom>
          <a:noFill/>
        </p:spPr>
      </p:pic>
      <p:pic>
        <p:nvPicPr>
          <p:cNvPr id="4106" name="Picture 10" descr="http://t0.gstatic.com/images?q=tbn:6vEw_ZKXnE_V1M:http://www.blackpast.com/files/blackpast_images/hill_oliv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2895599"/>
            <a:ext cx="952500" cy="1372055"/>
          </a:xfrm>
          <a:prstGeom prst="rect">
            <a:avLst/>
          </a:prstGeom>
          <a:noFill/>
        </p:spPr>
      </p:pic>
      <p:pic>
        <p:nvPicPr>
          <p:cNvPr id="4098" name="Picture 2" descr="http://www.archives.gov/publications/prologue/images/spring-2004-school-headlin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81136">
            <a:off x="273925" y="3330038"/>
            <a:ext cx="2129450" cy="139428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9600" y="1295400"/>
            <a:ext cx="64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1954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case of 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Brown v. Board of Education of Topeka, Kansas,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Supreme Court ruled that segregated schools are unequal and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must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desegregate.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3429000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Key People =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--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Thurgood Marshall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(NAACP legal defense team)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--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Oliver Hill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(NAACP legal defense team in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Virginia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2590800"/>
            <a:ext cx="195527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Thurgood Marshall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96200" y="4114800"/>
            <a:ext cx="1096134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Oliver Hill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6248400"/>
            <a:ext cx="1451423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Brown Family</a:t>
            </a:r>
            <a:endParaRPr lang="en-US" dirty="0"/>
          </a:p>
        </p:txBody>
      </p:sp>
      <p:pic>
        <p:nvPicPr>
          <p:cNvPr id="16" name="Picture 8" descr="http://t1.gstatic.com/images?q=tbn:868RCBtDQ0q7rM:http://dnawars.files.wordpress.com/2009/05/naacp-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3124200"/>
            <a:ext cx="685800" cy="777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Virginia Response</a:t>
            </a:r>
            <a:endParaRPr lang="en-US" dirty="0"/>
          </a:p>
        </p:txBody>
      </p:sp>
      <p:pic>
        <p:nvPicPr>
          <p:cNvPr id="15362" name="Picture 2" descr="http://media.hamptonroads.com/cache/files/images/180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2104025" cy="3200401"/>
          </a:xfrm>
          <a:prstGeom prst="rect">
            <a:avLst/>
          </a:prstGeom>
          <a:noFill/>
        </p:spPr>
      </p:pic>
      <p:pic>
        <p:nvPicPr>
          <p:cNvPr id="15364" name="Picture 4" descr="http://t3.gstatic.com/images?q=tbn:oEdnkQr6bUKhbM:http://ww2.nps.k12.va.us/images/ace/85916/ace_707331974_119634625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28065">
            <a:off x="426698" y="2386408"/>
            <a:ext cx="1898002" cy="1589779"/>
          </a:xfrm>
          <a:prstGeom prst="rect">
            <a:avLst/>
          </a:prstGeom>
          <a:noFill/>
        </p:spPr>
      </p:pic>
      <p:pic>
        <p:nvPicPr>
          <p:cNvPr id="15366" name="Picture 6" descr="http://www2.vcdh.virginia.edu/reHIST604/images/block2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419600"/>
            <a:ext cx="3105150" cy="2214107"/>
          </a:xfrm>
          <a:prstGeom prst="rect">
            <a:avLst/>
          </a:prstGeom>
          <a:noFill/>
        </p:spPr>
      </p:pic>
      <p:pic>
        <p:nvPicPr>
          <p:cNvPr id="15370" name="Picture 10" descr="http://www.vahistory.org/massive.resistance/photos/3/Dp0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3429000"/>
            <a:ext cx="3157670" cy="2422525"/>
          </a:xfrm>
          <a:prstGeom prst="rect">
            <a:avLst/>
          </a:prstGeom>
          <a:noFill/>
        </p:spPr>
      </p:pic>
      <p:pic>
        <p:nvPicPr>
          <p:cNvPr id="15368" name="Picture 8" descr="http://www.vahistory.org/massive.resistance/images/imagesmostpictu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5105400"/>
            <a:ext cx="3800475" cy="15716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62200" y="1295400"/>
            <a:ext cx="678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Virginia’s response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 the Court’s desegregation ruling was to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close some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public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schools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Massive Resistance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--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Private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academies were opened for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whites.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--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“White flight”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from urban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chool systems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occurred.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1963 March on Washington</a:t>
            </a:r>
            <a:endParaRPr lang="en-US" dirty="0"/>
          </a:p>
        </p:txBody>
      </p:sp>
      <p:pic>
        <p:nvPicPr>
          <p:cNvPr id="16388" name="Picture 4" descr="http://www.cypress.ne.jp/kouchi/image/The-March-%20on-Washing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2596510" cy="1905000"/>
          </a:xfrm>
          <a:prstGeom prst="rect">
            <a:avLst/>
          </a:prstGeom>
          <a:noFill/>
        </p:spPr>
      </p:pic>
      <p:pic>
        <p:nvPicPr>
          <p:cNvPr id="16386" name="Picture 2" descr="http://t0.gstatic.com/images?q=tbn:mFxA4v78IhgFWM:http://www.smithsonianlegacies.si.edu/photos/22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93774">
            <a:off x="457708" y="1223272"/>
            <a:ext cx="1522864" cy="1495425"/>
          </a:xfrm>
          <a:prstGeom prst="rect">
            <a:avLst/>
          </a:prstGeom>
          <a:noFill/>
        </p:spPr>
      </p:pic>
      <p:pic>
        <p:nvPicPr>
          <p:cNvPr id="16390" name="Picture 6" descr="http://t2.gstatic.com/images?q=tbn:2eiWksMR4I5t5M:http://artfiles.art.com/images/-/Great-Black-Americans---Martin-Luther-King-Jr-Poster-C10085288.jpe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80854">
            <a:off x="7393736" y="3465466"/>
            <a:ext cx="1314450" cy="1703421"/>
          </a:xfrm>
          <a:prstGeom prst="rect">
            <a:avLst/>
          </a:prstGeom>
          <a:noFill/>
        </p:spPr>
      </p:pic>
      <p:pic>
        <p:nvPicPr>
          <p:cNvPr id="16392" name="Picture 8" descr="http://t2.gstatic.com/images?q=tbn:jyyyaijGdalhKM:http://myhero.com/images/guest/g7643/hero7896/g7643_u4723_mlk06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4724400"/>
            <a:ext cx="2419350" cy="16513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09800" y="1371600"/>
            <a:ext cx="662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Martin Luther King, Jr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inspired participants in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1963 March on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Washington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with his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“I Have a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Dream” speech.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3429000"/>
            <a:ext cx="3825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march had a great influence on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public opinion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to support civil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724400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ights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legislation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 It demonstrated the  power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non-violent,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mass protest.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477125" cy="576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Separate but Equal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does Separate but Equal mean?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Can society be separate AND equal?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What does separate mean?</a:t>
            </a:r>
          </a:p>
          <a:p>
            <a:pPr lvl="1" eaLnBrk="1" hangingPunct="1"/>
            <a:r>
              <a:rPr lang="en-US" dirty="0" smtClean="0"/>
              <a:t>What does equal mean?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LK 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Martin Luther King, Jr.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114800" cy="4648200"/>
          </a:xfrm>
        </p:spPr>
        <p:txBody>
          <a:bodyPr/>
          <a:lstStyle/>
          <a:p>
            <a:pPr eaLnBrk="1" hangingPunct="1"/>
            <a:r>
              <a:rPr lang="en-US" smtClean="0"/>
              <a:t>Leader of the Civil Rights Movement.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Believed in Passive Resistance.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9223" name="Picture 7" descr="mlkp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36988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i%20have%20a%20dream%20wo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19400"/>
            <a:ext cx="3429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smithsonianlegacies.si.edu/photos/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905000"/>
            <a:ext cx="23812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http://www.threatofrace.org/uploads/content/images/03128r_loc_civil_righ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743075"/>
            <a:ext cx="60960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March to Washington D.C.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s.publicradio.org/content/2008/08/28/20080828_mlkingmarch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1657350"/>
            <a:ext cx="61912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250,000 protesters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 Have A Dream Speech</a:t>
            </a:r>
          </a:p>
        </p:txBody>
      </p:sp>
      <p:pic>
        <p:nvPicPr>
          <p:cNvPr id="40963" name="Picture 2" descr="http://cdn1.newsone.com/files/2010/08/martin-luther-k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575" y="1676400"/>
            <a:ext cx="548322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Act of 1964</a:t>
            </a:r>
            <a:endParaRPr lang="en-US" dirty="0"/>
          </a:p>
        </p:txBody>
      </p:sp>
      <p:pic>
        <p:nvPicPr>
          <p:cNvPr id="17410" name="Picture 2" descr="http://t2.gstatic.com/images?q=tbn:BVROb0YjuBS0DM:http://www.solcomhouse.com/images/no-racis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1104900" cy="1104901"/>
          </a:xfrm>
          <a:prstGeom prst="rect">
            <a:avLst/>
          </a:prstGeom>
          <a:noFill/>
        </p:spPr>
      </p:pic>
      <p:pic>
        <p:nvPicPr>
          <p:cNvPr id="17412" name="Picture 4" descr="http://t3.gstatic.com/images?q=tbn:Si1vkxlNrnWThM:http://ecx.images-amazon.com/images/I/51F0MANP8FL._SL500_AA240_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505200"/>
            <a:ext cx="1733549" cy="1733551"/>
          </a:xfrm>
          <a:prstGeom prst="rect">
            <a:avLst/>
          </a:prstGeom>
          <a:noFill/>
        </p:spPr>
      </p:pic>
      <p:pic>
        <p:nvPicPr>
          <p:cNvPr id="17414" name="Picture 6" descr="http://t2.gstatic.com/images?q=tbn:XN3G8QuDtx4nsM:http://latimesblogs.latimes.com/.a/6a00d8341c630a53ef011571a58d31970b-400wi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267200"/>
            <a:ext cx="2400300" cy="22647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1447800"/>
            <a:ext cx="6092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President Lyndon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Johnson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played an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 role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 the passage of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Civil Rights Act of 1964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048000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prohibited discrimination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based on race, religion, national origin and gender.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It also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desegregated public accommodations.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6" name="Picture 8" descr="http://t2.gstatic.com/images?q=tbn:3uMK1b7d7EiHoM:http://www.lileks.com/bleats/archive/08/0608/0603art/scans/motel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5257800"/>
            <a:ext cx="1123950" cy="1266826"/>
          </a:xfrm>
          <a:prstGeom prst="rect">
            <a:avLst/>
          </a:prstGeom>
          <a:noFill/>
        </p:spPr>
      </p:pic>
      <p:pic>
        <p:nvPicPr>
          <p:cNvPr id="17418" name="Picture 10" descr="http://t1.gstatic.com/images?q=tbn:v-Pd1SEhMOpy_M:http://www.clipartguide.com/_small/0014-0703-0612-0034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2200" y="5410200"/>
            <a:ext cx="1104900" cy="1104901"/>
          </a:xfrm>
          <a:prstGeom prst="rect">
            <a:avLst/>
          </a:prstGeom>
          <a:noFill/>
        </p:spPr>
      </p:pic>
      <p:pic>
        <p:nvPicPr>
          <p:cNvPr id="17420" name="Picture 12" descr="http://t0.gstatic.com/images?q=tbn:gMtsvcxm6U3IXM:http://dclips.fundraw.com/pngmax/excl_iryna_bodnaruk_11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0" y="5562600"/>
            <a:ext cx="2190749" cy="876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Civil Rights Act of 1964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Made discrimination based on race, national origin, gender or religion illegal.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one piece of legislation transformed American society.</a:t>
            </a:r>
          </a:p>
        </p:txBody>
      </p:sp>
      <p:pic>
        <p:nvPicPr>
          <p:cNvPr id="17414" name="Picture 6" descr="LBJM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81200"/>
            <a:ext cx="4338638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Rights Act of 1965</a:t>
            </a:r>
            <a:endParaRPr lang="en-US" dirty="0"/>
          </a:p>
        </p:txBody>
      </p:sp>
      <p:pic>
        <p:nvPicPr>
          <p:cNvPr id="18434" name="Picture 2" descr="http://www.spartacus.schoolnet.co.uk/USAvoting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2555">
            <a:off x="6504042" y="3263080"/>
            <a:ext cx="2457704" cy="3124200"/>
          </a:xfrm>
          <a:prstGeom prst="rect">
            <a:avLst/>
          </a:prstGeom>
          <a:noFill/>
        </p:spPr>
      </p:pic>
      <p:pic>
        <p:nvPicPr>
          <p:cNvPr id="18436" name="Picture 4" descr="http://www.kodak.com/US/images/en/corp/features/moore/pic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0"/>
            <a:ext cx="3076575" cy="2047875"/>
          </a:xfrm>
          <a:prstGeom prst="rect">
            <a:avLst/>
          </a:prstGeom>
          <a:noFill/>
        </p:spPr>
      </p:pic>
      <p:pic>
        <p:nvPicPr>
          <p:cNvPr id="18438" name="Picture 6" descr="http://shalomriverdale.org/getimage.asp?id=379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26893">
            <a:off x="488639" y="3385570"/>
            <a:ext cx="2218671" cy="32661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1295400"/>
            <a:ext cx="7356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Voting Rights Act outlawed literacy tests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Federal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registrars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were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sent to the South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 register voters. (President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Johnson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played an important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role again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 this act’s passage.)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7620000" y="3429000"/>
            <a:ext cx="1524000" cy="1371600"/>
          </a:xfrm>
          <a:prstGeom prst="noSmoking">
            <a:avLst>
              <a:gd name="adj" fmla="val 559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3200400"/>
            <a:ext cx="4023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act led to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increased violence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against African American voters.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Voting Rights Act of 1965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Made it illegal to require voting tests or poll taxes for voting rights.</a:t>
            </a:r>
          </a:p>
        </p:txBody>
      </p:sp>
      <p:sp>
        <p:nvSpPr>
          <p:cNvPr id="46084" name="AutoShape 6" descr="cr0035th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43363" y="2995613"/>
            <a:ext cx="10572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5" name="AutoShape 8" descr="cr0035th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43363" y="2995613"/>
            <a:ext cx="10572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6" name="AutoShape 10" descr="cr0035th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43363" y="2995613"/>
            <a:ext cx="10572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44" name="Picture 12" descr="redir?src=image&amp;clickedItemURN=http%3A%2F%2Fw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828800"/>
            <a:ext cx="4572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hlinkClick r:id="rId3" action="ppaction://hlinkfile"/>
              </a:rPr>
              <a:t>Martin Luther King Jr, assassinated on April 4, 1968.  Here he is shown at the March on Washington.</a:t>
            </a:r>
            <a:endParaRPr lang="en-US" sz="3200" smtClean="0"/>
          </a:p>
        </p:txBody>
      </p:sp>
      <p:pic>
        <p:nvPicPr>
          <p:cNvPr id="47107" name="Content Placeholder 3" descr="Martin Luther King Jr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38400" y="2133600"/>
            <a:ext cx="4038600" cy="4456113"/>
          </a:xfrm>
        </p:spPr>
      </p:pic>
      <p:pic>
        <p:nvPicPr>
          <p:cNvPr id="5" name="Martin Luther King Jr Assassination without intr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33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</a:rPr>
              <a:t>What were some effects of segregation?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were separate schools and resources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There were separate public facilities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There was social isolation of the races</a:t>
            </a:r>
          </a:p>
        </p:txBody>
      </p:sp>
      <p:pic>
        <p:nvPicPr>
          <p:cNvPr id="5127" name="Picture 7" descr="fount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3434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redir?src=image&amp;clickedItemURN=http%3A%2F%2Fup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3275013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 descr="redir?src=image&amp;clickedItemURN=http%3A%2F%2Fww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600200"/>
            <a:ext cx="24574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4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passive resistance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Boycotts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Sit-ins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Marches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Peaceful </a:t>
            </a:r>
          </a:p>
          <a:p>
            <a:pPr eaLnBrk="1" hangingPunct="1">
              <a:buNone/>
            </a:pPr>
            <a:r>
              <a:rPr lang="en-US" dirty="0" smtClean="0"/>
              <a:t>     Resistance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Freedom </a:t>
            </a:r>
          </a:p>
          <a:p>
            <a:pPr eaLnBrk="1" hangingPunct="1">
              <a:buNone/>
            </a:pPr>
            <a:r>
              <a:rPr lang="en-US" dirty="0" smtClean="0"/>
              <a:t>     Rides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11276" name="Picture 12" descr="greensboro%20f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71600"/>
            <a:ext cx="5257800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4" descr="ariel%20march%20on%20washing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05000"/>
            <a:ext cx="32480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 descr="march%20on%20washington%2019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19200"/>
            <a:ext cx="2857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8" descr="BusBoycottSegregatio_s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1169988"/>
            <a:ext cx="62484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4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80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When did the Civil Rights Movement Begin?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December 1, 1955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Rosa Parks refused to give up her seat to a white man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This started the Montgomery bus boycott</a:t>
            </a:r>
          </a:p>
        </p:txBody>
      </p:sp>
      <p:pic>
        <p:nvPicPr>
          <p:cNvPr id="3082" name="Picture 10" descr="redir?src=image&amp;clickedItemURN=http%3A%2F%2F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525" y="1219200"/>
            <a:ext cx="4070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4340" name="Picture 4" descr="untitledr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33725"/>
            <a:ext cx="45720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%20%20apple%20computer%20Rosa%20Par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81200" y="0"/>
            <a:ext cx="65817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4" descr="%20%20ipod%20Rosa%20Parks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Freedom Rides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Freedom Rides were in 1961.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Bus loads of white and black students traveled cross country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Their goal was to end discrimination at bus terminals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They meet with violence in many areas, but did not give up!</a:t>
            </a:r>
          </a:p>
        </p:txBody>
      </p:sp>
      <p:pic>
        <p:nvPicPr>
          <p:cNvPr id="14344" name="Picture 8" descr="Freedom Ri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2672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 descr="28_slide0025_image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00" y="1524000"/>
            <a:ext cx="4152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6" descr="13_slide0007_image0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6788" y="1219200"/>
            <a:ext cx="4367212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8" descr="redir?src=image&amp;clickedItemURN=http%3A%2F%2Fbiolog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4463" y="1676400"/>
            <a:ext cx="3919537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7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8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7" name="Picture 5" descr="FreedomRides19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238625"/>
            <a:ext cx="48768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s84_6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1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Little Rock Nine</a:t>
            </a:r>
          </a:p>
        </p:txBody>
      </p:sp>
      <p:pic>
        <p:nvPicPr>
          <p:cNvPr id="28675" name="Picture 2" descr="http://course.cas.sc.edu/germanyk/post1945/images/The%20Southern%20Problem/AR_Little_Rock_N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562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data:image/jpg;base64,/9j/4AAQSkZJRgABAQAAAQABAAD/2wBDAAkGBwgHBgkIBwgKCgkLDRYPDQwMDRsUFRAWIB0iIiAdHx8kKDQsJCYxJx8fLT0tMTU3Ojo6Iys/RD84QzQ5Ojf/2wBDAQoKCg0MDRoPDxo3JR8lNzc3Nzc3Nzc3Nzc3Nzc3Nzc3Nzc3Nzc3Nzc3Nzc3Nzc3Nzc3Nzc3Nzc3Nzc3Nzc3Nzf/wAARCACiAOUDASIAAhEBAxEB/8QAHAAAAQUBAQEAAAAAAAAAAAAAAwACBAUGAQcI/8QASRAAAgEDAgIHBAUJBQYHAQAAAQIDAAQRBSESMQYTIkFRYXFygZGxFCMyocEHFSQlM0Jic9E1UnSy8ERTY4KzwhYXNEOSouHx/8QAFQEBAQAAAAAAAAAAAAAAAAAAAAH/xAAVEQEBAAAAAAAAAAAAAAAAAAAAEf/aAAwDAQACEQMRAD8A9OnI65t/3jXZD2U/l/1rk3EJGLkF87muy7Kn8v8ArRIg66f1Q/uolmfqIfZHyoWuk/mh/d+FPsifo8XsihHNd5j/AA8nzWnKeyPSma9+75W0n/bTo/sL6ChHSaYzb11vCmv3UI4TkeXfTCfhSPrQ8476LBl/YS+i/OquX+1r326s4/2Ex8AvzqrlP64vR/HQjQQ/so/ZHyp6d3vocO8UfsiiqfsjwokOzvUq3OYJf4SDUU1SdJrt7OO2dUdvrVJ4RnO+w5+OPGhErpNbyXDxiORoz1SbhA2d8b58OdDjf6NYzJJK7ETBQ7cyNtzUU6ympajJZ30Qht0h6sszn7XjyAzv51nri61C0nk6pVkj42Vn4CeMZBB3OAds+G9FjcOyQaxfT526wcXn2OVGe9Sa3uLpOIJ2ivGMHYd/wrCjXrq4uNQMnW5un443WMEcKjhwwHjtvVtFNPbdGREyjMnZJUgBB+PhRI01gvBY26HYiMHHrRzUXT5DLZQvwcPZAIJ5Uck0IdnHfQpvst6V3emS54DQiPj9MX2TR2Jwaj5JvV9k0diQDQgSlxIxRgpCZGe+qbpWwfo9qL4IJhz7871cxIZZgoOMLz8OVVXSyIDo/qQH2epbBG+ABQgMEuL64LuoDRxlcn1pVCt1WSTjmkVMwxYyfI/1FKithc/tW9TSlO0f8vPzptwfrW9TSkbZPKPHzoIeu/2PIfQ/Kn2P7CI/wA0PXT+p5PT+lOsDm1hP8AoFr2wB8baX/trsf7NfQU3XzhE/w0vyWuxnsL6Cg61DfnXS2DTHOd6BpoexPPFPz40wkKckUBEP6Nceg+Yqsk/tm89v+lWCsPo1xj+6PmKrZSBrN5kj7f4UGhg/Yx+wKIh3BoEDr1UeGUnhG2ee1FRlyADQEJoF5As6kPuOBgMk7N3HaiMa6WIGaDA6laGKWQyFgShbgLndcg4577nn4VMt+KVrvrmgBkCIDJjJBGQR41pL6wtbw9TcovBIpXiK54TzyO8e6s9a6VGLoSyDgKgqmNixXkQD386CJDpz2UzNbhYY8qDERxM6cSnhLEAkEAkHFWUy3N1xRRzOkMYLBMcQUYyN/Hup0do81q8cx2gd1SQsQWBbIOf+Y+6rLQrP6O7ls8fAOMZ7OTyA+FBZaTHNFp0KXBzIBufEcx796kk0l2GB45rhoOZocpwhp550KZuwaAOcXo9k0ZjUbP6anmpqQxoG28vVTkkZUphhjO21QulUfF0c1ExE8At5CR3Y4TzNOlLFxwNg4+PKm9IrlR0W1JHPADbSY7s9k0GR1m5+hrZtG6cMsCHhB5YVf60qD0gn47PTAOM8MAH/ANVpUHolx+1b1NckOy+wfxpsrh3Zh2lJyGHKuM+Qo8E+YoI+uf2O9dsG/RIf5a0zXD+p5PdXLAcVlBj/AHa0DukB7Kf4Wb5ClE31aeyKZ0g2RP8ACzfIU2M/Vp7IoCMRTCxrhNNY0CZtu6gsRTmO1BJoDKwFrcbHHCMkd24qiubG+17pDfWenSG3tUfhubgeg7I8/T/+3Bfhs7t8ZCxZx475rukag2j9G7S5kSNZ7sdaxkDHiZsk4A3Y4x/Wg4OgGlQRr1ct2J0z9cJsN8sVEtr+40O8a2v7s3Viv/uyL9ZD6kfaXuzzHPlVxqvSVbHSF1CWLrDIxTAyu478HurE3etJqcsnWQtE0ikL2gynbxHf5UHoqOrjiVgyncEd9J27NZL8nN/JdaE0EuS1nKYhnnwntKPvI91ao70HZgGUE9w548agPbuGLDh7ZIHEN9xgHPmc/Gp4J4edNaMMDk7PwgjxwcigC0XEIXMcRiOAwK5JYnY5qTAjLNMzDAJwMd48a5KA6hWGwYFfdvT1NAem1wGuE0HTQp8dWxp5bagzH6s0Ecki9T0Io7NzqNn9OT2TRn5HFBGlYlgo/eXf7qB0kxN0W1TBU8Fq5VgfKioDJMqrzCA/Km9IWiHRzUoiuSbaTOPHhNBmbyGO/gs3cFisCAkj+EUqOJbdrGzAVgwhUMVzv2RSoNjLwCR85AzsKEjBnPCwIAwRnvxXZ2zM3hxGuk9mPJz2T8zQRtb20aX3U3Sz+hW/8sV3W99Fk88UzSiDY25/4YoH9ID2I/8ADzf5RXIj9TH7I+Vc6Q/Zi/w0/wDlFMhI6mP2R8qB786E23OnPyOaazcJAxnbNANz40I0R/LJ9KG4BG7YP3UEizhE4kgY7SAK2wPZJ329K0EMMdtpkcMMbuUjEaDOCQBtv3f676zUMrwxzOmzogIOAe+reLgvJVSWV4jGNyrcJIO/d8aDOdNpg4gsjptwkQLKGUgqMg7Z7iRv/o1SvZWsSwzLlpeAZYDAb186uulltDg9VeMCCdkkbbcbcyD76yVvKxeO1WQcTtu0jgAHzJ5Cg0f5PIxb2F1bsnbE3WNJkYYMMAeo4T8a1wIHfWesLrT9O0wwQ39p1/Vs2etH28HHripMeu6dFYRyveQcKxglQ4Lct9udBc5rtQI9VsHxi9ts/wA0VKSeOUAxSI48UYH5UBwKcMUEMdxTkbNAQ1w0s03NB0mhTnsGn70KfeNj5UEb/bo/ZNSH79s7VGz+mx+wflUk77ZoI9q6i6fstgooyDuDt8arekLMNH1AE9oQOMjkdjU63ZBO6uCNhgjuqt6SN+otRK47MBAx6UGcnTis7Hhd9rdeXoKVFH/o7PsIf0dOfPkKVBvZ95mzzzTiNo/NWps5HWv610ttF7J/H+lBE1rfRJPICmaTtp8HsCiazj8yS78hQ9JObCD2BQd6Q/Yi/wANOP8A6Chw7wx+yPlRukIAWDfnBP8A5BQbdh1EZ/hHyoOvQ5M8Knyx8Ke2/LnXCCVGCM52oAOxAGG5+HfVLq2vWOnFleUSyjYxxHJHqeQrPa50lurp5ba3PUQAspK/akGTzPh5CstMScDON6DRXvTPULnit7RUt4nGGYdpseRPL/W9bOxSbUui2nXhnkE5jKNMrkFmQlTk+O3f415NbntsfE16n+SLUopnvdBuwGjlXr4QfEYVgPuPuNBh9RW4tr+SFpJmAbI4nzRbizuD0fvNR4SIUKR8Z/eLMAQPcd6utXn6Ov0tUTzXQsZG4DIqrg93Fnnw59+N6tvyqKtn0YtLOzjVLdrgdlOQUA4+JIPnQeXW2oTQqVcJIP41yfjUwanHIO1CFPluKqcEHeujY8zQXIu4mGcA+RosNwEV5Yrn6NKv7PhJBJz4jlVMozuNqaznHnig990yQyaZayFmcvChJPfkDepkewNZnQDJDYx/RbWV8qvGzOVTOP3QfnV/aTGUHjjeJhzVvwNBKzml76aTXM+JoH5xmgzfsiKeW8ATQp89WfTNBH/26MfwkfdR5CADUbP6dGcj7JNPmfnQRo3kMsmMb4HvwKrukMhj6P6kRn9kUGfPb8amWsgVpAFy2Rg+4VA6TMJNBvyAVHBxEelBUISbCxYBcmBc5PlSriycOn2O4H1C9/lSoN3IGBIduJ/3ivLPpXW2EXofma5cH6+T1zSZuzF7JoI+s5/MkvpQNHY/m+DP9yia02NEm9P60HRz+r4PZ/GgP0hOUg/kT/5BUa2JNvF7A+VH6R/Ygx/uJ/8AJUa2P6PF7A+VAUsQah6lI6WFw0cgjdYmKu3JTjnUhmzVJ0qn6vRJ0ViWlxGoUbnJGfuoPN2kJPa5nvzQpXzjFT2tYxE3XMwkzgIv7vvqvkjKOUznB76DkW2451bdHtRbTdas7wSMgjlAkIOOw2zfcT8KqoxjNIjIOeRGD6UG71H8yaf07W0WFWsbcG3cOOLEhGCxz3A7ff51cflBtzbdEIIgT1aTqmCc4I4tvga87nee6aTUJElMc0g4pCNmkwCwz65Pvq61LpNe6x0aFnfBGMc8bCVVxxYD8+7OGHwHjQZNwGU57uVNEWRnNPbIRjSZ8KPGg4OyAOVBbfNFkzzySaFg486D1Xo9d3EqRs0sjdWo+rz3Y8Rz2rXwPmMEcjVF0emsb6wt2tODsxjAQYZNhtj7qNq2uWemadBPbSpdyO7KYIj9kA75J5b+W9BdM+BTDIT31WaXrFnq9v1lpLll/aRMMOh8x+NTBQG6xu40Od+w2T3VyhT/ALM0AOL9PQZ/cNHlbssfKomf1gnhwHBo8xPVNjnQRYyBM43O/d6CoWv8Q0bUFYnJi7l8DmpqRsGdjsOL8BUDXGUaPfMpUyGIqQTnI8fI0FfCIm06x4mAxCvMb0qhRXLxWVoeAMrQrw8VKg9Cuz9fIRXHfsw+yfxoJaO7uJ/o8sblG4XCknB/0KNJGY4lYug4Ac5BHj4igja2+NCm9n+tRdHlxptv7P40TWGVtCmZSCChIIPPnUDR3P5tt/IGgn9I5uza/wAmf/p1Fs5s2sP8tflS6SP9XZn/AIFx/wBOolg5+iweaL8qCTqGoW1jbm4upRHGCACSSSfICsj0l1QXd5EYVYJHH2GZSrENgnn7t6ubGa21zV7iM2sV5Baw5+vmMap2sNICOZ5AeO9YnpBJi9lKqqo7cQQE4Udw8aCPdXbFvqimOELnbs4GNvuqHGWMhDNxMaG5LniOM/dU28s1XTrK5hxhgVlIPNuI4+4UAAcBj310HO9DDHFdU4O9BMkAGnpGrylw/GMSjgXO32eYP+jVsHjPQpFUDrVvR1h791cj7h9wqovPoyRWnU5MhiJl35sWb8AKmTMh0GMjZ3nGQD3qHU/9h/5qCqffC95NDmyHwDypSHLjyFegm16E6LYC4kuRqd40asscjcYDEA/YXAGP4qCr6D6TpuqR6k2pRdc8UGYQWIUHx7smqvpVZWtpPF9CQqpRC25IyVB+ea0nRXX59X124WYqkZt2SKJVAVB4AAAVnelYZpYWBOAijHmBQa38m8zHT1QqCFZsOea75xTNb0ObTb46jYB5LCYkzxKOIx53OO/hJ7xy+Fef2Oo32nSo9ncPGVbIUHsnxyO+tmnT64UD9HR2OMndR86C56M307R28c4gWOJDAzIqghyzFVyOYx6592+l4gd9vdWI6OXP5/1Kea8keP63r0jWQgLknbI3I5Vsy3uoChqHOew3pXA4HfQrmVVhYlhQADfpyDv4DUmUngA76q/pi/T1OR9k0291JFQcs5oJ3GOA5PD61S9IJS+lXSjAPV8XDzOKDDqBubiRS2MPsDyxnY13XLj9S3B4QScrk92efrQZ/ry9vbqGwEjAxSqOjARRjh5IOVKg3uhW2lteanKurp1ks7cUPVkFBxMRucA8+6rK/l0aC2u2uNSzJbqC6LEWIJ2HzqoutMubHpTqIcIseQUYDHFk59/MiomqWM4fUBLFL1N1LAEYKeFsuMb0F1fDh6McGPswAcvI1D0bfTYdu4/OtTe9HL6fTJLZDAXZcDLEfhUOw6KanbWaROISVB+zJsfuoKfpIQYbMDf6mf8A6VH6PaNNqNnG3GYYViB6zhzvjuHfU/WNCuJ7vTrZ1HDh1lKNxFFZccR8q09okMPVRRLiFYuqCDmOEgY+APwoPNNXt5OiSw2Oj3LOJ0aV5GReJzwqF+Hd4ZNYPXbZ4zHP1bNCw4RLzBkG7DyO+d8eVehdPoZZE05MjhS2dGOP3kU5/wAtY67iu7vTYY7K3muXubZVmWONmAIYFGzjmO17mxyJoM5YWzX19DaxAsZXC4Hh3/dmtZ0msnTS5SsXBGjKUAGMDixyqw6F/k91mfUFudSspLOAL2ZHcK2/PCg55V6hbdCtAihAm02C4fHakmBct8TQfNe4PDnPpXQdq9J/Kr0d0TTohe2aG3upp+pjt4lAj4VHabGPHG/nXnAiJ79vE5HzoJ9xaolj1wzkojbt3k8qGk5ayaNhv1vGpHdkYYfcnwNTs211pTosnA8VuvCWzmVwwyDjYc2xk9wqrSBgMbZPLByKCOWPFldjXCTnbYUcWrd5+6iCxyRxSFR6UVP6HyyR67CyA8JDBj4A7Z+JFWl9Z9fYX87OA8DRoVZe4k758sfOrjo7oMs2gRSWixRLNdiMzknifhYHtEAhFG3PnWk/8P6VaWN699cBg4Ek8LAhgrtwBuHmN849KI8h1KxuNPuGhuojHIp7+R8we8elR0JI2Pvr2fUejmk3qLHqNx9XYy9QA4PEFPDhue4PEMnkN6rH6O9ErSWdZbuBkiIZnUjIThydsniJORtyIFBkdBnWztHnywco6Bhy2KH8T8K3EV+WtoZG+08YY+pAP41W6xFplhP1OiSWjW7JkPGFc53yDj0FZ65lu2bg65ttgqHGPQCg1suoryJ9wqvvdS+qZQcetZSaK4YNII5mWPd33IUdxJ7qKb6zSJFlS6eUABgpVVz64zQWP09vpDOBncgCot9euQO7eoCXiyS4CFQx2OeWa1D9F3nseEgJdqDIG4sgj+6fDu3oKjTX4mDNkd/rUrXJs6S6hti+KjWcEsSkMMNjH2htXdXV5NOKAAsp4juBt8d6CpilzGuCNtuVKmJazrEpCDB3HaFKg+kmgzO0sltbvK3ZDFjnhHLmDvQ52E00Ftc2ytxNxrwhnVSu4JbAA5VlF1S+jH1+vTyEbEQQxAfErUJNbvJYWke+usN2QOtxwE9/ZG/Kg9Du7uCziMlzMkSjvc4rL6t00sBBJFp95G10fslQH4fHbxxnFY/WfonUGaeBJpWICmWViTn1NQLM28d71Rs4YwATG6vkkgkEYHKg2en6/a2c011qQkkkuE4TMoBwADz8BVJc9P8ASraYJZPdPGG4lDRg5A7snfHjzJp7W0Gp2rRScFuQv1bknAPfnJzyBFUdvbw6TeqEEDyzErEw4SCTsM57hufP4UF7aSP0kJljjlURtJJG0qgKGK5ZQOfLxz9qm29/b9H1t7G6i4+GJBxx3CBOLhGRnfHf7qtp5/zY7W9hbXNwkfA/c4ZzklmIbck1SPLa3EE/5wtJkKoeASOOAkDvBbfuoLkflEsLNCixWygdz365+5TQv/NaxDEC0VwoyRHOf+5APvrzvVl06aVfo8SQcK4PVgEH3cs5zyqv6iHOVlm4uWyCgv8Aphri9JbGOacwpcQSt1MMT5JjYgsG89lPxonQrT9Cu5CNRErTfumOZUx7iwz8KzkiB4kReS88nmaUMXVHsgZoNT0phgi6yK3tLiLjQgrMOFeWOLs53Bxgk4rKaXZS6ne29lbrxSTOEQchk+f+uVej/k0ihupdTjuh1olt4426z+6xYH5D4V53ZXkmi6vHcW5Uy2twWTjGQxUkb+NBqbDoIl5qUccWoJPalZg80EJJWSPAKYJHedj31Li6FaZHDqE1xqTEaczm4EaqGVQgZdjnBzkHnuMVSy9NZBdwTWOn29qkbzStCsjEPLKvCzZ8hyHKoVzr9/cz38qrDEb9I1uQoJDshB4v+Yjf1NBq7Ho4scunW1xdXQt9SsXnkhWYoOuVOLhwPLhPjtWUa96xeORxxOnA0sxZhwEj7RJzwjn7qtE6S9JtU1K0VbmEzm5BgPUpwxuylMDnhcE7HP3USXo5qN3a6lqF7LBG8Fy0d0CeEgkrxMABjGHBHiKCT0006x0/Ugun2sawog41WFsKTggszZBJz3eXfTdMtLOboXcOYkN7c330WJxApKOVHAgYnYHAPF3Zxip+o9Htcur2/sLrVbi7lhtFmCNI3BMeIhVA2GxB8skVDboxZC2suPVm4L2FpEjxwiOXqwyhsns8n7WP3QOfINNFp2nadrDBJbNUk+j5DyJs8LgS8ztlSp9xoFr0h0m00nSriS6tVMM3Bw8QdwvG6McAZUcJDZ8sVlJND0KO3LnVYHmez6xQJUwlwMEqQMkgg4HnnNZkxHfK8OeYoNzqmuaddpqOn3WrRvamwix1JfMlwqkdkgYI+yCG2rzqdJMrnIJHIk4qUqlWzk/CmmMySqijmfCghx200rdmNjjnhu/317ppGo6dJbxst7aMxC8YZxkEDcYJrw64keyvWQKGVdyrZwwx34I+dClupxKyseEjwA8P/wBoNw8ERubkAoVErAFTt7vvqFqgjGnzKI0yF2IUZrO6dfyJfJwYRHKqwO4Azvzq+1N1FrMucb8vKgjF+GGEBVOEHdSofEvVx4UkcIpUG34gzsOIkZUYxnGFH9a5HdW8cKlbcjDAMvWnuBGaHbKHlf6wrwjcY5jFOGnI9vI7SEMmGwO/Jx+NAe8vrBrY5tGOSNhMR31Xx3Vity0rWgRnyeIzHBO3ntyG/lSvI1isZZZW4URcnHPyqjaB5njD4mupRlICexGPFh3+/voLXUOkcRIttItlmuScngJK48zUvQ9ARZo7zUpPpF28fGMMVSMdwHnnvqPbabHZQKVPG7N23IwWOPlUq2kdFQglexjnmgsFlNjNZyO46pzxhyMkDhP2sc8bVmdYJm4Jo1xEVXGO7YZ29atdSnaWzQFd1yBkcuzVdwBrPhI3CePfigoZBQxkZwAfUVIYcyaYE2zQDySNlFdj4s/Yp6occqLChZsKN6CVouv3XR6/e7t4km4oikkTk4IzkH1Bwfj41m5nV5naVhxMcknvJ3Jrf6Zp0Zvry2kSNnSJIipHLJwT671kXt1Ezr1YOGxn02oIEUkIIycgeG9SUuIOLswOw8eA1JWJRjCAZ8BRCgUbgigVtqDwTRTWcVxHPE3FG8YUFT7870c6nqc6usj38iygCQSXnAJABwjiwN8Dbem2qoZoxIhZC24HPHfUvjsFt5x9HJk48IcclwB8edBEeSe4b69YmOQT1948hz8aiNA7Nt9GG+ezEW+dXl5KtvdTFbJYwY8KGX7JzzpqXLyWkMkdtGFRjGD4twgZPw++gpFgnY5V3GBnKwgbeNMaFm3a5mb34H3VoBHeMRDIUT6sJy7th99RE0uSWONuJQWOMY5b/wD5QUpt4z9rib1Yn8anaRAqXOI+yoyWxn+tHOn8JlLN2VjDAjbJNSNJhKRO5QAscCgqtYtuLUmKxFgwXkOewqrmt1B/Zkcu6toyBp141G450VLCxeQl0iGMfunFBjdMtQ95FhCcMDyq+1BVW2lAABIxU23gjWVxEFXAyCBUXUgOokHjy86CsLFVVdzgdxpU8qDjAzt4UqDXWf73sj8Kkxn6pvQUqVBWa8SNNwCd5Uz8aj9GQGjdm3ZpBknmaVKgu7kYhT2qiRchSpUElQDHuM9o8/YNQZAMOMUqVBSOo4m2HwrqKvDyHwpUqBygY5CrHS1HWjYfClSoDW8sgvpXEjB2TdgdzvVSiqZiSoJz4UqVAXhXs9kd/dSfYHG3pSpUHY5ZFeMq7AhtiDyoB3Qk7k0qVA2SWRzKXkdjg82JoLSyYZesfh2OOI45UqVAxpperJ6x85G/EaE8smR9Y+xOO0aVKgGZHMe7t3d9CklkHCBIwGe40qVAxppcH6x//ka480uD9Y/d+8aVKgb1sg5SP/8AI0xpHY9p2PqaVKg6WYcmPxpUqVB//9k="/>
          <p:cNvSpPr>
            <a:spLocks noChangeAspect="1" noChangeArrowheads="1"/>
          </p:cNvSpPr>
          <p:nvPr/>
        </p:nvSpPr>
        <p:spPr bwMode="auto">
          <a:xfrm>
            <a:off x="155575" y="-593725"/>
            <a:ext cx="17621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699" name="AutoShape 4" descr="data:image/jpg;base64,/9j/4AAQSkZJRgABAQAAAQABAAD/2wBDAAkGBwgHBgkIBwgKCgkLDRYPDQwMDRsUFRAWIB0iIiAdHx8kKDQsJCYxJx8fLT0tMTU3Ojo6Iys/RD84QzQ5Ojf/2wBDAQoKCg0MDRoPDxo3JR8lNzc3Nzc3Nzc3Nzc3Nzc3Nzc3Nzc3Nzc3Nzc3Nzc3Nzc3Nzc3Nzc3Nzc3Nzc3Nzc3Nzf/wAARCACiAOUDASIAAhEBAxEB/8QAHAAAAQUBAQEAAAAAAAAAAAAAAwACBAUGAQcI/8QASRAAAgEDAgIHBAUJBQYHAQAAAQIDAAQRBSESMQYTIkFRYXFygZGxFCMyocEHFSQlM0Jic9E1UnSy8ERTY4KzwhYXNEOSouHx/8QAFQEBAQAAAAAAAAAAAAAAAAAAAAH/xAAVEQEBAAAAAAAAAAAAAAAAAAAAEf/aAAwDAQACEQMRAD8A9OnI65t/3jXZD2U/l/1rk3EJGLkF87muy7Kn8v8ArRIg66f1Q/uolmfqIfZHyoWuk/mh/d+FPsifo8XsihHNd5j/AA8nzWnKeyPSma9+75W0n/bTo/sL6ChHSaYzb11vCmv3UI4TkeXfTCfhSPrQ8476LBl/YS+i/OquX+1r326s4/2Ex8AvzqrlP64vR/HQjQQ/so/ZHyp6d3vocO8UfsiiqfsjwokOzvUq3OYJf4SDUU1SdJrt7OO2dUdvrVJ4RnO+w5+OPGhErpNbyXDxiORoz1SbhA2d8b58OdDjf6NYzJJK7ETBQ7cyNtzUU6ympajJZ30Qht0h6sszn7XjyAzv51nri61C0nk6pVkj42Vn4CeMZBB3OAds+G9FjcOyQaxfT526wcXn2OVGe9Sa3uLpOIJ2ivGMHYd/wrCjXrq4uNQMnW5un443WMEcKjhwwHjtvVtFNPbdGREyjMnZJUgBB+PhRI01gvBY26HYiMHHrRzUXT5DLZQvwcPZAIJ5Uck0IdnHfQpvst6V3emS54DQiPj9MX2TR2Jwaj5JvV9k0diQDQgSlxIxRgpCZGe+qbpWwfo9qL4IJhz7871cxIZZgoOMLz8OVVXSyIDo/qQH2epbBG+ABQgMEuL64LuoDRxlcn1pVCt1WSTjmkVMwxYyfI/1FKithc/tW9TSlO0f8vPzptwfrW9TSkbZPKPHzoIeu/2PIfQ/Kn2P7CI/wA0PXT+p5PT+lOsDm1hP8AoFr2wB8baX/trsf7NfQU3XzhE/w0vyWuxnsL6Cg61DfnXS2DTHOd6BpoexPPFPz40wkKckUBEP6Nceg+Yqsk/tm89v+lWCsPo1xj+6PmKrZSBrN5kj7f4UGhg/Yx+wKIh3BoEDr1UeGUnhG2ee1FRlyADQEJoF5As6kPuOBgMk7N3HaiMa6WIGaDA6laGKWQyFgShbgLndcg4577nn4VMt+KVrvrmgBkCIDJjJBGQR41pL6wtbw9TcovBIpXiK54TzyO8e6s9a6VGLoSyDgKgqmNixXkQD386CJDpz2UzNbhYY8qDERxM6cSnhLEAkEAkHFWUy3N1xRRzOkMYLBMcQUYyN/Hup0do81q8cx2gd1SQsQWBbIOf+Y+6rLQrP6O7ls8fAOMZ7OTyA+FBZaTHNFp0KXBzIBufEcx796kk0l2GB45rhoOZocpwhp550KZuwaAOcXo9k0ZjUbP6anmpqQxoG28vVTkkZUphhjO21QulUfF0c1ExE8At5CR3Y4TzNOlLFxwNg4+PKm9IrlR0W1JHPADbSY7s9k0GR1m5+hrZtG6cMsCHhB5YVf60qD0gn47PTAOM8MAH/ANVpUHolx+1b1NckOy+wfxpsrh3Zh2lJyGHKuM+Qo8E+YoI+uf2O9dsG/RIf5a0zXD+p5PdXLAcVlBj/AHa0DukB7Kf4Wb5ClE31aeyKZ0g2RP8ACzfIU2M/Vp7IoCMRTCxrhNNY0CZtu6gsRTmO1BJoDKwFrcbHHCMkd24qiubG+17pDfWenSG3tUfhubgeg7I8/T/+3Bfhs7t8ZCxZx475rukag2j9G7S5kSNZ7sdaxkDHiZsk4A3Y4x/Wg4OgGlQRr1ct2J0z9cJsN8sVEtr+40O8a2v7s3Viv/uyL9ZD6kfaXuzzHPlVxqvSVbHSF1CWLrDIxTAyu478HurE3etJqcsnWQtE0ikL2gynbxHf5UHoqOrjiVgyncEd9J27NZL8nN/JdaE0EuS1nKYhnnwntKPvI91ao70HZgGUE9w548agPbuGLDh7ZIHEN9xgHPmc/Gp4J4edNaMMDk7PwgjxwcigC0XEIXMcRiOAwK5JYnY5qTAjLNMzDAJwMd48a5KA6hWGwYFfdvT1NAem1wGuE0HTQp8dWxp5bagzH6s0Ecki9T0Io7NzqNn9OT2TRn5HFBGlYlgo/eXf7qB0kxN0W1TBU8Fq5VgfKioDJMqrzCA/Km9IWiHRzUoiuSbaTOPHhNBmbyGO/gs3cFisCAkj+EUqOJbdrGzAVgwhUMVzv2RSoNjLwCR85AzsKEjBnPCwIAwRnvxXZ2zM3hxGuk9mPJz2T8zQRtb20aX3U3Sz+hW/8sV3W99Fk88UzSiDY25/4YoH9ID2I/8ADzf5RXIj9TH7I+Vc6Q/Zi/w0/wDlFMhI6mP2R8qB786E23OnPyOaazcJAxnbNANz40I0R/LJ9KG4BG7YP3UEizhE4kgY7SAK2wPZJ329K0EMMdtpkcMMbuUjEaDOCQBtv3f676zUMrwxzOmzogIOAe+reLgvJVSWV4jGNyrcJIO/d8aDOdNpg4gsjptwkQLKGUgqMg7Z7iRv/o1SvZWsSwzLlpeAZYDAb186uulltDg9VeMCCdkkbbcbcyD76yVvKxeO1WQcTtu0jgAHzJ5Cg0f5PIxb2F1bsnbE3WNJkYYMMAeo4T8a1wIHfWesLrT9O0wwQ39p1/Vs2etH28HHripMeu6dFYRyveQcKxglQ4Lct9udBc5rtQI9VsHxi9ts/wA0VKSeOUAxSI48UYH5UBwKcMUEMdxTkbNAQ1w0s03NB0mhTnsGn70KfeNj5UEb/bo/ZNSH79s7VGz+mx+wflUk77ZoI9q6i6fstgooyDuDt8arekLMNH1AE9oQOMjkdjU63ZBO6uCNhgjuqt6SN+otRK47MBAx6UGcnTis7Hhd9rdeXoKVFH/o7PsIf0dOfPkKVBvZ95mzzzTiNo/NWps5HWv610ttF7J/H+lBE1rfRJPICmaTtp8HsCiazj8yS78hQ9JObCD2BQd6Q/Yi/wANOP8A6Chw7wx+yPlRukIAWDfnBP8A5BQbdh1EZ/hHyoOvQ5M8Knyx8Ke2/LnXCCVGCM52oAOxAGG5+HfVLq2vWOnFleUSyjYxxHJHqeQrPa50lurp5ba3PUQAspK/akGTzPh5CstMScDON6DRXvTPULnit7RUt4nGGYdpseRPL/W9bOxSbUui2nXhnkE5jKNMrkFmQlTk+O3f415NbntsfE16n+SLUopnvdBuwGjlXr4QfEYVgPuPuNBh9RW4tr+SFpJmAbI4nzRbizuD0fvNR4SIUKR8Z/eLMAQPcd6utXn6Ov0tUTzXQsZG4DIqrg93Fnnw59+N6tvyqKtn0YtLOzjVLdrgdlOQUA4+JIPnQeXW2oTQqVcJIP41yfjUwanHIO1CFPluKqcEHeujY8zQXIu4mGcA+RosNwEV5Yrn6NKv7PhJBJz4jlVMozuNqaznHnig990yQyaZayFmcvChJPfkDepkewNZnQDJDYx/RbWV8qvGzOVTOP3QfnV/aTGUHjjeJhzVvwNBKzml76aTXM+JoH5xmgzfsiKeW8ATQp89WfTNBH/26MfwkfdR5CADUbP6dGcj7JNPmfnQRo3kMsmMb4HvwKrukMhj6P6kRn9kUGfPb8amWsgVpAFy2Rg+4VA6TMJNBvyAVHBxEelBUISbCxYBcmBc5PlSriycOn2O4H1C9/lSoN3IGBIduJ/3ivLPpXW2EXofma5cH6+T1zSZuzF7JoI+s5/MkvpQNHY/m+DP9yia02NEm9P60HRz+r4PZ/GgP0hOUg/kT/5BUa2JNvF7A+VH6R/Ygx/uJ/8AJUa2P6PF7A+VAUsQah6lI6WFw0cgjdYmKu3JTjnUhmzVJ0qn6vRJ0ViWlxGoUbnJGfuoPN2kJPa5nvzQpXzjFT2tYxE3XMwkzgIv7vvqvkjKOUznB76DkW2451bdHtRbTdas7wSMgjlAkIOOw2zfcT8KqoxjNIjIOeRGD6UG71H8yaf07W0WFWsbcG3cOOLEhGCxz3A7ff51cflBtzbdEIIgT1aTqmCc4I4tvga87nee6aTUJElMc0g4pCNmkwCwz65Pvq61LpNe6x0aFnfBGMc8bCVVxxYD8+7OGHwHjQZNwGU57uVNEWRnNPbIRjSZ8KPGg4OyAOVBbfNFkzzySaFg486D1Xo9d3EqRs0sjdWo+rz3Y8Rz2rXwPmMEcjVF0emsb6wt2tODsxjAQYZNhtj7qNq2uWemadBPbSpdyO7KYIj9kA75J5b+W9BdM+BTDIT31WaXrFnq9v1lpLll/aRMMOh8x+NTBQG6xu40Od+w2T3VyhT/ALM0AOL9PQZ/cNHlbssfKomf1gnhwHBo8xPVNjnQRYyBM43O/d6CoWv8Q0bUFYnJi7l8DmpqRsGdjsOL8BUDXGUaPfMpUyGIqQTnI8fI0FfCIm06x4mAxCvMb0qhRXLxWVoeAMrQrw8VKg9Cuz9fIRXHfsw+yfxoJaO7uJ/o8sblG4XCknB/0KNJGY4lYug4Ac5BHj4igja2+NCm9n+tRdHlxptv7P40TWGVtCmZSCChIIPPnUDR3P5tt/IGgn9I5uza/wAmf/p1Fs5s2sP8tflS6SP9XZn/AIFx/wBOolg5+iweaL8qCTqGoW1jbm4upRHGCACSSSfICsj0l1QXd5EYVYJHH2GZSrENgnn7t6ubGa21zV7iM2sV5Baw5+vmMap2sNICOZ5AeO9YnpBJi9lKqqo7cQQE4Udw8aCPdXbFvqimOELnbs4GNvuqHGWMhDNxMaG5LniOM/dU28s1XTrK5hxhgVlIPNuI4+4UAAcBj310HO9DDHFdU4O9BMkAGnpGrylw/GMSjgXO32eYP+jVsHjPQpFUDrVvR1h791cj7h9wqovPoyRWnU5MhiJl35sWb8AKmTMh0GMjZ3nGQD3qHU/9h/5qCqffC95NDmyHwDypSHLjyFegm16E6LYC4kuRqd40asscjcYDEA/YXAGP4qCr6D6TpuqR6k2pRdc8UGYQWIUHx7smqvpVZWtpPF9CQqpRC25IyVB+ea0nRXX59X124WYqkZt2SKJVAVB4AAAVnelYZpYWBOAijHmBQa38m8zHT1QqCFZsOea75xTNb0ObTb46jYB5LCYkzxKOIx53OO/hJ7xy+Fef2Oo32nSo9ncPGVbIUHsnxyO+tmnT64UD9HR2OMndR86C56M307R28c4gWOJDAzIqghyzFVyOYx6592+l4gd9vdWI6OXP5/1Kea8keP63r0jWQgLknbI3I5Vsy3uoChqHOew3pXA4HfQrmVVhYlhQADfpyDv4DUmUngA76q/pi/T1OR9k0291JFQcs5oJ3GOA5PD61S9IJS+lXSjAPV8XDzOKDDqBubiRS2MPsDyxnY13XLj9S3B4QScrk92efrQZ/ry9vbqGwEjAxSqOjARRjh5IOVKg3uhW2lteanKurp1ks7cUPVkFBxMRucA8+6rK/l0aC2u2uNSzJbqC6LEWIJ2HzqoutMubHpTqIcIseQUYDHFk59/MiomqWM4fUBLFL1N1LAEYKeFsuMb0F1fDh6McGPswAcvI1D0bfTYdu4/OtTe9HL6fTJLZDAXZcDLEfhUOw6KanbWaROISVB+zJsfuoKfpIQYbMDf6mf8A6VH6PaNNqNnG3GYYViB6zhzvjuHfU/WNCuJ7vTrZ1HDh1lKNxFFZccR8q09okMPVRRLiFYuqCDmOEgY+APwoPNNXt5OiSw2Oj3LOJ0aV5GReJzwqF+Hd4ZNYPXbZ4zHP1bNCw4RLzBkG7DyO+d8eVehdPoZZE05MjhS2dGOP3kU5/wAtY67iu7vTYY7K3muXubZVmWONmAIYFGzjmO17mxyJoM5YWzX19DaxAsZXC4Hh3/dmtZ0msnTS5SsXBGjKUAGMDixyqw6F/k91mfUFudSspLOAL2ZHcK2/PCg55V6hbdCtAihAm02C4fHakmBct8TQfNe4PDnPpXQdq9J/Kr0d0TTohe2aG3upp+pjt4lAj4VHabGPHG/nXnAiJ79vE5HzoJ9xaolj1wzkojbt3k8qGk5ayaNhv1vGpHdkYYfcnwNTs211pTosnA8VuvCWzmVwwyDjYc2xk9wqrSBgMbZPLByKCOWPFldjXCTnbYUcWrd5+6iCxyRxSFR6UVP6HyyR67CyA8JDBj4A7Z+JFWl9Z9fYX87OA8DRoVZe4k758sfOrjo7oMs2gRSWixRLNdiMzknifhYHtEAhFG3PnWk/8P6VaWN699cBg4Ek8LAhgrtwBuHmN849KI8h1KxuNPuGhuojHIp7+R8we8elR0JI2Pvr2fUejmk3qLHqNx9XYy9QA4PEFPDhue4PEMnkN6rH6O9ErSWdZbuBkiIZnUjIThydsniJORtyIFBkdBnWztHnywco6Bhy2KH8T8K3EV+WtoZG+08YY+pAP41W6xFplhP1OiSWjW7JkPGFc53yDj0FZ65lu2bg65ttgqHGPQCg1suoryJ9wqvvdS+qZQcetZSaK4YNII5mWPd33IUdxJ7qKb6zSJFlS6eUABgpVVz64zQWP09vpDOBncgCot9euQO7eoCXiyS4CFQx2OeWa1D9F3nseEgJdqDIG4sgj+6fDu3oKjTX4mDNkd/rUrXJs6S6hti+KjWcEsSkMMNjH2htXdXV5NOKAAsp4juBt8d6CpilzGuCNtuVKmJazrEpCDB3HaFKg+kmgzO0sltbvK3ZDFjnhHLmDvQ52E00Ftc2ytxNxrwhnVSu4JbAA5VlF1S+jH1+vTyEbEQQxAfErUJNbvJYWke+usN2QOtxwE9/ZG/Kg9Du7uCziMlzMkSjvc4rL6t00sBBJFp95G10fslQH4fHbxxnFY/WfonUGaeBJpWICmWViTn1NQLM28d71Rs4YwATG6vkkgkEYHKg2en6/a2c011qQkkkuE4TMoBwADz8BVJc9P8ASraYJZPdPGG4lDRg5A7snfHjzJp7W0Gp2rRScFuQv1bknAPfnJzyBFUdvbw6TeqEEDyzErEw4SCTsM57hufP4UF7aSP0kJljjlURtJJG0qgKGK5ZQOfLxz9qm29/b9H1t7G6i4+GJBxx3CBOLhGRnfHf7qtp5/zY7W9hbXNwkfA/c4ZzklmIbck1SPLa3EE/5wtJkKoeASOOAkDvBbfuoLkflEsLNCixWygdz365+5TQv/NaxDEC0VwoyRHOf+5APvrzvVl06aVfo8SQcK4PVgEH3cs5zyqv6iHOVlm4uWyCgv8Aphri9JbGOacwpcQSt1MMT5JjYgsG89lPxonQrT9Cu5CNRErTfumOZUx7iwz8KzkiB4kReS88nmaUMXVHsgZoNT0phgi6yK3tLiLjQgrMOFeWOLs53Bxgk4rKaXZS6ne29lbrxSTOEQchk+f+uVej/k0ihupdTjuh1olt4426z+6xYH5D4V53ZXkmi6vHcW5Uy2twWTjGQxUkb+NBqbDoIl5qUccWoJPalZg80EJJWSPAKYJHedj31Li6FaZHDqE1xqTEaczm4EaqGVQgZdjnBzkHnuMVSy9NZBdwTWOn29qkbzStCsjEPLKvCzZ8hyHKoVzr9/cz38qrDEb9I1uQoJDshB4v+Yjf1NBq7Ho4scunW1xdXQt9SsXnkhWYoOuVOLhwPLhPjtWUa96xeORxxOnA0sxZhwEj7RJzwjn7qtE6S9JtU1K0VbmEzm5BgPUpwxuylMDnhcE7HP3USXo5qN3a6lqF7LBG8Fy0d0CeEgkrxMABjGHBHiKCT0006x0/Ugun2sawog41WFsKTggszZBJz3eXfTdMtLOboXcOYkN7c330WJxApKOVHAgYnYHAPF3Zxip+o9Htcur2/sLrVbi7lhtFmCNI3BMeIhVA2GxB8skVDboxZC2suPVm4L2FpEjxwiOXqwyhsns8n7WP3QOfINNFp2nadrDBJbNUk+j5DyJs8LgS8ztlSp9xoFr0h0m00nSriS6tVMM3Bw8QdwvG6McAZUcJDZ8sVlJND0KO3LnVYHmez6xQJUwlwMEqQMkgg4HnnNZkxHfK8OeYoNzqmuaddpqOn3WrRvamwix1JfMlwqkdkgYI+yCG2rzqdJMrnIJHIk4qUqlWzk/CmmMySqijmfCghx200rdmNjjnhu/317ppGo6dJbxst7aMxC8YZxkEDcYJrw64keyvWQKGVdyrZwwx34I+dClupxKyseEjwA8P/wBoNw8ERubkAoVErAFTt7vvqFqgjGnzKI0yF2IUZrO6dfyJfJwYRHKqwO4Azvzq+1N1FrMucb8vKgjF+GGEBVOEHdSofEvVx4UkcIpUG34gzsOIkZUYxnGFH9a5HdW8cKlbcjDAMvWnuBGaHbKHlf6wrwjcY5jFOGnI9vI7SEMmGwO/Jx+NAe8vrBrY5tGOSNhMR31Xx3Vity0rWgRnyeIzHBO3ntyG/lSvI1isZZZW4URcnHPyqjaB5njD4mupRlICexGPFh3+/voLXUOkcRIttItlmuScngJK48zUvQ9ARZo7zUpPpF28fGMMVSMdwHnnvqPbabHZQKVPG7N23IwWOPlUq2kdFQglexjnmgsFlNjNZyO46pzxhyMkDhP2sc8bVmdYJm4Jo1xEVXGO7YZ29atdSnaWzQFd1yBkcuzVdwBrPhI3CePfigoZBQxkZwAfUVIYcyaYE2zQDySNlFdj4s/Yp6occqLChZsKN6CVouv3XR6/e7t4km4oikkTk4IzkH1Bwfj41m5nV5naVhxMcknvJ3Jrf6Zp0Zvry2kSNnSJIipHLJwT671kXt1Ezr1YOGxn02oIEUkIIycgeG9SUuIOLswOw8eA1JWJRjCAZ8BRCgUbgigVtqDwTRTWcVxHPE3FG8YUFT7870c6nqc6usj38iygCQSXnAJABwjiwN8Dbem2qoZoxIhZC24HPHfUvjsFt5x9HJk48IcclwB8edBEeSe4b69YmOQT1948hz8aiNA7Nt9GG+ezEW+dXl5KtvdTFbJYwY8KGX7JzzpqXLyWkMkdtGFRjGD4twgZPw++gpFgnY5V3GBnKwgbeNMaFm3a5mb34H3VoBHeMRDIUT6sJy7th99RE0uSWONuJQWOMY5b/wD5QUpt4z9rib1Yn8anaRAqXOI+yoyWxn+tHOn8JlLN2VjDAjbJNSNJhKRO5QAscCgqtYtuLUmKxFgwXkOewqrmt1B/Zkcu6toyBp141G450VLCxeQl0iGMfunFBjdMtQ95FhCcMDyq+1BVW2lAABIxU23gjWVxEFXAyCBUXUgOokHjy86CsLFVVdzgdxpU8qDjAzt4UqDXWf73sj8Kkxn6pvQUqVBWa8SNNwCd5Uz8aj9GQGjdm3ZpBknmaVKgu7kYhT2qiRchSpUElQDHuM9o8/YNQZAMOMUqVBSOo4m2HwrqKvDyHwpUqBygY5CrHS1HWjYfClSoDW8sgvpXEjB2TdgdzvVSiqZiSoJz4UqVAXhXs9kd/dSfYHG3pSpUHY5ZFeMq7AhtiDyoB3Qk7k0qVA2SWRzKXkdjg82JoLSyYZesfh2OOI45UqVAxpperJ6x85G/EaE8smR9Y+xOO0aVKgGZHMe7t3d9CklkHCBIwGe40qVAxppcH6x//ka480uD9Y/d+8aVKgb1sg5SP/8AI0xpHY9p2PqaVKg6WYcmPxpUqVB//9k="/>
          <p:cNvSpPr>
            <a:spLocks noChangeAspect="1" noChangeArrowheads="1"/>
          </p:cNvSpPr>
          <p:nvPr/>
        </p:nvSpPr>
        <p:spPr bwMode="auto">
          <a:xfrm>
            <a:off x="307975" y="-441325"/>
            <a:ext cx="17621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9700" name="Picture 6" descr="http://1957timecapsule.files.wordpress.com/2010/09/arkansas-gov-orval-faub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04975"/>
            <a:ext cx="50292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Governor of Arkansas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-tc.pbs.org/nationalparks/media/photos/10000/S10609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38275"/>
            <a:ext cx="48768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Little Rock High School, Arkansas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4" descr="_39295257_littlerock2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038600"/>
            <a:ext cx="32575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ahc_int_photo_centralhi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86200"/>
            <a:ext cx="37338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little%20rock%20n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533400"/>
            <a:ext cx="47244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Jim Crow Laws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pic>
        <p:nvPicPr>
          <p:cNvPr id="5124" name="Picture 5" descr="j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828800"/>
            <a:ext cx="277177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rbanhabitat.org/files/images/101stAirborneLittleRckCntHi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4834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The President Sends </a:t>
            </a:r>
            <a:br>
              <a:rPr lang="en-US" sz="4000" b="1" dirty="0" smtClean="0"/>
            </a:br>
            <a:r>
              <a:rPr lang="en-US" sz="4000" b="1" dirty="0" smtClean="0"/>
              <a:t>The  Federal Army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t="13000" b="13000"/>
          <a:stretch>
            <a:fillRect/>
          </a:stretch>
        </p:blipFill>
        <p:spPr bwMode="auto">
          <a:xfrm>
            <a:off x="533400" y="1708150"/>
            <a:ext cx="81788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March Birmingham, Alabama - 1963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March to Birmingham</a:t>
            </a:r>
          </a:p>
        </p:txBody>
      </p:sp>
      <p:pic>
        <p:nvPicPr>
          <p:cNvPr id="33795" name="Picture 2" descr="http://www.gregkucera.com/_images/davidson/david_selma_m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4103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6" name="Picture 6" descr="EPBridge-1965march-0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3200400" cy="3886200"/>
          </a:xfrm>
          <a:noFill/>
        </p:spPr>
      </p:pic>
      <p:pic>
        <p:nvPicPr>
          <p:cNvPr id="25605" name="Picture 5" descr="Selma%2019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1600" y="2590800"/>
            <a:ext cx="650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t="13000" b="13000"/>
          <a:stretch>
            <a:fillRect/>
          </a:stretch>
        </p:blipFill>
        <p:spPr bwMode="auto">
          <a:xfrm>
            <a:off x="508000" y="1173163"/>
            <a:ext cx="81280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theseoulite.com/wp-content/uploads/2008/11/black-civil-rights-demonstrators-attacked-by-police-water-hose_-birmingham-alabama-may-1963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600200"/>
            <a:ext cx="31369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http://news.bbc.co.uk/media/images/47480000/jpg/_47480310_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295400"/>
            <a:ext cx="564832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t="13000" b="13000"/>
          <a:stretch>
            <a:fillRect/>
          </a:stretch>
        </p:blipFill>
        <p:spPr bwMode="auto">
          <a:xfrm>
            <a:off x="508000" y="1173163"/>
            <a:ext cx="81280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willisms.com/archives/mlkbirminghamja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50482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 smtClean="0"/>
          </a:p>
        </p:txBody>
      </p:sp>
      <p:sp>
        <p:nvSpPr>
          <p:cNvPr id="51203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3083" name="Picture 11" descr="segwaiti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5200" y="304800"/>
            <a:ext cx="2571750" cy="3829050"/>
          </a:xfrm>
        </p:spPr>
      </p:pic>
      <p:pic>
        <p:nvPicPr>
          <p:cNvPr id="3082" name="Picture 10" descr="untit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JimCrowSegregat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343400"/>
            <a:ext cx="33337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jincr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9000" y="2209800"/>
            <a:ext cx="3175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pic>
        <p:nvPicPr>
          <p:cNvPr id="2052" name="Picture 4" descr="browngir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31051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52400"/>
            <a:ext cx="20193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browncoverstory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2819400"/>
            <a:ext cx="472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Jim Crow Laws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Jim Crow laws were laws during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 and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century, which discriminated </a:t>
            </a:r>
            <a:r>
              <a:rPr lang="en-US" smtClean="0"/>
              <a:t>against </a:t>
            </a:r>
            <a:r>
              <a:rPr lang="en-US" smtClean="0"/>
              <a:t>minorities </a:t>
            </a:r>
            <a:r>
              <a:rPr lang="en-US" dirty="0" smtClean="0"/>
              <a:t>especially black people.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These laws were mainly implemented in the South.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Some example: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	No person or corporation shall require any white female nurse to nurse in wards or rooms in hospitals, either public or private, in which negro men are placed.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It shall be unlawful for a negro and white person to play together or in company with each other at any game of pool or billiards.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The marriage of a white person with a negro or mulatto or person who shall have one-eighth or more of negro blood, shall be unlawful and void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4" descr="sit-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815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siti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9613" y="3448050"/>
            <a:ext cx="4624387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/>
          <p:cNvSpPr>
            <a:spLocks noGrp="1" noChangeArrowheads="1"/>
          </p:cNvSpPr>
          <p:nvPr>
            <p:ph type="title"/>
          </p:nvPr>
        </p:nvSpPr>
        <p:spPr>
          <a:xfrm>
            <a:off x="2209800" y="2133600"/>
            <a:ext cx="8229600" cy="11398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4" descr="U3R6VCAW4RNF0CARR221QCAYP8BRDCARYAJ44CAK9JL53CANJ37N8CAT58Y5KCALVNO5KCA3BTSPFCA058BIHCA582X9MCAES5GCSCAJLS843CAMX122TCAUTTMGNCASJQTUHCANST3YXCAHJBFWVCA1I2P4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430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s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2047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cent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428875"/>
            <a:ext cx="3048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sncc-ca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60KK4CA72QT9JCA1QP806CAWWLX45CALYM7SLCAP3XWNECAIPIPG2CALT7E6YCAN30J7ECAIJKL1LCAWJ1MB1CA1W154LCAFQEPMGCAO7VYVGCA4TUT0SCAW84SU3CAQ70TG1CAL1AMZ7CATS8V6WCAF0F57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3962400"/>
            <a:ext cx="32766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00800" y="5334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Student Nonviolent Coordinating Committee (</a:t>
            </a:r>
            <a:r>
              <a:rPr lang="en-US" b="1" dirty="0" smtClean="0"/>
              <a:t>SNCC)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4" descr="untitle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45720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jfkrf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143000"/>
            <a:ext cx="34036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2" name="Picture 4" descr="h-phot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617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wat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200400"/>
            <a:ext cx="5105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alcolm%20X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276600"/>
            <a:ext cx="236586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4" name="Picture 4" descr="StokelyCarmicha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3657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1-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4584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Black-Panthers-Led8oct06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124200"/>
            <a:ext cx="381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kathleen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0"/>
            <a:ext cx="31575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4" descr="jamesEarlDeath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200" y="1219200"/>
            <a:ext cx="47498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MEMPH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14400"/>
            <a:ext cx="40386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4" descr="knifedrobertkenne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15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Sirhan_in_custod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752600"/>
            <a:ext cx="373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4" descr="p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55499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4" name="Picture 4" descr="police_be0528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25908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busing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914400"/>
            <a:ext cx="41148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button-restorerights-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90900"/>
            <a:ext cx="45815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8" name="Picture 4" descr="formanr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7747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5257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Called “The Soiling of Old Glory”, Boston 4/5/1976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" y="1511300"/>
            <a:ext cx="7312025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Voter Discrimination, Literacy Tests, Poll Taxes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2" name="Picture 4" descr="parliament~_chocolate_10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6934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6" name="Picture 4" descr="p-admi-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680085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40" name="Picture 4" descr="49_cartoon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14400"/>
            <a:ext cx="679608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5060" name="Picture 4" descr="Jesse_Jack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396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a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14400"/>
            <a:ext cx="44958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was the significance of </a:t>
            </a:r>
            <a:r>
              <a:rPr lang="en-US" i="1" dirty="0" smtClean="0"/>
              <a:t>Brown v. Board of Education, </a:t>
            </a:r>
            <a:r>
              <a:rPr lang="en-US" dirty="0" smtClean="0"/>
              <a:t>and what roles did </a:t>
            </a:r>
            <a:r>
              <a:rPr lang="en-US" dirty="0" err="1" smtClean="0"/>
              <a:t>Thurgood</a:t>
            </a:r>
            <a:r>
              <a:rPr lang="en-US" dirty="0" smtClean="0"/>
              <a:t> Marshall and Oliver Hill play in the demise of segregated schools?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did Virginia respond to the Brown decision?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did the 1963 March on Washington influence public opinion about civil rights?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did the legislative process advance the cause of civil rights for African Americans?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did the NAACP advance civil rights for </a:t>
            </a:r>
            <a:r>
              <a:rPr lang="en-US" smtClean="0"/>
              <a:t>African Americans?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Examples of Jim Crow Laws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8195" name="Content Placeholder 3" descr="n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600200"/>
            <a:ext cx="3200400" cy="2400300"/>
          </a:xfrm>
        </p:spPr>
      </p:pic>
      <p:pic>
        <p:nvPicPr>
          <p:cNvPr id="8196" name="Picture 4" descr="wh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752600"/>
            <a:ext cx="365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wa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505200"/>
            <a:ext cx="47910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oca col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114800"/>
            <a:ext cx="20574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Segregation = Separation</a:t>
            </a:r>
          </a:p>
        </p:txBody>
      </p:sp>
      <p:pic>
        <p:nvPicPr>
          <p:cNvPr id="9219" name="Picture 2" descr="http://cache2.artprintimages.com/p/LRG/26/2699/2JRUD00Z/art-print/stan-wayman-african-american-citizens-sitting-in-the-rear-of-the-bus-in-compliance-with-florida-segregation-l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06680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 descr="http://temple3.files.wordpress.com/2007/09/whites-onl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4924425"/>
            <a:ext cx="41338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5105400" y="5411788"/>
            <a:ext cx="36576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u="sng">
                <a:latin typeface="Calibri" pitchFamily="34" charset="0"/>
              </a:rPr>
              <a:t>Discrimination</a:t>
            </a:r>
          </a:p>
          <a:p>
            <a:endParaRPr lang="en-US" sz="4400" u="sng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Side Note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0243" name="Content Placeholder 5" descr="jimcro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752600"/>
            <a:ext cx="2971800" cy="41433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>
            <a:normAutofit fontScale="850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name Jim Crow comes from a song written by Thomas Dartmouth Rice, who was a struggling actor and musician.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 1828, Rice appeared in a short skit as a man named Jim Crow, who was the stereotypical black person.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He was one of the first actors to do skits in “Black Face” which is when a white person paints their face black.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982</Words>
  <Application>Microsoft Office PowerPoint</Application>
  <PresentationFormat>On-screen Show (4:3)</PresentationFormat>
  <Paragraphs>155</Paragraphs>
  <Slides>64</Slides>
  <Notes>21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Civil Rights Movements of 1950s and 1960s</vt:lpstr>
      <vt:lpstr>Separate but Equal</vt:lpstr>
      <vt:lpstr>What were some effects of segregation?</vt:lpstr>
      <vt:lpstr>Jim Crow Laws</vt:lpstr>
      <vt:lpstr>Jim Crow Laws</vt:lpstr>
      <vt:lpstr>Voter Discrimination, Literacy Tests, Poll Taxes</vt:lpstr>
      <vt:lpstr>Examples of Jim Crow Laws</vt:lpstr>
      <vt:lpstr>Segregation = Separation</vt:lpstr>
      <vt:lpstr>Side Note</vt:lpstr>
      <vt:lpstr>Stereotypes of Black People Presented in the Book  Uncle Tom ‘s Cabin the persisted during the Jim Crow Era</vt:lpstr>
      <vt:lpstr>Examples</vt:lpstr>
      <vt:lpstr>Lynchings</vt:lpstr>
      <vt:lpstr>Lynching Statistics</vt:lpstr>
      <vt:lpstr>African American Voice</vt:lpstr>
      <vt:lpstr>  1896                      </vt:lpstr>
      <vt:lpstr>Brown v. Board of Education</vt:lpstr>
      <vt:lpstr>      Virginia Response</vt:lpstr>
      <vt:lpstr>1963 March on Washington</vt:lpstr>
      <vt:lpstr>Slide 19</vt:lpstr>
      <vt:lpstr>Slide 20</vt:lpstr>
      <vt:lpstr>Martin Luther King, Jr.</vt:lpstr>
      <vt:lpstr>March to Washington D.C.</vt:lpstr>
      <vt:lpstr>250,000 protesters</vt:lpstr>
      <vt:lpstr>I Have A Dream Speech</vt:lpstr>
      <vt:lpstr>Civil Rights Act of 1964</vt:lpstr>
      <vt:lpstr>Civil Rights Act of 1964</vt:lpstr>
      <vt:lpstr>Voting Rights Act of 1965</vt:lpstr>
      <vt:lpstr>Voting Rights Act of 1965</vt:lpstr>
      <vt:lpstr>Martin Luther King Jr, assassinated on April 4, 1968.  Here he is shown at the March on Washington.</vt:lpstr>
      <vt:lpstr>Examples of passive resistance</vt:lpstr>
      <vt:lpstr>When did the Civil Rights Movement Begin?</vt:lpstr>
      <vt:lpstr>Slide 32</vt:lpstr>
      <vt:lpstr>Slide 33</vt:lpstr>
      <vt:lpstr>Freedom Rides</vt:lpstr>
      <vt:lpstr>Slide 35</vt:lpstr>
      <vt:lpstr>The Little Rock Nine</vt:lpstr>
      <vt:lpstr>Governor of Arkansas</vt:lpstr>
      <vt:lpstr>Little Rock High School, Arkansas</vt:lpstr>
      <vt:lpstr>Slide 39</vt:lpstr>
      <vt:lpstr>The President Sends  The  Federal Army</vt:lpstr>
      <vt:lpstr>March Birmingham, Alabama - 1963</vt:lpstr>
      <vt:lpstr>March to Birmingham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Essential Questions: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Rights Movements of 1950s and 1960s</dc:title>
  <dc:creator>Carol Woodbeck</dc:creator>
  <cp:lastModifiedBy>amcdonough</cp:lastModifiedBy>
  <cp:revision>23</cp:revision>
  <dcterms:created xsi:type="dcterms:W3CDTF">2010-06-28T19:48:15Z</dcterms:created>
  <dcterms:modified xsi:type="dcterms:W3CDTF">2016-04-07T19:07:24Z</dcterms:modified>
</cp:coreProperties>
</file>