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56" r:id="rId2"/>
    <p:sldId id="289" r:id="rId3"/>
    <p:sldId id="257" r:id="rId4"/>
    <p:sldId id="258" r:id="rId5"/>
    <p:sldId id="259" r:id="rId6"/>
    <p:sldId id="291" r:id="rId7"/>
    <p:sldId id="260" r:id="rId8"/>
    <p:sldId id="261" r:id="rId9"/>
    <p:sldId id="295" r:id="rId10"/>
    <p:sldId id="263" r:id="rId11"/>
    <p:sldId id="293" r:id="rId12"/>
    <p:sldId id="264" r:id="rId13"/>
    <p:sldId id="294" r:id="rId14"/>
    <p:sldId id="265" r:id="rId15"/>
    <p:sldId id="292"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3" r:id="rId32"/>
    <p:sldId id="284" r:id="rId33"/>
    <p:sldId id="281" r:id="rId34"/>
    <p:sldId id="282" r:id="rId35"/>
    <p:sldId id="285" r:id="rId36"/>
    <p:sldId id="286" r:id="rId37"/>
    <p:sldId id="287" r:id="rId38"/>
    <p:sldId id="288" r:id="rId39"/>
    <p:sldId id="296" r:id="rId40"/>
    <p:sldId id="297" r:id="rId41"/>
  </p:sldIdLst>
  <p:sldSz cx="9144000" cy="6858000" type="screen4x3"/>
  <p:notesSz cx="6884988" cy="100187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a:srgbClr val="000066"/>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941" autoAdjust="0"/>
    <p:restoredTop sz="94728" autoAdjust="0"/>
  </p:normalViewPr>
  <p:slideViewPr>
    <p:cSldViewPr>
      <p:cViewPr>
        <p:scale>
          <a:sx n="50" d="100"/>
          <a:sy n="50" d="100"/>
        </p:scale>
        <p:origin x="-954"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82913" cy="501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3555" name="Rectangle 3"/>
          <p:cNvSpPr>
            <a:spLocks noGrp="1" noChangeArrowheads="1"/>
          </p:cNvSpPr>
          <p:nvPr>
            <p:ph type="dt" sz="quarter" idx="1"/>
          </p:nvPr>
        </p:nvSpPr>
        <p:spPr bwMode="auto">
          <a:xfrm>
            <a:off x="3900488" y="0"/>
            <a:ext cx="2982912" cy="501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3556" name="Rectangle 4"/>
          <p:cNvSpPr>
            <a:spLocks noGrp="1" noChangeArrowheads="1"/>
          </p:cNvSpPr>
          <p:nvPr>
            <p:ph type="ftr" sz="quarter" idx="2"/>
          </p:nvPr>
        </p:nvSpPr>
        <p:spPr bwMode="auto">
          <a:xfrm>
            <a:off x="0" y="9515475"/>
            <a:ext cx="2982913"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3557" name="Rectangle 5"/>
          <p:cNvSpPr>
            <a:spLocks noGrp="1" noChangeArrowheads="1"/>
          </p:cNvSpPr>
          <p:nvPr>
            <p:ph type="sldNum" sz="quarter" idx="3"/>
          </p:nvPr>
        </p:nvSpPr>
        <p:spPr bwMode="auto">
          <a:xfrm>
            <a:off x="3900488" y="9515475"/>
            <a:ext cx="2982912" cy="501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57F98CB-AF2F-492D-8E30-C058AA7424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B3ED9D-21EA-4E41-A018-94FC3AE34C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8161EE-619E-4B59-AB1F-AF4F86E7B15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7958B-5303-4409-8CD6-ADB8778750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EB305-23DF-4A68-AFCE-138D70DE082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E22EF4-3E83-4B43-9B28-7179E4DFBC2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0D98E3-6EF3-4FFF-B09A-B819604116D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8A39D1-45FB-42CF-B418-017F9AF1EC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27C21C-CF79-4889-A839-E83089EE850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048233-64E5-4CAC-806D-A605E4557C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B270E7-4349-4E57-B346-826F82E0665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D3EC76-D7FA-4B5F-96C1-CC1E59E717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015FBFC-BDAA-4C99-811B-B751B36A3B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slide" Target="slide7.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7.xml"/></Relationships>
</file>

<file path=ppt/slides/_rels/slide17.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slide" Target="slide22.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slide" Target="slide23.xml"/><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slide" Target="slide27.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slide" Target="slide28.xml"/><Relationship Id="rId4" Type="http://schemas.openxmlformats.org/officeDocument/2006/relationships/slide" Target="slide24.xml"/></Relationships>
</file>

<file path=ppt/slides/_rels/slide27.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slide" Target="slide33.xml"/><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slide" Target="slide34.xml"/><Relationship Id="rId4" Type="http://schemas.openxmlformats.org/officeDocument/2006/relationships/slide" Target="slide30.xml"/></Relationships>
</file>

<file path=ppt/slides/_rels/slide33.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slide" Target="slide36.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5.jpeg"/><Relationship Id="rId7" Type="http://schemas.openxmlformats.org/officeDocument/2006/relationships/slide" Target="slide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333375"/>
            <a:ext cx="7772400" cy="1470025"/>
          </a:xfrm>
        </p:spPr>
        <p:txBody>
          <a:bodyPr/>
          <a:lstStyle/>
          <a:p>
            <a:pPr eaLnBrk="1" hangingPunct="1"/>
            <a:r>
              <a:rPr lang="en-GB" smtClean="0"/>
              <a:t>The Cuban Missile Crisis</a:t>
            </a:r>
            <a:endParaRPr lang="en-US" smtClean="0"/>
          </a:p>
        </p:txBody>
      </p:sp>
      <p:sp>
        <p:nvSpPr>
          <p:cNvPr id="2051" name="Rectangle 3"/>
          <p:cNvSpPr>
            <a:spLocks noGrp="1" noChangeArrowheads="1"/>
          </p:cNvSpPr>
          <p:nvPr>
            <p:ph type="subTitle" idx="1"/>
          </p:nvPr>
        </p:nvSpPr>
        <p:spPr>
          <a:xfrm>
            <a:off x="5003800" y="6237288"/>
            <a:ext cx="3960813" cy="431800"/>
          </a:xfrm>
        </p:spPr>
        <p:txBody>
          <a:bodyPr/>
          <a:lstStyle/>
          <a:p>
            <a:pPr eaLnBrk="1" hangingPunct="1"/>
            <a:r>
              <a:rPr lang="en-GB" sz="2000" smtClean="0"/>
              <a:t>Letitia Lee and Pritha Sordi (9G)</a:t>
            </a:r>
            <a:endParaRPr lang="en-US" sz="2000" smtClean="0"/>
          </a:p>
        </p:txBody>
      </p:sp>
      <p:pic>
        <p:nvPicPr>
          <p:cNvPr id="2052"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127375" y="5156200"/>
            <a:ext cx="2884488" cy="1009650"/>
          </a:xfrm>
          <a:prstGeom prst="rect">
            <a:avLst/>
          </a:prstGeom>
          <a:noFill/>
          <a:ln w="9525">
            <a:noFill/>
            <a:miter lim="800000"/>
            <a:headEnd/>
            <a:tailEnd/>
          </a:ln>
        </p:spPr>
      </p:pic>
      <p:sp>
        <p:nvSpPr>
          <p:cNvPr id="2053" name="Text Box 5">
            <a:hlinkClick r:id="rId3" action="ppaction://hlinksldjump"/>
          </p:cNvPr>
          <p:cNvSpPr txBox="1">
            <a:spLocks noChangeArrowheads="1"/>
          </p:cNvSpPr>
          <p:nvPr/>
        </p:nvSpPr>
        <p:spPr bwMode="auto">
          <a:xfrm>
            <a:off x="3201988" y="5445125"/>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BEGIN</a:t>
            </a:r>
          </a:p>
        </p:txBody>
      </p:sp>
      <p:pic>
        <p:nvPicPr>
          <p:cNvPr id="2054" name="Picture 6"/>
          <p:cNvPicPr>
            <a:picLocks noChangeAspect="1" noChangeArrowheads="1"/>
          </p:cNvPicPr>
          <p:nvPr/>
        </p:nvPicPr>
        <p:blipFill>
          <a:blip r:embed="rId4">
            <a:clrChange>
              <a:clrFrom>
                <a:srgbClr val="FFFFFF"/>
              </a:clrFrom>
              <a:clrTo>
                <a:srgbClr val="FFFFFF">
                  <a:alpha val="0"/>
                </a:srgbClr>
              </a:clrTo>
            </a:clrChange>
          </a:blip>
          <a:srcRect l="4639" t="3676" r="2112" b="-41"/>
          <a:stretch>
            <a:fillRect/>
          </a:stretch>
        </p:blipFill>
        <p:spPr bwMode="auto">
          <a:xfrm>
            <a:off x="1908175" y="1123950"/>
            <a:ext cx="5329238" cy="374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188913"/>
            <a:ext cx="8229600" cy="1143000"/>
          </a:xfrm>
        </p:spPr>
        <p:txBody>
          <a:bodyPr/>
          <a:lstStyle/>
          <a:p>
            <a:pPr eaLnBrk="1" hangingPunct="1"/>
            <a:r>
              <a:rPr lang="en-GB" smtClean="0"/>
              <a:t>Surgical air attack</a:t>
            </a:r>
            <a:endParaRPr lang="en-US" smtClean="0"/>
          </a:p>
        </p:txBody>
      </p:sp>
      <p:sp>
        <p:nvSpPr>
          <p:cNvPr id="11267" name="Rectangle 3"/>
          <p:cNvSpPr>
            <a:spLocks noGrp="1" noChangeArrowheads="1"/>
          </p:cNvSpPr>
          <p:nvPr>
            <p:ph type="body" idx="1"/>
          </p:nvPr>
        </p:nvSpPr>
        <p:spPr>
          <a:xfrm>
            <a:off x="468313" y="1423988"/>
            <a:ext cx="3970337" cy="1860550"/>
          </a:xfrm>
        </p:spPr>
        <p:txBody>
          <a:bodyPr/>
          <a:lstStyle/>
          <a:p>
            <a:pPr algn="ctr" eaLnBrk="1" hangingPunct="1">
              <a:buFontTx/>
              <a:buNone/>
            </a:pPr>
            <a:r>
              <a:rPr lang="en-GB" sz="2800" smtClean="0"/>
              <a:t>PROS</a:t>
            </a:r>
          </a:p>
          <a:p>
            <a:pPr eaLnBrk="1" hangingPunct="1"/>
            <a:r>
              <a:rPr lang="en-GB" sz="2200" smtClean="0"/>
              <a:t>It would destroy the missiles on Cuba before they were ready to use</a:t>
            </a:r>
            <a:endParaRPr lang="en-US" sz="2200" smtClean="0"/>
          </a:p>
        </p:txBody>
      </p:sp>
      <p:sp>
        <p:nvSpPr>
          <p:cNvPr id="11268" name="Rectangle 4"/>
          <p:cNvSpPr>
            <a:spLocks noChangeArrowheads="1"/>
          </p:cNvSpPr>
          <p:nvPr/>
        </p:nvSpPr>
        <p:spPr bwMode="auto">
          <a:xfrm>
            <a:off x="4716463" y="1412875"/>
            <a:ext cx="3970337" cy="5040313"/>
          </a:xfrm>
          <a:prstGeom prst="rect">
            <a:avLst/>
          </a:prstGeom>
          <a:noFill/>
          <a:ln w="9525">
            <a:noFill/>
            <a:miter lim="800000"/>
            <a:headEnd/>
            <a:tailEnd/>
          </a:ln>
        </p:spPr>
        <p:txBody>
          <a:bodyPr/>
          <a:lstStyle/>
          <a:p>
            <a:pPr marL="342900" indent="-342900" algn="ctr">
              <a:spcBef>
                <a:spcPct val="20000"/>
              </a:spcBef>
            </a:pPr>
            <a:r>
              <a:rPr lang="en-GB" sz="2800"/>
              <a:t>CONS</a:t>
            </a:r>
          </a:p>
          <a:p>
            <a:pPr marL="342900" indent="-342900">
              <a:spcBef>
                <a:spcPct val="20000"/>
              </a:spcBef>
              <a:buFontTx/>
              <a:buChar char="•"/>
            </a:pPr>
            <a:r>
              <a:rPr lang="en-GB" sz="2200"/>
              <a:t>The destruction of all the sites could not be guaranteed, and if even only one site was left undamaged, the USSR would be able to launch a counterattack against the USA</a:t>
            </a:r>
          </a:p>
          <a:p>
            <a:pPr marL="342900" indent="-342900">
              <a:spcBef>
                <a:spcPct val="20000"/>
              </a:spcBef>
              <a:buFontTx/>
              <a:buChar char="•"/>
            </a:pPr>
            <a:r>
              <a:rPr lang="en-GB" sz="2200"/>
              <a:t>The attack would kill Soviet soldiers, causing the Soviet Union to retaliate at once</a:t>
            </a:r>
          </a:p>
          <a:p>
            <a:pPr marL="342900" indent="-342900">
              <a:spcBef>
                <a:spcPct val="20000"/>
              </a:spcBef>
              <a:buFontTx/>
              <a:buChar char="•"/>
            </a:pPr>
            <a:r>
              <a:rPr lang="en-GB" sz="2200"/>
              <a:t>The attack would be seen as immoral</a:t>
            </a:r>
            <a:endParaRPr lang="en-US" sz="2200"/>
          </a:p>
        </p:txBody>
      </p:sp>
      <p:pic>
        <p:nvPicPr>
          <p:cNvPr id="11269" name="Picture 7"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969963" y="4581525"/>
            <a:ext cx="2884487" cy="1009650"/>
          </a:xfrm>
          <a:prstGeom prst="rect">
            <a:avLst/>
          </a:prstGeom>
          <a:noFill/>
          <a:ln w="9525">
            <a:noFill/>
            <a:miter lim="800000"/>
            <a:headEnd/>
            <a:tailEnd/>
          </a:ln>
        </p:spPr>
      </p:pic>
      <p:pic>
        <p:nvPicPr>
          <p:cNvPr id="11270" name="Picture 8"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971550" y="3789363"/>
            <a:ext cx="2876550" cy="1009650"/>
          </a:xfrm>
          <a:prstGeom prst="rect">
            <a:avLst/>
          </a:prstGeom>
          <a:noFill/>
          <a:ln w="9525">
            <a:noFill/>
            <a:miter lim="800000"/>
            <a:headEnd/>
            <a:tailEnd/>
          </a:ln>
        </p:spPr>
      </p:pic>
      <p:sp>
        <p:nvSpPr>
          <p:cNvPr id="11271" name="Text Box 9">
            <a:hlinkClick r:id="rId4" action="ppaction://hlinksldjump"/>
          </p:cNvPr>
          <p:cNvSpPr txBox="1">
            <a:spLocks noChangeArrowheads="1"/>
          </p:cNvSpPr>
          <p:nvPr/>
        </p:nvSpPr>
        <p:spPr bwMode="auto">
          <a:xfrm>
            <a:off x="1044575" y="4076700"/>
            <a:ext cx="2735263"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Back</a:t>
            </a:r>
          </a:p>
        </p:txBody>
      </p:sp>
      <p:sp>
        <p:nvSpPr>
          <p:cNvPr id="11272" name="Text Box 10">
            <a:hlinkClick r:id="rId5" action="ppaction://hlinksldjump"/>
          </p:cNvPr>
          <p:cNvSpPr txBox="1">
            <a:spLocks noChangeArrowheads="1"/>
          </p:cNvSpPr>
          <p:nvPr/>
        </p:nvSpPr>
        <p:spPr bwMode="auto">
          <a:xfrm>
            <a:off x="1044575" y="4870450"/>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5" y="44450"/>
            <a:ext cx="8424863" cy="1143000"/>
          </a:xfrm>
        </p:spPr>
        <p:txBody>
          <a:bodyPr/>
          <a:lstStyle/>
          <a:p>
            <a:pPr algn="l" eaLnBrk="1" hangingPunct="1"/>
            <a:r>
              <a:rPr lang="en-US" smtClean="0"/>
              <a:t>All-out invasion by air and sea</a:t>
            </a:r>
          </a:p>
        </p:txBody>
      </p:sp>
      <p:pic>
        <p:nvPicPr>
          <p:cNvPr id="12291" name="Picture 3"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6011863" y="5589588"/>
            <a:ext cx="2884487" cy="1009650"/>
          </a:xfrm>
          <a:prstGeom prst="rect">
            <a:avLst/>
          </a:prstGeom>
          <a:noFill/>
          <a:ln w="9525">
            <a:noFill/>
            <a:miter lim="800000"/>
            <a:headEnd/>
            <a:tailEnd/>
          </a:ln>
        </p:spPr>
      </p:pic>
      <p:sp>
        <p:nvSpPr>
          <p:cNvPr id="12292" name="Text Box 4">
            <a:hlinkClick r:id="rId3" action="ppaction://hlinksldjump"/>
          </p:cNvPr>
          <p:cNvSpPr txBox="1">
            <a:spLocks noChangeArrowheads="1"/>
          </p:cNvSpPr>
          <p:nvPr/>
        </p:nvSpPr>
        <p:spPr bwMode="auto">
          <a:xfrm>
            <a:off x="6084888" y="5878513"/>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pic>
        <p:nvPicPr>
          <p:cNvPr id="12293" name="Picture 6"/>
          <p:cNvPicPr>
            <a:picLocks noChangeAspect="1" noChangeArrowheads="1"/>
          </p:cNvPicPr>
          <p:nvPr/>
        </p:nvPicPr>
        <p:blipFill>
          <a:blip r:embed="rId4"/>
          <a:srcRect/>
          <a:stretch>
            <a:fillRect/>
          </a:stretch>
        </p:blipFill>
        <p:spPr bwMode="auto">
          <a:xfrm>
            <a:off x="1692275" y="1023938"/>
            <a:ext cx="5616575" cy="449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14338"/>
            <a:ext cx="8229600" cy="1143000"/>
          </a:xfrm>
        </p:spPr>
        <p:txBody>
          <a:bodyPr/>
          <a:lstStyle/>
          <a:p>
            <a:pPr eaLnBrk="1" hangingPunct="1"/>
            <a:r>
              <a:rPr lang="en-GB" smtClean="0"/>
              <a:t>Invasion</a:t>
            </a:r>
            <a:endParaRPr lang="en-US" smtClean="0"/>
          </a:p>
        </p:txBody>
      </p:sp>
      <p:sp>
        <p:nvSpPr>
          <p:cNvPr id="13315" name="Rectangle 3"/>
          <p:cNvSpPr>
            <a:spLocks noGrp="1" noChangeArrowheads="1"/>
          </p:cNvSpPr>
          <p:nvPr>
            <p:ph type="body" idx="1"/>
          </p:nvPr>
        </p:nvSpPr>
        <p:spPr>
          <a:xfrm>
            <a:off x="468313" y="1700213"/>
            <a:ext cx="3970337" cy="3455987"/>
          </a:xfrm>
        </p:spPr>
        <p:txBody>
          <a:bodyPr/>
          <a:lstStyle/>
          <a:p>
            <a:pPr algn="ctr" eaLnBrk="1" hangingPunct="1">
              <a:buFontTx/>
              <a:buNone/>
            </a:pPr>
            <a:r>
              <a:rPr lang="en-GB" sz="2800" smtClean="0"/>
              <a:t>PROS</a:t>
            </a:r>
          </a:p>
          <a:p>
            <a:pPr eaLnBrk="1" hangingPunct="1"/>
            <a:r>
              <a:rPr lang="en-GB" sz="2200" smtClean="0"/>
              <a:t>An all-out invasion of Cuba by both air and sea would get rid of both the missiles and Castro</a:t>
            </a:r>
          </a:p>
          <a:p>
            <a:pPr eaLnBrk="1" hangingPunct="1"/>
            <a:r>
              <a:rPr lang="en-GB" sz="2200" smtClean="0"/>
              <a:t>The American forces were already trained and available to carry out the invasion</a:t>
            </a:r>
            <a:endParaRPr lang="en-US" sz="2200" smtClean="0"/>
          </a:p>
        </p:txBody>
      </p:sp>
      <p:sp>
        <p:nvSpPr>
          <p:cNvPr id="13316" name="Rectangle 4"/>
          <p:cNvSpPr>
            <a:spLocks noChangeArrowheads="1"/>
          </p:cNvSpPr>
          <p:nvPr/>
        </p:nvSpPr>
        <p:spPr bwMode="auto">
          <a:xfrm>
            <a:off x="4716463" y="1773238"/>
            <a:ext cx="3970337" cy="2663825"/>
          </a:xfrm>
          <a:prstGeom prst="rect">
            <a:avLst/>
          </a:prstGeom>
          <a:noFill/>
          <a:ln w="9525">
            <a:noFill/>
            <a:miter lim="800000"/>
            <a:headEnd/>
            <a:tailEnd/>
          </a:ln>
        </p:spPr>
        <p:txBody>
          <a:bodyPr/>
          <a:lstStyle/>
          <a:p>
            <a:pPr marL="342900" indent="-342900" algn="ctr">
              <a:spcBef>
                <a:spcPct val="20000"/>
              </a:spcBef>
            </a:pPr>
            <a:r>
              <a:rPr lang="en-GB" sz="2800"/>
              <a:t>CONS</a:t>
            </a:r>
          </a:p>
          <a:p>
            <a:pPr marL="342900" indent="-342900">
              <a:spcBef>
                <a:spcPct val="20000"/>
              </a:spcBef>
              <a:buFontTx/>
              <a:buChar char="•"/>
            </a:pPr>
            <a:r>
              <a:rPr lang="en-GB" sz="2200"/>
              <a:t>The USSR would either respond immediately to protect Cuba, or would respond within the Soviet sphere of influence, with a possible take-over of Berlin</a:t>
            </a:r>
            <a:endParaRPr lang="en-US" sz="2200"/>
          </a:p>
        </p:txBody>
      </p:sp>
      <p:pic>
        <p:nvPicPr>
          <p:cNvPr id="13317" name="Picture 5"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4787900" y="5373688"/>
            <a:ext cx="2884488" cy="1009650"/>
          </a:xfrm>
          <a:prstGeom prst="rect">
            <a:avLst/>
          </a:prstGeom>
          <a:noFill/>
          <a:ln w="9525">
            <a:noFill/>
            <a:miter lim="800000"/>
            <a:headEnd/>
            <a:tailEnd/>
          </a:ln>
        </p:spPr>
      </p:pic>
      <p:pic>
        <p:nvPicPr>
          <p:cNvPr id="13318" name="Picture 6"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1406525" y="5375275"/>
            <a:ext cx="2876550" cy="1009650"/>
          </a:xfrm>
          <a:prstGeom prst="rect">
            <a:avLst/>
          </a:prstGeom>
          <a:noFill/>
          <a:ln w="9525">
            <a:noFill/>
            <a:miter lim="800000"/>
            <a:headEnd/>
            <a:tailEnd/>
          </a:ln>
        </p:spPr>
      </p:pic>
      <p:sp>
        <p:nvSpPr>
          <p:cNvPr id="13319" name="Text Box 7">
            <a:hlinkClick r:id="rId4" action="ppaction://hlinksldjump"/>
          </p:cNvPr>
          <p:cNvSpPr txBox="1">
            <a:spLocks noChangeArrowheads="1"/>
          </p:cNvSpPr>
          <p:nvPr/>
        </p:nvSpPr>
        <p:spPr bwMode="auto">
          <a:xfrm>
            <a:off x="1479550" y="5662613"/>
            <a:ext cx="2735263"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Back</a:t>
            </a:r>
          </a:p>
        </p:txBody>
      </p:sp>
      <p:sp>
        <p:nvSpPr>
          <p:cNvPr id="13320" name="Text Box 8">
            <a:hlinkClick r:id="rId5" action="ppaction://hlinksldjump"/>
          </p:cNvPr>
          <p:cNvSpPr txBox="1">
            <a:spLocks noChangeArrowheads="1"/>
          </p:cNvSpPr>
          <p:nvPr/>
        </p:nvSpPr>
        <p:spPr bwMode="auto">
          <a:xfrm>
            <a:off x="4862513" y="5662613"/>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0825" y="44450"/>
            <a:ext cx="8893175" cy="1143000"/>
          </a:xfrm>
        </p:spPr>
        <p:txBody>
          <a:bodyPr/>
          <a:lstStyle/>
          <a:p>
            <a:pPr algn="l" eaLnBrk="1" hangingPunct="1"/>
            <a:r>
              <a:rPr lang="en-US" sz="3600" smtClean="0"/>
              <a:t>United Nations meeting to discuss Cuba</a:t>
            </a:r>
          </a:p>
        </p:txBody>
      </p:sp>
      <p:pic>
        <p:nvPicPr>
          <p:cNvPr id="14339" name="Picture 3"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6011863" y="5589588"/>
            <a:ext cx="2884487" cy="1009650"/>
          </a:xfrm>
          <a:prstGeom prst="rect">
            <a:avLst/>
          </a:prstGeom>
          <a:noFill/>
          <a:ln w="9525">
            <a:noFill/>
            <a:miter lim="800000"/>
            <a:headEnd/>
            <a:tailEnd/>
          </a:ln>
        </p:spPr>
      </p:pic>
      <p:sp>
        <p:nvSpPr>
          <p:cNvPr id="14340" name="Text Box 4">
            <a:hlinkClick r:id="rId3" action="ppaction://hlinksldjump"/>
          </p:cNvPr>
          <p:cNvSpPr txBox="1">
            <a:spLocks noChangeArrowheads="1"/>
          </p:cNvSpPr>
          <p:nvPr/>
        </p:nvSpPr>
        <p:spPr bwMode="auto">
          <a:xfrm>
            <a:off x="6084888" y="5878513"/>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pic>
        <p:nvPicPr>
          <p:cNvPr id="14341" name="Picture 6"/>
          <p:cNvPicPr>
            <a:picLocks noChangeAspect="1" noChangeArrowheads="1"/>
          </p:cNvPicPr>
          <p:nvPr/>
        </p:nvPicPr>
        <p:blipFill>
          <a:blip r:embed="rId4"/>
          <a:srcRect/>
          <a:stretch>
            <a:fillRect/>
          </a:stretch>
        </p:blipFill>
        <p:spPr bwMode="auto">
          <a:xfrm>
            <a:off x="1403350" y="1092200"/>
            <a:ext cx="6432550" cy="428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14338"/>
            <a:ext cx="8229600" cy="1143000"/>
          </a:xfrm>
        </p:spPr>
        <p:txBody>
          <a:bodyPr/>
          <a:lstStyle/>
          <a:p>
            <a:pPr eaLnBrk="1" hangingPunct="1"/>
            <a:r>
              <a:rPr lang="en-GB" smtClean="0"/>
              <a:t>Diplomatic pressures</a:t>
            </a:r>
            <a:endParaRPr lang="en-US" smtClean="0"/>
          </a:p>
        </p:txBody>
      </p:sp>
      <p:sp>
        <p:nvSpPr>
          <p:cNvPr id="15363" name="Rectangle 3"/>
          <p:cNvSpPr>
            <a:spLocks noGrp="1" noChangeArrowheads="1"/>
          </p:cNvSpPr>
          <p:nvPr>
            <p:ph type="body" idx="1"/>
          </p:nvPr>
        </p:nvSpPr>
        <p:spPr>
          <a:xfrm>
            <a:off x="468313" y="1844675"/>
            <a:ext cx="3970337" cy="2663825"/>
          </a:xfrm>
        </p:spPr>
        <p:txBody>
          <a:bodyPr/>
          <a:lstStyle/>
          <a:p>
            <a:pPr algn="ctr" eaLnBrk="1" hangingPunct="1">
              <a:buFontTx/>
              <a:buNone/>
            </a:pPr>
            <a:r>
              <a:rPr lang="en-GB" sz="2800" smtClean="0"/>
              <a:t>PROS</a:t>
            </a:r>
          </a:p>
          <a:p>
            <a:pPr eaLnBrk="1" hangingPunct="1"/>
            <a:r>
              <a:rPr lang="en-GB" sz="2200" smtClean="0"/>
              <a:t>By getting the United Nations or other countries to intervene, or negotiate, it would avoid conflict</a:t>
            </a:r>
            <a:endParaRPr lang="en-US" sz="2200" smtClean="0"/>
          </a:p>
        </p:txBody>
      </p:sp>
      <p:sp>
        <p:nvSpPr>
          <p:cNvPr id="15364" name="Rectangle 4"/>
          <p:cNvSpPr>
            <a:spLocks noChangeArrowheads="1"/>
          </p:cNvSpPr>
          <p:nvPr/>
        </p:nvSpPr>
        <p:spPr bwMode="auto">
          <a:xfrm>
            <a:off x="4716463" y="1844675"/>
            <a:ext cx="3970337" cy="2592388"/>
          </a:xfrm>
          <a:prstGeom prst="rect">
            <a:avLst/>
          </a:prstGeom>
          <a:noFill/>
          <a:ln w="9525">
            <a:noFill/>
            <a:miter lim="800000"/>
            <a:headEnd/>
            <a:tailEnd/>
          </a:ln>
        </p:spPr>
        <p:txBody>
          <a:bodyPr/>
          <a:lstStyle/>
          <a:p>
            <a:pPr marL="342900" indent="-342900" algn="ctr">
              <a:spcBef>
                <a:spcPct val="20000"/>
              </a:spcBef>
            </a:pPr>
            <a:r>
              <a:rPr lang="en-GB" sz="2800"/>
              <a:t>CONS</a:t>
            </a:r>
          </a:p>
          <a:p>
            <a:pPr marL="342900" indent="-342900">
              <a:spcBef>
                <a:spcPct val="20000"/>
              </a:spcBef>
              <a:buFontTx/>
              <a:buChar char="•"/>
            </a:pPr>
            <a:r>
              <a:rPr lang="en-GB" sz="2200"/>
              <a:t>If the USA was forced to back down, it would be interpreted as a sign of weakness by other countries</a:t>
            </a:r>
            <a:endParaRPr lang="en-US" sz="2200"/>
          </a:p>
        </p:txBody>
      </p:sp>
      <p:pic>
        <p:nvPicPr>
          <p:cNvPr id="15365" name="Picture 5"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4787900" y="5373688"/>
            <a:ext cx="2884488" cy="1009650"/>
          </a:xfrm>
          <a:prstGeom prst="rect">
            <a:avLst/>
          </a:prstGeom>
          <a:noFill/>
          <a:ln w="9525">
            <a:noFill/>
            <a:miter lim="800000"/>
            <a:headEnd/>
            <a:tailEnd/>
          </a:ln>
        </p:spPr>
      </p:pic>
      <p:pic>
        <p:nvPicPr>
          <p:cNvPr id="15366" name="Picture 6"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1406525" y="5375275"/>
            <a:ext cx="2876550" cy="1009650"/>
          </a:xfrm>
          <a:prstGeom prst="rect">
            <a:avLst/>
          </a:prstGeom>
          <a:noFill/>
          <a:ln w="9525">
            <a:noFill/>
            <a:miter lim="800000"/>
            <a:headEnd/>
            <a:tailEnd/>
          </a:ln>
        </p:spPr>
      </p:pic>
      <p:sp>
        <p:nvSpPr>
          <p:cNvPr id="15367" name="Text Box 7">
            <a:hlinkClick r:id="rId4" action="ppaction://hlinksldjump"/>
          </p:cNvPr>
          <p:cNvSpPr txBox="1">
            <a:spLocks noChangeArrowheads="1"/>
          </p:cNvSpPr>
          <p:nvPr/>
        </p:nvSpPr>
        <p:spPr bwMode="auto">
          <a:xfrm>
            <a:off x="1479550" y="5662613"/>
            <a:ext cx="2735263"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Back</a:t>
            </a:r>
          </a:p>
        </p:txBody>
      </p:sp>
      <p:sp>
        <p:nvSpPr>
          <p:cNvPr id="15368" name="Text Box 8">
            <a:hlinkClick r:id="rId5" action="ppaction://hlinksldjump"/>
          </p:cNvPr>
          <p:cNvSpPr txBox="1">
            <a:spLocks noChangeArrowheads="1"/>
          </p:cNvSpPr>
          <p:nvPr/>
        </p:nvSpPr>
        <p:spPr bwMode="auto">
          <a:xfrm>
            <a:off x="4862513" y="5662613"/>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44450"/>
            <a:ext cx="6842125" cy="1143000"/>
          </a:xfrm>
        </p:spPr>
        <p:txBody>
          <a:bodyPr/>
          <a:lstStyle/>
          <a:p>
            <a:pPr algn="l" eaLnBrk="1" hangingPunct="1"/>
            <a:r>
              <a:rPr lang="en-US" smtClean="0"/>
              <a:t>American blockade</a:t>
            </a:r>
          </a:p>
        </p:txBody>
      </p:sp>
      <p:pic>
        <p:nvPicPr>
          <p:cNvPr id="16387"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6011863" y="5589588"/>
            <a:ext cx="2884487" cy="1009650"/>
          </a:xfrm>
          <a:prstGeom prst="rect">
            <a:avLst/>
          </a:prstGeom>
          <a:noFill/>
          <a:ln w="9525">
            <a:noFill/>
            <a:miter lim="800000"/>
            <a:headEnd/>
            <a:tailEnd/>
          </a:ln>
        </p:spPr>
      </p:pic>
      <p:sp>
        <p:nvSpPr>
          <p:cNvPr id="16388" name="Text Box 5">
            <a:hlinkClick r:id="rId3" action="ppaction://hlinksldjump"/>
          </p:cNvPr>
          <p:cNvSpPr txBox="1">
            <a:spLocks noChangeArrowheads="1"/>
          </p:cNvSpPr>
          <p:nvPr/>
        </p:nvSpPr>
        <p:spPr bwMode="auto">
          <a:xfrm>
            <a:off x="6084888" y="5878513"/>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pic>
        <p:nvPicPr>
          <p:cNvPr id="16389" name="Picture 6"/>
          <p:cNvPicPr>
            <a:picLocks noChangeAspect="1" noChangeArrowheads="1"/>
          </p:cNvPicPr>
          <p:nvPr/>
        </p:nvPicPr>
        <p:blipFill>
          <a:blip r:embed="rId4"/>
          <a:srcRect/>
          <a:stretch>
            <a:fillRect/>
          </a:stretch>
        </p:blipFill>
        <p:spPr bwMode="auto">
          <a:xfrm>
            <a:off x="2760663" y="1195388"/>
            <a:ext cx="3924300" cy="417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88913"/>
            <a:ext cx="8229600" cy="1143000"/>
          </a:xfrm>
        </p:spPr>
        <p:txBody>
          <a:bodyPr/>
          <a:lstStyle/>
          <a:p>
            <a:pPr eaLnBrk="1" hangingPunct="1"/>
            <a:r>
              <a:rPr lang="en-GB" smtClean="0"/>
              <a:t>Blockade</a:t>
            </a:r>
            <a:endParaRPr lang="en-US" smtClean="0"/>
          </a:p>
        </p:txBody>
      </p:sp>
      <p:sp>
        <p:nvSpPr>
          <p:cNvPr id="17411" name="Rectangle 3"/>
          <p:cNvSpPr>
            <a:spLocks noGrp="1" noChangeArrowheads="1"/>
          </p:cNvSpPr>
          <p:nvPr>
            <p:ph type="body" idx="1"/>
          </p:nvPr>
        </p:nvSpPr>
        <p:spPr>
          <a:xfrm>
            <a:off x="468313" y="1268413"/>
            <a:ext cx="3970337" cy="4525962"/>
          </a:xfrm>
        </p:spPr>
        <p:txBody>
          <a:bodyPr/>
          <a:lstStyle/>
          <a:p>
            <a:pPr algn="ctr" eaLnBrk="1" hangingPunct="1">
              <a:lnSpc>
                <a:spcPct val="80000"/>
              </a:lnSpc>
              <a:buFontTx/>
              <a:buNone/>
            </a:pPr>
            <a:r>
              <a:rPr lang="en-GB" sz="2400" smtClean="0"/>
              <a:t>PROS</a:t>
            </a:r>
          </a:p>
          <a:p>
            <a:pPr eaLnBrk="1" hangingPunct="1">
              <a:lnSpc>
                <a:spcPct val="80000"/>
              </a:lnSpc>
            </a:pPr>
            <a:r>
              <a:rPr lang="en-GB" sz="2100" smtClean="0"/>
              <a:t>Banning the Soviet Union from bringing in any further military supplies to Cuba by using the US navy to stop and search Soviet ships would show that the USA was serious, without using a direct act of war</a:t>
            </a:r>
          </a:p>
          <a:p>
            <a:pPr eaLnBrk="1" hangingPunct="1">
              <a:lnSpc>
                <a:spcPct val="80000"/>
              </a:lnSpc>
            </a:pPr>
            <a:r>
              <a:rPr lang="en-GB" sz="2100" smtClean="0"/>
              <a:t>Blockading the Soviet ships going to Cuba would put the burden on Khrushchev</a:t>
            </a:r>
          </a:p>
          <a:p>
            <a:pPr eaLnBrk="1" hangingPunct="1">
              <a:lnSpc>
                <a:spcPct val="80000"/>
              </a:lnSpc>
            </a:pPr>
            <a:r>
              <a:rPr lang="en-GB" sz="2100" smtClean="0"/>
              <a:t>If this option did not work out, even though the USA had a strong navy, they could still take other options</a:t>
            </a:r>
            <a:endParaRPr lang="en-US" sz="2100" smtClean="0"/>
          </a:p>
        </p:txBody>
      </p:sp>
      <p:sp>
        <p:nvSpPr>
          <p:cNvPr id="17412" name="Rectangle 4"/>
          <p:cNvSpPr>
            <a:spLocks noChangeArrowheads="1"/>
          </p:cNvSpPr>
          <p:nvPr/>
        </p:nvSpPr>
        <p:spPr bwMode="auto">
          <a:xfrm>
            <a:off x="4716463" y="1268413"/>
            <a:ext cx="3970337" cy="4525962"/>
          </a:xfrm>
          <a:prstGeom prst="rect">
            <a:avLst/>
          </a:prstGeom>
          <a:noFill/>
          <a:ln w="9525">
            <a:noFill/>
            <a:miter lim="800000"/>
            <a:headEnd/>
            <a:tailEnd/>
          </a:ln>
        </p:spPr>
        <p:txBody>
          <a:bodyPr/>
          <a:lstStyle/>
          <a:p>
            <a:pPr marL="342900" indent="-342900" algn="ctr">
              <a:spcBef>
                <a:spcPct val="20000"/>
              </a:spcBef>
            </a:pPr>
            <a:r>
              <a:rPr lang="en-GB" sz="2400"/>
              <a:t>CONS</a:t>
            </a:r>
          </a:p>
          <a:p>
            <a:pPr marL="342900" indent="-342900">
              <a:spcBef>
                <a:spcPct val="20000"/>
              </a:spcBef>
              <a:buFontTx/>
              <a:buChar char="•"/>
            </a:pPr>
            <a:r>
              <a:rPr lang="en-GB" sz="2100"/>
              <a:t>A blockade would not solve the main problem as the missiles were already on Cuba, and could be used within one week</a:t>
            </a:r>
          </a:p>
          <a:p>
            <a:pPr marL="342900" indent="-342900">
              <a:spcBef>
                <a:spcPct val="20000"/>
              </a:spcBef>
              <a:buFontTx/>
              <a:buChar char="•"/>
            </a:pPr>
            <a:r>
              <a:rPr lang="en-GB" sz="2100"/>
              <a:t>The USSR may choose to retaliate by blockading Berlin, as it had already done so before in 1948</a:t>
            </a:r>
            <a:endParaRPr lang="en-US" sz="2100"/>
          </a:p>
        </p:txBody>
      </p:sp>
      <p:pic>
        <p:nvPicPr>
          <p:cNvPr id="17413" name="Picture 5"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4787900" y="5734050"/>
            <a:ext cx="2884488" cy="1009650"/>
          </a:xfrm>
          <a:prstGeom prst="rect">
            <a:avLst/>
          </a:prstGeom>
          <a:noFill/>
          <a:ln w="9525">
            <a:noFill/>
            <a:miter lim="800000"/>
            <a:headEnd/>
            <a:tailEnd/>
          </a:ln>
        </p:spPr>
      </p:pic>
      <p:pic>
        <p:nvPicPr>
          <p:cNvPr id="17414" name="Picture 6"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1406525" y="5734050"/>
            <a:ext cx="2876550" cy="1009650"/>
          </a:xfrm>
          <a:prstGeom prst="rect">
            <a:avLst/>
          </a:prstGeom>
          <a:noFill/>
          <a:ln w="9525">
            <a:noFill/>
            <a:miter lim="800000"/>
            <a:headEnd/>
            <a:tailEnd/>
          </a:ln>
        </p:spPr>
      </p:pic>
      <p:sp>
        <p:nvSpPr>
          <p:cNvPr id="17415" name="Text Box 7">
            <a:hlinkClick r:id="rId4" action="ppaction://hlinksldjump"/>
          </p:cNvPr>
          <p:cNvSpPr txBox="1">
            <a:spLocks noChangeArrowheads="1"/>
          </p:cNvSpPr>
          <p:nvPr/>
        </p:nvSpPr>
        <p:spPr bwMode="auto">
          <a:xfrm>
            <a:off x="1479550" y="6021388"/>
            <a:ext cx="2735263"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Back</a:t>
            </a:r>
          </a:p>
        </p:txBody>
      </p:sp>
      <p:sp>
        <p:nvSpPr>
          <p:cNvPr id="17416" name="Text Box 8">
            <a:hlinkClick r:id="rId5" action="ppaction://hlinksldjump"/>
          </p:cNvPr>
          <p:cNvSpPr txBox="1">
            <a:spLocks noChangeArrowheads="1"/>
          </p:cNvSpPr>
          <p:nvPr/>
        </p:nvSpPr>
        <p:spPr bwMode="auto">
          <a:xfrm>
            <a:off x="4862513" y="6022975"/>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476250"/>
            <a:ext cx="8229600" cy="1143000"/>
          </a:xfrm>
        </p:spPr>
        <p:txBody>
          <a:bodyPr/>
          <a:lstStyle/>
          <a:p>
            <a:pPr eaLnBrk="1" hangingPunct="1"/>
            <a:r>
              <a:rPr lang="en-US" smtClean="0"/>
              <a:t>Weak America</a:t>
            </a:r>
          </a:p>
        </p:txBody>
      </p:sp>
      <p:sp>
        <p:nvSpPr>
          <p:cNvPr id="18435" name="Rectangle 3"/>
          <p:cNvSpPr>
            <a:spLocks noGrp="1" noChangeArrowheads="1"/>
          </p:cNvSpPr>
          <p:nvPr>
            <p:ph type="body" idx="1"/>
          </p:nvPr>
        </p:nvSpPr>
        <p:spPr>
          <a:xfrm>
            <a:off x="468313" y="1916113"/>
            <a:ext cx="8229600" cy="2549525"/>
          </a:xfrm>
        </p:spPr>
        <p:txBody>
          <a:bodyPr/>
          <a:lstStyle/>
          <a:p>
            <a:pPr eaLnBrk="1" hangingPunct="1">
              <a:buFontTx/>
              <a:buNone/>
            </a:pPr>
            <a:r>
              <a:rPr lang="en-US" smtClean="0"/>
              <a:t>	The USSR have not used the missiles, but America is now seen as a weak country, and Kennedy is seen as a pushover, and America is therefore more vulnerable.</a:t>
            </a:r>
          </a:p>
        </p:txBody>
      </p:sp>
      <p:pic>
        <p:nvPicPr>
          <p:cNvPr id="18436"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057525" y="5084763"/>
            <a:ext cx="2884488" cy="1009650"/>
          </a:xfrm>
          <a:prstGeom prst="rect">
            <a:avLst/>
          </a:prstGeom>
          <a:noFill/>
          <a:ln w="9525">
            <a:noFill/>
            <a:miter lim="800000"/>
            <a:headEnd/>
            <a:tailEnd/>
          </a:ln>
        </p:spPr>
      </p:pic>
      <p:sp>
        <p:nvSpPr>
          <p:cNvPr id="18437" name="Text Box 5">
            <a:hlinkClick r:id="rId3" action="ppaction://hlinksldjump"/>
          </p:cNvPr>
          <p:cNvSpPr txBox="1">
            <a:spLocks noChangeArrowheads="1"/>
          </p:cNvSpPr>
          <p:nvPr/>
        </p:nvSpPr>
        <p:spPr bwMode="auto">
          <a:xfrm>
            <a:off x="3132138" y="5373688"/>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Soviet Retaliation</a:t>
            </a:r>
          </a:p>
        </p:txBody>
      </p:sp>
      <p:sp>
        <p:nvSpPr>
          <p:cNvPr id="19459" name="Rectangle 3"/>
          <p:cNvSpPr>
            <a:spLocks noGrp="1" noChangeArrowheads="1"/>
          </p:cNvSpPr>
          <p:nvPr>
            <p:ph type="body" idx="1"/>
          </p:nvPr>
        </p:nvSpPr>
        <p:spPr>
          <a:xfrm>
            <a:off x="457200" y="1341438"/>
            <a:ext cx="8229600" cy="4525962"/>
          </a:xfrm>
        </p:spPr>
        <p:txBody>
          <a:bodyPr/>
          <a:lstStyle/>
          <a:p>
            <a:pPr eaLnBrk="1" hangingPunct="1">
              <a:buFontTx/>
              <a:buNone/>
            </a:pPr>
            <a:r>
              <a:rPr lang="en-US" smtClean="0"/>
              <a:t>	It was inevitable that at least one of the nuclear bases would be missed. However, America now has to face the consequences of its actions. The Soviet Union retaliate at once as America’s attack without advance warning is seen as immoral, and this may be the very beginning of World War III.</a:t>
            </a:r>
          </a:p>
        </p:txBody>
      </p:sp>
      <p:pic>
        <p:nvPicPr>
          <p:cNvPr id="19460"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057525" y="5516563"/>
            <a:ext cx="2884488" cy="1009650"/>
          </a:xfrm>
          <a:prstGeom prst="rect">
            <a:avLst/>
          </a:prstGeom>
          <a:noFill/>
          <a:ln w="9525">
            <a:noFill/>
            <a:miter lim="800000"/>
            <a:headEnd/>
            <a:tailEnd/>
          </a:ln>
        </p:spPr>
      </p:pic>
      <p:sp>
        <p:nvSpPr>
          <p:cNvPr id="19461" name="Text Box 5">
            <a:hlinkClick r:id="rId3" action="ppaction://hlinksldjump"/>
          </p:cNvPr>
          <p:cNvSpPr txBox="1">
            <a:spLocks noChangeArrowheads="1"/>
          </p:cNvSpPr>
          <p:nvPr/>
        </p:nvSpPr>
        <p:spPr bwMode="auto">
          <a:xfrm>
            <a:off x="3132138" y="5805488"/>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0"/>
            <a:ext cx="8229600" cy="1143000"/>
          </a:xfrm>
        </p:spPr>
        <p:txBody>
          <a:bodyPr/>
          <a:lstStyle/>
          <a:p>
            <a:pPr eaLnBrk="1" hangingPunct="1"/>
            <a:r>
              <a:rPr lang="en-US" smtClean="0"/>
              <a:t>Defense and retaliation</a:t>
            </a:r>
          </a:p>
        </p:txBody>
      </p:sp>
      <p:sp>
        <p:nvSpPr>
          <p:cNvPr id="20483" name="Rectangle 3"/>
          <p:cNvSpPr>
            <a:spLocks noGrp="1" noChangeArrowheads="1"/>
          </p:cNvSpPr>
          <p:nvPr>
            <p:ph type="body" idx="1"/>
          </p:nvPr>
        </p:nvSpPr>
        <p:spPr/>
        <p:txBody>
          <a:bodyPr/>
          <a:lstStyle/>
          <a:p>
            <a:pPr eaLnBrk="1" hangingPunct="1">
              <a:buFontTx/>
              <a:buNone/>
            </a:pPr>
            <a:r>
              <a:rPr lang="en-US" smtClean="0"/>
              <a:t>	</a:t>
            </a:r>
          </a:p>
        </p:txBody>
      </p:sp>
      <p:sp>
        <p:nvSpPr>
          <p:cNvPr id="20484" name="Rectangle 4"/>
          <p:cNvSpPr>
            <a:spLocks noChangeArrowheads="1"/>
          </p:cNvSpPr>
          <p:nvPr/>
        </p:nvSpPr>
        <p:spPr bwMode="auto">
          <a:xfrm>
            <a:off x="457200" y="1341438"/>
            <a:ext cx="8229600" cy="4525962"/>
          </a:xfrm>
          <a:prstGeom prst="rect">
            <a:avLst/>
          </a:prstGeom>
          <a:noFill/>
          <a:ln w="9525">
            <a:noFill/>
            <a:miter lim="800000"/>
            <a:headEnd/>
            <a:tailEnd/>
          </a:ln>
        </p:spPr>
        <p:txBody>
          <a:bodyPr/>
          <a:lstStyle/>
          <a:p>
            <a:pPr marL="342900" indent="-342900">
              <a:spcBef>
                <a:spcPct val="20000"/>
              </a:spcBef>
            </a:pPr>
            <a:r>
              <a:rPr lang="en-US" sz="3200"/>
              <a:t>	</a:t>
            </a:r>
          </a:p>
        </p:txBody>
      </p:sp>
      <p:sp>
        <p:nvSpPr>
          <p:cNvPr id="20485" name="Rectangle 5"/>
          <p:cNvSpPr>
            <a:spLocks noChangeArrowheads="1"/>
          </p:cNvSpPr>
          <p:nvPr/>
        </p:nvSpPr>
        <p:spPr bwMode="auto">
          <a:xfrm>
            <a:off x="468313" y="981075"/>
            <a:ext cx="8229600" cy="4741863"/>
          </a:xfrm>
          <a:prstGeom prst="rect">
            <a:avLst/>
          </a:prstGeom>
          <a:noFill/>
          <a:ln w="9525">
            <a:noFill/>
            <a:miter lim="800000"/>
            <a:headEnd/>
            <a:tailEnd/>
          </a:ln>
        </p:spPr>
        <p:txBody>
          <a:bodyPr/>
          <a:lstStyle/>
          <a:p>
            <a:pPr marL="342900" indent="-342900">
              <a:spcBef>
                <a:spcPct val="20000"/>
              </a:spcBef>
            </a:pPr>
            <a:r>
              <a:rPr lang="en-US" sz="3100"/>
              <a:t>	The USSR respond immediately to the all-out invasion on Cuba, to protect it, and also take over Berlin. Numerous lives are lost on both sides. Both the USSR and USA are still in possession of nuclear missiles, and are ready to fire them at each other. </a:t>
            </a:r>
          </a:p>
          <a:p>
            <a:pPr marL="342900" indent="-342900">
              <a:spcBef>
                <a:spcPct val="20000"/>
              </a:spcBef>
            </a:pPr>
            <a:r>
              <a:rPr lang="en-US" sz="3100"/>
              <a:t>	Should the USA fire?</a:t>
            </a:r>
          </a:p>
          <a:p>
            <a:pPr marL="342900" indent="-342900">
              <a:spcBef>
                <a:spcPct val="20000"/>
              </a:spcBef>
            </a:pPr>
            <a:r>
              <a:rPr lang="en-US" sz="3100"/>
              <a:t>	</a:t>
            </a:r>
            <a:r>
              <a:rPr lang="en-GB" sz="3100"/>
              <a:t>Click on each of the choices for the pros and cons of each choice.</a:t>
            </a:r>
            <a:endParaRPr lang="en-US" sz="3100"/>
          </a:p>
        </p:txBody>
      </p:sp>
      <p:pic>
        <p:nvPicPr>
          <p:cNvPr id="20486" name="Picture 6"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4787900" y="5661025"/>
            <a:ext cx="2884488" cy="1009650"/>
          </a:xfrm>
          <a:prstGeom prst="rect">
            <a:avLst/>
          </a:prstGeom>
          <a:noFill/>
          <a:ln w="9525">
            <a:noFill/>
            <a:miter lim="800000"/>
            <a:headEnd/>
            <a:tailEnd/>
          </a:ln>
        </p:spPr>
      </p:pic>
      <p:pic>
        <p:nvPicPr>
          <p:cNvPr id="20487" name="Picture 7"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1406525" y="5661025"/>
            <a:ext cx="2876550" cy="1009650"/>
          </a:xfrm>
          <a:prstGeom prst="rect">
            <a:avLst/>
          </a:prstGeom>
          <a:noFill/>
          <a:ln w="9525">
            <a:noFill/>
            <a:miter lim="800000"/>
            <a:headEnd/>
            <a:tailEnd/>
          </a:ln>
        </p:spPr>
      </p:pic>
      <p:sp>
        <p:nvSpPr>
          <p:cNvPr id="20488" name="Text Box 8">
            <a:hlinkClick r:id="rId4" action="ppaction://hlinksldjump"/>
          </p:cNvPr>
          <p:cNvSpPr txBox="1">
            <a:spLocks noChangeArrowheads="1"/>
          </p:cNvSpPr>
          <p:nvPr/>
        </p:nvSpPr>
        <p:spPr bwMode="auto">
          <a:xfrm>
            <a:off x="1479550" y="5948363"/>
            <a:ext cx="2735263"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No</a:t>
            </a:r>
          </a:p>
        </p:txBody>
      </p:sp>
      <p:sp>
        <p:nvSpPr>
          <p:cNvPr id="20489" name="Text Box 9">
            <a:hlinkClick r:id="rId5" action="ppaction://hlinksldjump"/>
          </p:cNvPr>
          <p:cNvSpPr txBox="1">
            <a:spLocks noChangeArrowheads="1"/>
          </p:cNvSpPr>
          <p:nvPr/>
        </p:nvSpPr>
        <p:spPr bwMode="auto">
          <a:xfrm>
            <a:off x="4862513" y="5949950"/>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Yes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0825" y="44450"/>
            <a:ext cx="3322638" cy="1143000"/>
          </a:xfrm>
        </p:spPr>
        <p:txBody>
          <a:bodyPr/>
          <a:lstStyle/>
          <a:p>
            <a:pPr algn="l" eaLnBrk="1" hangingPunct="1"/>
            <a:r>
              <a:rPr lang="en-US" smtClean="0"/>
              <a:t>Bay of Pigs</a:t>
            </a:r>
          </a:p>
        </p:txBody>
      </p:sp>
      <p:pic>
        <p:nvPicPr>
          <p:cNvPr id="3075" name="Picture 5"/>
          <p:cNvPicPr>
            <a:picLocks noChangeAspect="1" noChangeArrowheads="1"/>
          </p:cNvPicPr>
          <p:nvPr/>
        </p:nvPicPr>
        <p:blipFill>
          <a:blip r:embed="rId2"/>
          <a:srcRect/>
          <a:stretch>
            <a:fillRect/>
          </a:stretch>
        </p:blipFill>
        <p:spPr bwMode="auto">
          <a:xfrm>
            <a:off x="1547813" y="1196975"/>
            <a:ext cx="5976937" cy="4062413"/>
          </a:xfrm>
          <a:prstGeom prst="rect">
            <a:avLst/>
          </a:prstGeom>
          <a:noFill/>
          <a:ln w="9525">
            <a:noFill/>
            <a:miter lim="800000"/>
            <a:headEnd/>
            <a:tailEnd/>
          </a:ln>
        </p:spPr>
      </p:pic>
      <p:pic>
        <p:nvPicPr>
          <p:cNvPr id="3076" name="Picture 6"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6011863" y="5589588"/>
            <a:ext cx="2884487" cy="1009650"/>
          </a:xfrm>
          <a:prstGeom prst="rect">
            <a:avLst/>
          </a:prstGeom>
          <a:noFill/>
          <a:ln w="9525">
            <a:noFill/>
            <a:miter lim="800000"/>
            <a:headEnd/>
            <a:tailEnd/>
          </a:ln>
        </p:spPr>
      </p:pic>
      <p:sp>
        <p:nvSpPr>
          <p:cNvPr id="3077" name="Text Box 7">
            <a:hlinkClick r:id="rId4" action="ppaction://hlinksldjump"/>
          </p:cNvPr>
          <p:cNvSpPr txBox="1">
            <a:spLocks noChangeArrowheads="1"/>
          </p:cNvSpPr>
          <p:nvPr/>
        </p:nvSpPr>
        <p:spPr bwMode="auto">
          <a:xfrm>
            <a:off x="6084888" y="5878513"/>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57200" y="188913"/>
            <a:ext cx="8229600" cy="1143000"/>
          </a:xfrm>
        </p:spPr>
        <p:txBody>
          <a:bodyPr/>
          <a:lstStyle/>
          <a:p>
            <a:pPr eaLnBrk="1" hangingPunct="1"/>
            <a:r>
              <a:rPr lang="en-US" smtClean="0"/>
              <a:t>The USA do not fire</a:t>
            </a:r>
          </a:p>
        </p:txBody>
      </p:sp>
      <p:sp>
        <p:nvSpPr>
          <p:cNvPr id="21507" name="Rectangle 5"/>
          <p:cNvSpPr>
            <a:spLocks noGrp="1" noChangeArrowheads="1"/>
          </p:cNvSpPr>
          <p:nvPr>
            <p:ph type="body" sz="half" idx="1"/>
          </p:nvPr>
        </p:nvSpPr>
        <p:spPr>
          <a:xfrm>
            <a:off x="457200" y="1341438"/>
            <a:ext cx="4038600" cy="4852987"/>
          </a:xfrm>
        </p:spPr>
        <p:txBody>
          <a:bodyPr/>
          <a:lstStyle/>
          <a:p>
            <a:pPr algn="ctr" eaLnBrk="1" hangingPunct="1">
              <a:buFontTx/>
              <a:buNone/>
            </a:pPr>
            <a:r>
              <a:rPr lang="en-US" smtClean="0"/>
              <a:t>PROS</a:t>
            </a:r>
          </a:p>
          <a:p>
            <a:pPr eaLnBrk="1" hangingPunct="1"/>
            <a:r>
              <a:rPr lang="en-US" smtClean="0"/>
              <a:t>The potential World War is avoided for now.</a:t>
            </a:r>
          </a:p>
          <a:p>
            <a:pPr eaLnBrk="1" hangingPunct="1"/>
            <a:r>
              <a:rPr lang="en-US" smtClean="0"/>
              <a:t>Neither America, the Soviet Union, nor other countries are reduced to almost nothing by nuclear missiles.</a:t>
            </a:r>
          </a:p>
        </p:txBody>
      </p:sp>
      <p:sp>
        <p:nvSpPr>
          <p:cNvPr id="21508" name="Rectangle 6"/>
          <p:cNvSpPr>
            <a:spLocks noGrp="1" noChangeArrowheads="1"/>
          </p:cNvSpPr>
          <p:nvPr>
            <p:ph type="body" sz="half" idx="2"/>
          </p:nvPr>
        </p:nvSpPr>
        <p:spPr>
          <a:xfrm>
            <a:off x="4648200" y="1412875"/>
            <a:ext cx="4038600" cy="4525963"/>
          </a:xfrm>
        </p:spPr>
        <p:txBody>
          <a:bodyPr/>
          <a:lstStyle/>
          <a:p>
            <a:pPr algn="ctr" eaLnBrk="1" hangingPunct="1">
              <a:buFontTx/>
              <a:buNone/>
            </a:pPr>
            <a:r>
              <a:rPr lang="en-US" smtClean="0"/>
              <a:t>CONS</a:t>
            </a:r>
          </a:p>
          <a:p>
            <a:pPr eaLnBrk="1" hangingPunct="1"/>
            <a:r>
              <a:rPr lang="en-US" smtClean="0"/>
              <a:t>The USSR may see the USA doing nothing about it (not firing their weapons) as a weak thing to do.</a:t>
            </a:r>
          </a:p>
          <a:p>
            <a:pPr eaLnBrk="1" hangingPunct="1"/>
            <a:endParaRPr lang="en-US" smtClean="0"/>
          </a:p>
        </p:txBody>
      </p:sp>
      <p:pic>
        <p:nvPicPr>
          <p:cNvPr id="21509" name="Picture 7"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4787900" y="5734050"/>
            <a:ext cx="2884488" cy="1009650"/>
          </a:xfrm>
          <a:prstGeom prst="rect">
            <a:avLst/>
          </a:prstGeom>
          <a:noFill/>
          <a:ln w="9525">
            <a:noFill/>
            <a:miter lim="800000"/>
            <a:headEnd/>
            <a:tailEnd/>
          </a:ln>
        </p:spPr>
      </p:pic>
      <p:pic>
        <p:nvPicPr>
          <p:cNvPr id="21510" name="Picture 8"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1406525" y="5734050"/>
            <a:ext cx="2876550" cy="1009650"/>
          </a:xfrm>
          <a:prstGeom prst="rect">
            <a:avLst/>
          </a:prstGeom>
          <a:noFill/>
          <a:ln w="9525">
            <a:noFill/>
            <a:miter lim="800000"/>
            <a:headEnd/>
            <a:tailEnd/>
          </a:ln>
        </p:spPr>
      </p:pic>
      <p:sp>
        <p:nvSpPr>
          <p:cNvPr id="21511" name="Text Box 9">
            <a:hlinkClick r:id="rId4" action="ppaction://hlinksldjump"/>
          </p:cNvPr>
          <p:cNvSpPr txBox="1">
            <a:spLocks noChangeArrowheads="1"/>
          </p:cNvSpPr>
          <p:nvPr/>
        </p:nvSpPr>
        <p:spPr bwMode="auto">
          <a:xfrm>
            <a:off x="1479550" y="6021388"/>
            <a:ext cx="2735263"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Back</a:t>
            </a:r>
          </a:p>
        </p:txBody>
      </p:sp>
      <p:sp>
        <p:nvSpPr>
          <p:cNvPr id="21512" name="Text Box 10">
            <a:hlinkClick r:id="rId5" action="ppaction://hlinksldjump"/>
          </p:cNvPr>
          <p:cNvSpPr txBox="1">
            <a:spLocks noChangeArrowheads="1"/>
          </p:cNvSpPr>
          <p:nvPr/>
        </p:nvSpPr>
        <p:spPr bwMode="auto">
          <a:xfrm>
            <a:off x="4862513" y="6022975"/>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smtClean="0"/>
              <a:t>The USA fires</a:t>
            </a:r>
          </a:p>
        </p:txBody>
      </p:sp>
      <p:sp>
        <p:nvSpPr>
          <p:cNvPr id="22531" name="Rectangle 5"/>
          <p:cNvSpPr>
            <a:spLocks noGrp="1" noChangeArrowheads="1"/>
          </p:cNvSpPr>
          <p:nvPr>
            <p:ph type="body" sz="half" idx="1"/>
          </p:nvPr>
        </p:nvSpPr>
        <p:spPr>
          <a:xfrm>
            <a:off x="457200" y="1484313"/>
            <a:ext cx="4038600" cy="4525962"/>
          </a:xfrm>
        </p:spPr>
        <p:txBody>
          <a:bodyPr/>
          <a:lstStyle/>
          <a:p>
            <a:pPr algn="ctr" eaLnBrk="1" hangingPunct="1">
              <a:lnSpc>
                <a:spcPct val="80000"/>
              </a:lnSpc>
              <a:buFontTx/>
              <a:buNone/>
            </a:pPr>
            <a:r>
              <a:rPr lang="en-US" sz="2400" smtClean="0"/>
              <a:t>PROS</a:t>
            </a:r>
          </a:p>
          <a:p>
            <a:pPr eaLnBrk="1" hangingPunct="1">
              <a:lnSpc>
                <a:spcPct val="80000"/>
              </a:lnSpc>
            </a:pPr>
            <a:r>
              <a:rPr lang="en-US" sz="2400" smtClean="0"/>
              <a:t>This will show the Soviet Union the extremities that the USA are willing to go to in order to have the USSR remove the nuclear weapons from Cuba, and may threaten the USSR.</a:t>
            </a:r>
          </a:p>
        </p:txBody>
      </p:sp>
      <p:sp>
        <p:nvSpPr>
          <p:cNvPr id="22532" name="Rectangle 6"/>
          <p:cNvSpPr>
            <a:spLocks noGrp="1" noChangeArrowheads="1"/>
          </p:cNvSpPr>
          <p:nvPr>
            <p:ph type="body" sz="half" idx="2"/>
          </p:nvPr>
        </p:nvSpPr>
        <p:spPr>
          <a:xfrm>
            <a:off x="4648200" y="1484313"/>
            <a:ext cx="4038600" cy="4525962"/>
          </a:xfrm>
        </p:spPr>
        <p:txBody>
          <a:bodyPr/>
          <a:lstStyle/>
          <a:p>
            <a:pPr algn="ctr" eaLnBrk="1" hangingPunct="1">
              <a:lnSpc>
                <a:spcPct val="80000"/>
              </a:lnSpc>
              <a:buFontTx/>
              <a:buNone/>
            </a:pPr>
            <a:r>
              <a:rPr lang="en-US" sz="2400" smtClean="0"/>
              <a:t>CONS</a:t>
            </a:r>
          </a:p>
          <a:p>
            <a:pPr eaLnBrk="1" hangingPunct="1">
              <a:lnSpc>
                <a:spcPct val="80000"/>
              </a:lnSpc>
            </a:pPr>
            <a:r>
              <a:rPr lang="en-US" sz="2400" smtClean="0"/>
              <a:t>World War III can no longer be avoided.</a:t>
            </a:r>
          </a:p>
          <a:p>
            <a:pPr eaLnBrk="1" hangingPunct="1">
              <a:lnSpc>
                <a:spcPct val="80000"/>
              </a:lnSpc>
            </a:pPr>
            <a:r>
              <a:rPr lang="en-US" sz="2400" smtClean="0"/>
              <a:t>Many innocent lives are taken, and many once lively places destroyed.</a:t>
            </a:r>
          </a:p>
          <a:p>
            <a:pPr eaLnBrk="1" hangingPunct="1">
              <a:lnSpc>
                <a:spcPct val="80000"/>
              </a:lnSpc>
            </a:pPr>
            <a:r>
              <a:rPr lang="en-US" sz="2400" smtClean="0"/>
              <a:t>The USSR will no doubt retaliate by firing their own missiles even before the American nuclear missiles have reached the USSR, causing further damage.</a:t>
            </a:r>
          </a:p>
        </p:txBody>
      </p:sp>
      <p:pic>
        <p:nvPicPr>
          <p:cNvPr id="22533" name="Picture 7"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4787900" y="5734050"/>
            <a:ext cx="2884488" cy="1009650"/>
          </a:xfrm>
          <a:prstGeom prst="rect">
            <a:avLst/>
          </a:prstGeom>
          <a:noFill/>
          <a:ln w="9525">
            <a:noFill/>
            <a:miter lim="800000"/>
            <a:headEnd/>
            <a:tailEnd/>
          </a:ln>
        </p:spPr>
      </p:pic>
      <p:pic>
        <p:nvPicPr>
          <p:cNvPr id="22534" name="Picture 8"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1406525" y="5734050"/>
            <a:ext cx="2876550" cy="1009650"/>
          </a:xfrm>
          <a:prstGeom prst="rect">
            <a:avLst/>
          </a:prstGeom>
          <a:noFill/>
          <a:ln w="9525">
            <a:noFill/>
            <a:miter lim="800000"/>
            <a:headEnd/>
            <a:tailEnd/>
          </a:ln>
        </p:spPr>
      </p:pic>
      <p:sp>
        <p:nvSpPr>
          <p:cNvPr id="22535" name="Text Box 9">
            <a:hlinkClick r:id="rId4" action="ppaction://hlinksldjump"/>
          </p:cNvPr>
          <p:cNvSpPr txBox="1">
            <a:spLocks noChangeArrowheads="1"/>
          </p:cNvSpPr>
          <p:nvPr/>
        </p:nvSpPr>
        <p:spPr bwMode="auto">
          <a:xfrm>
            <a:off x="1479550" y="6021388"/>
            <a:ext cx="2735263"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Back</a:t>
            </a:r>
          </a:p>
        </p:txBody>
      </p:sp>
      <p:sp>
        <p:nvSpPr>
          <p:cNvPr id="22536" name="Text Box 10">
            <a:hlinkClick r:id="rId5" action="ppaction://hlinksldjump"/>
          </p:cNvPr>
          <p:cNvSpPr txBox="1">
            <a:spLocks noChangeArrowheads="1"/>
          </p:cNvSpPr>
          <p:nvPr/>
        </p:nvSpPr>
        <p:spPr bwMode="auto">
          <a:xfrm>
            <a:off x="4862513" y="6022975"/>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World War III avoided</a:t>
            </a:r>
          </a:p>
        </p:txBody>
      </p:sp>
      <p:sp>
        <p:nvSpPr>
          <p:cNvPr id="23555" name="Rectangle 3"/>
          <p:cNvSpPr>
            <a:spLocks noGrp="1" noChangeArrowheads="1"/>
          </p:cNvSpPr>
          <p:nvPr>
            <p:ph type="body" idx="1"/>
          </p:nvPr>
        </p:nvSpPr>
        <p:spPr>
          <a:xfrm>
            <a:off x="457200" y="1600200"/>
            <a:ext cx="8229600" cy="3341688"/>
          </a:xfrm>
        </p:spPr>
        <p:txBody>
          <a:bodyPr/>
          <a:lstStyle/>
          <a:p>
            <a:pPr eaLnBrk="1" hangingPunct="1">
              <a:buFontTx/>
              <a:buNone/>
            </a:pPr>
            <a:r>
              <a:rPr lang="en-US" smtClean="0"/>
              <a:t>	World War III is avoided as the nuclear weapons are not fired, and there is no mass waste of life, time, and effort. However, lives are still being lost because of the take-over of Berlin, and the original invasion of Cuba.</a:t>
            </a:r>
          </a:p>
        </p:txBody>
      </p:sp>
      <p:pic>
        <p:nvPicPr>
          <p:cNvPr id="23556"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057525" y="5516563"/>
            <a:ext cx="2884488" cy="1009650"/>
          </a:xfrm>
          <a:prstGeom prst="rect">
            <a:avLst/>
          </a:prstGeom>
          <a:noFill/>
          <a:ln w="9525">
            <a:noFill/>
            <a:miter lim="800000"/>
            <a:headEnd/>
            <a:tailEnd/>
          </a:ln>
        </p:spPr>
      </p:pic>
      <p:sp>
        <p:nvSpPr>
          <p:cNvPr id="23557" name="Text Box 5">
            <a:hlinkClick r:id="rId3" action="ppaction://hlinksldjump"/>
          </p:cNvPr>
          <p:cNvSpPr txBox="1">
            <a:spLocks noChangeArrowheads="1"/>
          </p:cNvSpPr>
          <p:nvPr/>
        </p:nvSpPr>
        <p:spPr bwMode="auto">
          <a:xfrm>
            <a:off x="3132138" y="5805488"/>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All is lost</a:t>
            </a:r>
          </a:p>
        </p:txBody>
      </p:sp>
      <p:sp>
        <p:nvSpPr>
          <p:cNvPr id="24579" name="Rectangle 3"/>
          <p:cNvSpPr>
            <a:spLocks noGrp="1" noChangeArrowheads="1"/>
          </p:cNvSpPr>
          <p:nvPr>
            <p:ph type="body" idx="1"/>
          </p:nvPr>
        </p:nvSpPr>
        <p:spPr>
          <a:xfrm>
            <a:off x="457200" y="1600200"/>
            <a:ext cx="8229600" cy="3989388"/>
          </a:xfrm>
        </p:spPr>
        <p:txBody>
          <a:bodyPr/>
          <a:lstStyle/>
          <a:p>
            <a:pPr eaLnBrk="1" hangingPunct="1">
              <a:lnSpc>
                <a:spcPct val="90000"/>
              </a:lnSpc>
              <a:buFontTx/>
              <a:buNone/>
            </a:pPr>
            <a:r>
              <a:rPr lang="en-US" smtClean="0"/>
              <a:t>	All hope is lost, and so are numerous amounts of lives, as soon as the USA press the buttons and fire their nuclear missiles at the USSR. The two countries, America and the Soviet Union, will soon be reduced to almost nothing, and other countries will get involved, making this World War III.</a:t>
            </a:r>
          </a:p>
        </p:txBody>
      </p:sp>
      <p:pic>
        <p:nvPicPr>
          <p:cNvPr id="24580"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057525" y="5516563"/>
            <a:ext cx="2884488" cy="1009650"/>
          </a:xfrm>
          <a:prstGeom prst="rect">
            <a:avLst/>
          </a:prstGeom>
          <a:noFill/>
          <a:ln w="9525">
            <a:noFill/>
            <a:miter lim="800000"/>
            <a:headEnd/>
            <a:tailEnd/>
          </a:ln>
        </p:spPr>
      </p:pic>
      <p:sp>
        <p:nvSpPr>
          <p:cNvPr id="24581" name="Text Box 5">
            <a:hlinkClick r:id="rId3" action="ppaction://hlinksldjump"/>
          </p:cNvPr>
          <p:cNvSpPr txBox="1">
            <a:spLocks noChangeArrowheads="1"/>
          </p:cNvSpPr>
          <p:nvPr/>
        </p:nvSpPr>
        <p:spPr bwMode="auto">
          <a:xfrm>
            <a:off x="3132138" y="5805488"/>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44450"/>
            <a:ext cx="8229600" cy="1143000"/>
          </a:xfrm>
        </p:spPr>
        <p:txBody>
          <a:bodyPr/>
          <a:lstStyle/>
          <a:p>
            <a:pPr eaLnBrk="1" hangingPunct="1"/>
            <a:r>
              <a:rPr lang="en-US" smtClean="0"/>
              <a:t>The United Nations</a:t>
            </a:r>
          </a:p>
        </p:txBody>
      </p:sp>
      <p:sp>
        <p:nvSpPr>
          <p:cNvPr id="25603" name="Rectangle 3"/>
          <p:cNvSpPr>
            <a:spLocks noGrp="1" noChangeArrowheads="1"/>
          </p:cNvSpPr>
          <p:nvPr>
            <p:ph type="body" idx="1"/>
          </p:nvPr>
        </p:nvSpPr>
        <p:spPr>
          <a:xfrm>
            <a:off x="457200" y="1268413"/>
            <a:ext cx="8229600" cy="4321175"/>
          </a:xfrm>
        </p:spPr>
        <p:txBody>
          <a:bodyPr/>
          <a:lstStyle/>
          <a:p>
            <a:pPr eaLnBrk="1" hangingPunct="1">
              <a:lnSpc>
                <a:spcPct val="90000"/>
              </a:lnSpc>
              <a:buFontTx/>
              <a:buNone/>
            </a:pPr>
            <a:r>
              <a:rPr lang="en-US" smtClean="0"/>
              <a:t>	As a well respected member, your choice will make a great deal of difference for America. Your choice will influence that of many others.</a:t>
            </a:r>
          </a:p>
          <a:p>
            <a:pPr eaLnBrk="1" hangingPunct="1">
              <a:lnSpc>
                <a:spcPct val="90000"/>
              </a:lnSpc>
              <a:buFontTx/>
              <a:buNone/>
            </a:pPr>
            <a:r>
              <a:rPr lang="en-US" smtClean="0"/>
              <a:t>	The United Nations can either intervene or negotiate, or force the USA to back down.</a:t>
            </a:r>
          </a:p>
          <a:p>
            <a:pPr eaLnBrk="1" hangingPunct="1">
              <a:lnSpc>
                <a:spcPct val="90000"/>
              </a:lnSpc>
              <a:buFontTx/>
              <a:buNone/>
            </a:pPr>
            <a:r>
              <a:rPr lang="en-US" smtClean="0"/>
              <a:t>	What is your choice?</a:t>
            </a:r>
          </a:p>
          <a:p>
            <a:pPr eaLnBrk="1" hangingPunct="1">
              <a:lnSpc>
                <a:spcPct val="90000"/>
              </a:lnSpc>
              <a:buFontTx/>
              <a:buNone/>
            </a:pPr>
            <a:r>
              <a:rPr lang="en-GB" sz="3100" smtClean="0"/>
              <a:t>	Click on each of the choices for the pros and cons of each choice.</a:t>
            </a:r>
            <a:endParaRPr lang="en-US" sz="3100" smtClean="0"/>
          </a:p>
        </p:txBody>
      </p:sp>
      <p:pic>
        <p:nvPicPr>
          <p:cNvPr id="25604"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4787900" y="5659438"/>
            <a:ext cx="2884488" cy="1009650"/>
          </a:xfrm>
          <a:prstGeom prst="rect">
            <a:avLst/>
          </a:prstGeom>
          <a:noFill/>
          <a:ln w="9525">
            <a:noFill/>
            <a:miter lim="800000"/>
            <a:headEnd/>
            <a:tailEnd/>
          </a:ln>
        </p:spPr>
      </p:pic>
      <p:pic>
        <p:nvPicPr>
          <p:cNvPr id="25605" name="Picture 5"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1406525" y="5659438"/>
            <a:ext cx="2876550" cy="1009650"/>
          </a:xfrm>
          <a:prstGeom prst="rect">
            <a:avLst/>
          </a:prstGeom>
          <a:noFill/>
          <a:ln w="9525">
            <a:noFill/>
            <a:miter lim="800000"/>
            <a:headEnd/>
            <a:tailEnd/>
          </a:ln>
        </p:spPr>
      </p:pic>
      <p:sp>
        <p:nvSpPr>
          <p:cNvPr id="25606" name="Text Box 6">
            <a:hlinkClick r:id="rId4" action="ppaction://hlinksldjump"/>
          </p:cNvPr>
          <p:cNvSpPr txBox="1">
            <a:spLocks noChangeArrowheads="1"/>
          </p:cNvSpPr>
          <p:nvPr/>
        </p:nvSpPr>
        <p:spPr bwMode="auto">
          <a:xfrm>
            <a:off x="1479550" y="5946775"/>
            <a:ext cx="2735263"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Intervene</a:t>
            </a:r>
          </a:p>
        </p:txBody>
      </p:sp>
      <p:sp>
        <p:nvSpPr>
          <p:cNvPr id="25607" name="Text Box 7">
            <a:hlinkClick r:id="rId5" action="ppaction://hlinksldjump"/>
          </p:cNvPr>
          <p:cNvSpPr txBox="1">
            <a:spLocks noChangeArrowheads="1"/>
          </p:cNvSpPr>
          <p:nvPr/>
        </p:nvSpPr>
        <p:spPr bwMode="auto">
          <a:xfrm>
            <a:off x="4862513" y="5948363"/>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Back down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Intervene</a:t>
            </a:r>
          </a:p>
        </p:txBody>
      </p:sp>
      <p:sp>
        <p:nvSpPr>
          <p:cNvPr id="26627" name="Rectangle 4"/>
          <p:cNvSpPr>
            <a:spLocks noGrp="1" noChangeArrowheads="1"/>
          </p:cNvSpPr>
          <p:nvPr>
            <p:ph type="body" sz="half" idx="1"/>
          </p:nvPr>
        </p:nvSpPr>
        <p:spPr>
          <a:xfrm>
            <a:off x="457200" y="1484313"/>
            <a:ext cx="4038600" cy="4525962"/>
          </a:xfrm>
        </p:spPr>
        <p:txBody>
          <a:bodyPr/>
          <a:lstStyle/>
          <a:p>
            <a:pPr algn="ctr" eaLnBrk="1" hangingPunct="1">
              <a:buFontTx/>
              <a:buNone/>
            </a:pPr>
            <a:r>
              <a:rPr lang="en-US" smtClean="0"/>
              <a:t>PROS</a:t>
            </a:r>
          </a:p>
          <a:p>
            <a:pPr eaLnBrk="1" hangingPunct="1"/>
            <a:r>
              <a:rPr lang="en-US" smtClean="0"/>
              <a:t>Can help to avoid conflict.</a:t>
            </a:r>
          </a:p>
          <a:p>
            <a:pPr eaLnBrk="1" hangingPunct="1"/>
            <a:r>
              <a:rPr lang="en-US" smtClean="0"/>
              <a:t>There may be no more needless loss of lives.</a:t>
            </a:r>
          </a:p>
        </p:txBody>
      </p:sp>
      <p:sp>
        <p:nvSpPr>
          <p:cNvPr id="26628" name="Rectangle 5"/>
          <p:cNvSpPr>
            <a:spLocks noGrp="1" noChangeArrowheads="1"/>
          </p:cNvSpPr>
          <p:nvPr>
            <p:ph type="body" sz="half" idx="2"/>
          </p:nvPr>
        </p:nvSpPr>
        <p:spPr>
          <a:xfrm>
            <a:off x="4648200" y="1484313"/>
            <a:ext cx="4038600" cy="4525962"/>
          </a:xfrm>
        </p:spPr>
        <p:txBody>
          <a:bodyPr/>
          <a:lstStyle/>
          <a:p>
            <a:pPr algn="ctr" eaLnBrk="1" hangingPunct="1">
              <a:buFontTx/>
              <a:buNone/>
            </a:pPr>
            <a:r>
              <a:rPr lang="en-US" smtClean="0"/>
              <a:t>CONS</a:t>
            </a:r>
          </a:p>
          <a:p>
            <a:pPr eaLnBrk="1" hangingPunct="1"/>
            <a:r>
              <a:rPr lang="en-US" smtClean="0"/>
              <a:t>The United Nations’ intervention could anger the USSR.</a:t>
            </a:r>
          </a:p>
          <a:p>
            <a:pPr eaLnBrk="1" hangingPunct="1"/>
            <a:r>
              <a:rPr lang="en-US" smtClean="0"/>
              <a:t>In the event that intervention and negotiation  are not a success, more lives may be lost.</a:t>
            </a:r>
          </a:p>
        </p:txBody>
      </p:sp>
      <p:pic>
        <p:nvPicPr>
          <p:cNvPr id="26629" name="Picture 6"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4787900" y="5732463"/>
            <a:ext cx="2884488" cy="1009650"/>
          </a:xfrm>
          <a:prstGeom prst="rect">
            <a:avLst/>
          </a:prstGeom>
          <a:noFill/>
          <a:ln w="9525">
            <a:noFill/>
            <a:miter lim="800000"/>
            <a:headEnd/>
            <a:tailEnd/>
          </a:ln>
        </p:spPr>
      </p:pic>
      <p:pic>
        <p:nvPicPr>
          <p:cNvPr id="26630" name="Picture 7"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1406525" y="5732463"/>
            <a:ext cx="2876550" cy="1009650"/>
          </a:xfrm>
          <a:prstGeom prst="rect">
            <a:avLst/>
          </a:prstGeom>
          <a:noFill/>
          <a:ln w="9525">
            <a:noFill/>
            <a:miter lim="800000"/>
            <a:headEnd/>
            <a:tailEnd/>
          </a:ln>
        </p:spPr>
      </p:pic>
      <p:sp>
        <p:nvSpPr>
          <p:cNvPr id="26631" name="Text Box 8">
            <a:hlinkClick r:id="rId4" action="ppaction://hlinksldjump"/>
          </p:cNvPr>
          <p:cNvSpPr txBox="1">
            <a:spLocks noChangeArrowheads="1"/>
          </p:cNvSpPr>
          <p:nvPr/>
        </p:nvSpPr>
        <p:spPr bwMode="auto">
          <a:xfrm>
            <a:off x="1479550" y="6019800"/>
            <a:ext cx="2735263"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Back</a:t>
            </a:r>
          </a:p>
        </p:txBody>
      </p:sp>
      <p:sp>
        <p:nvSpPr>
          <p:cNvPr id="26632" name="Text Box 9">
            <a:hlinkClick r:id="rId5" action="ppaction://hlinksldjump"/>
          </p:cNvPr>
          <p:cNvSpPr txBox="1">
            <a:spLocks noChangeArrowheads="1"/>
          </p:cNvSpPr>
          <p:nvPr/>
        </p:nvSpPr>
        <p:spPr bwMode="auto">
          <a:xfrm>
            <a:off x="4862513" y="6021388"/>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Confirm this choice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Back down</a:t>
            </a:r>
          </a:p>
        </p:txBody>
      </p:sp>
      <p:sp>
        <p:nvSpPr>
          <p:cNvPr id="27651" name="Rectangle 4"/>
          <p:cNvSpPr>
            <a:spLocks noGrp="1" noChangeArrowheads="1"/>
          </p:cNvSpPr>
          <p:nvPr>
            <p:ph type="body" sz="half" idx="1"/>
          </p:nvPr>
        </p:nvSpPr>
        <p:spPr>
          <a:xfrm>
            <a:off x="457200" y="1600200"/>
            <a:ext cx="4038600" cy="3844925"/>
          </a:xfrm>
        </p:spPr>
        <p:txBody>
          <a:bodyPr/>
          <a:lstStyle/>
          <a:p>
            <a:pPr algn="ctr" eaLnBrk="1" hangingPunct="1">
              <a:buFontTx/>
              <a:buNone/>
            </a:pPr>
            <a:r>
              <a:rPr lang="en-US" smtClean="0"/>
              <a:t>PROS</a:t>
            </a:r>
          </a:p>
          <a:p>
            <a:pPr eaLnBrk="1" hangingPunct="1"/>
            <a:r>
              <a:rPr lang="en-US" smtClean="0"/>
              <a:t>Conflict could be avoided.</a:t>
            </a:r>
          </a:p>
          <a:p>
            <a:pPr eaLnBrk="1" hangingPunct="1"/>
            <a:r>
              <a:rPr lang="en-US" smtClean="0"/>
              <a:t>USSR would not be angered.</a:t>
            </a:r>
          </a:p>
          <a:p>
            <a:pPr eaLnBrk="1" hangingPunct="1"/>
            <a:r>
              <a:rPr lang="en-US" smtClean="0"/>
              <a:t>No further lives would be lost.</a:t>
            </a:r>
          </a:p>
        </p:txBody>
      </p:sp>
      <p:sp>
        <p:nvSpPr>
          <p:cNvPr id="27652" name="Rectangle 5"/>
          <p:cNvSpPr>
            <a:spLocks noGrp="1" noChangeArrowheads="1"/>
          </p:cNvSpPr>
          <p:nvPr>
            <p:ph type="body" sz="half" idx="2"/>
          </p:nvPr>
        </p:nvSpPr>
        <p:spPr/>
        <p:txBody>
          <a:bodyPr/>
          <a:lstStyle/>
          <a:p>
            <a:pPr algn="ctr" eaLnBrk="1" hangingPunct="1">
              <a:buFontTx/>
              <a:buNone/>
            </a:pPr>
            <a:r>
              <a:rPr lang="en-US" smtClean="0"/>
              <a:t>CONS</a:t>
            </a:r>
          </a:p>
          <a:p>
            <a:pPr eaLnBrk="1" hangingPunct="1"/>
            <a:r>
              <a:rPr lang="en-US" smtClean="0"/>
              <a:t>The USA would be seen as a weak country as being forced to back down would be interpreted as a sign of weakness by other countries.</a:t>
            </a:r>
          </a:p>
        </p:txBody>
      </p:sp>
      <p:pic>
        <p:nvPicPr>
          <p:cNvPr id="27653" name="Picture 6"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4787900" y="5589588"/>
            <a:ext cx="2884488" cy="1009650"/>
          </a:xfrm>
          <a:prstGeom prst="rect">
            <a:avLst/>
          </a:prstGeom>
          <a:noFill/>
          <a:ln w="9525">
            <a:noFill/>
            <a:miter lim="800000"/>
            <a:headEnd/>
            <a:tailEnd/>
          </a:ln>
        </p:spPr>
      </p:pic>
      <p:pic>
        <p:nvPicPr>
          <p:cNvPr id="27654" name="Picture 7"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1406525" y="5589588"/>
            <a:ext cx="2876550" cy="1009650"/>
          </a:xfrm>
          <a:prstGeom prst="rect">
            <a:avLst/>
          </a:prstGeom>
          <a:noFill/>
          <a:ln w="9525">
            <a:noFill/>
            <a:miter lim="800000"/>
            <a:headEnd/>
            <a:tailEnd/>
          </a:ln>
        </p:spPr>
      </p:pic>
      <p:sp>
        <p:nvSpPr>
          <p:cNvPr id="27655" name="Text Box 8">
            <a:hlinkClick r:id="rId4" action="ppaction://hlinksldjump"/>
          </p:cNvPr>
          <p:cNvSpPr txBox="1">
            <a:spLocks noChangeArrowheads="1"/>
          </p:cNvSpPr>
          <p:nvPr/>
        </p:nvSpPr>
        <p:spPr bwMode="auto">
          <a:xfrm>
            <a:off x="1479550" y="5876925"/>
            <a:ext cx="2735263"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Back</a:t>
            </a:r>
          </a:p>
        </p:txBody>
      </p:sp>
      <p:sp>
        <p:nvSpPr>
          <p:cNvPr id="27656" name="Text Box 9">
            <a:hlinkClick r:id="rId5" action="ppaction://hlinksldjump"/>
          </p:cNvPr>
          <p:cNvSpPr txBox="1">
            <a:spLocks noChangeArrowheads="1"/>
          </p:cNvSpPr>
          <p:nvPr/>
        </p:nvSpPr>
        <p:spPr bwMode="auto">
          <a:xfrm>
            <a:off x="4862513" y="5878513"/>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Confirm this choice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Angered USSR</a:t>
            </a:r>
          </a:p>
        </p:txBody>
      </p:sp>
      <p:sp>
        <p:nvSpPr>
          <p:cNvPr id="28675" name="Rectangle 3"/>
          <p:cNvSpPr>
            <a:spLocks noGrp="1" noChangeArrowheads="1"/>
          </p:cNvSpPr>
          <p:nvPr>
            <p:ph type="body" idx="1"/>
          </p:nvPr>
        </p:nvSpPr>
        <p:spPr/>
        <p:txBody>
          <a:bodyPr/>
          <a:lstStyle/>
          <a:p>
            <a:pPr eaLnBrk="1" hangingPunct="1">
              <a:buFontTx/>
              <a:buNone/>
            </a:pPr>
            <a:r>
              <a:rPr lang="en-US" smtClean="0"/>
              <a:t>	The intervention has angered the USSR, and more innocent lives are gone to waste, and lost. As the USSR and USA still have nuclear weapons in their possession, and the Soviet Union is angered, there may still be a chance of a nuclear war.</a:t>
            </a:r>
          </a:p>
        </p:txBody>
      </p:sp>
      <p:pic>
        <p:nvPicPr>
          <p:cNvPr id="28676"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057525" y="5516563"/>
            <a:ext cx="2884488" cy="1009650"/>
          </a:xfrm>
          <a:prstGeom prst="rect">
            <a:avLst/>
          </a:prstGeom>
          <a:noFill/>
          <a:ln w="9525">
            <a:noFill/>
            <a:miter lim="800000"/>
            <a:headEnd/>
            <a:tailEnd/>
          </a:ln>
        </p:spPr>
      </p:pic>
      <p:sp>
        <p:nvSpPr>
          <p:cNvPr id="28677" name="Text Box 5">
            <a:hlinkClick r:id="rId3" action="ppaction://hlinksldjump"/>
          </p:cNvPr>
          <p:cNvSpPr txBox="1">
            <a:spLocks noChangeArrowheads="1"/>
          </p:cNvSpPr>
          <p:nvPr/>
        </p:nvSpPr>
        <p:spPr bwMode="auto">
          <a:xfrm>
            <a:off x="3132138" y="5805488"/>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No loss</a:t>
            </a:r>
          </a:p>
        </p:txBody>
      </p:sp>
      <p:sp>
        <p:nvSpPr>
          <p:cNvPr id="29699" name="Rectangle 3"/>
          <p:cNvSpPr>
            <a:spLocks noGrp="1" noChangeArrowheads="1"/>
          </p:cNvSpPr>
          <p:nvPr>
            <p:ph type="body" idx="1"/>
          </p:nvPr>
        </p:nvSpPr>
        <p:spPr/>
        <p:txBody>
          <a:bodyPr/>
          <a:lstStyle/>
          <a:p>
            <a:pPr eaLnBrk="1" hangingPunct="1">
              <a:buFontTx/>
              <a:buNone/>
            </a:pPr>
            <a:r>
              <a:rPr lang="en-US" smtClean="0"/>
              <a:t>	By forcing the USA to back down, the USSR has not been angered, and are therefore not likely to unleash their nuclear missiles, and whilst the United Nations has power over the USA, their missiles will not be used either. Conflict has been avoided.</a:t>
            </a:r>
          </a:p>
        </p:txBody>
      </p:sp>
      <p:pic>
        <p:nvPicPr>
          <p:cNvPr id="29700"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059113" y="5229225"/>
            <a:ext cx="2884487" cy="1009650"/>
          </a:xfrm>
          <a:prstGeom prst="rect">
            <a:avLst/>
          </a:prstGeom>
          <a:noFill/>
          <a:ln w="9525">
            <a:noFill/>
            <a:miter lim="800000"/>
            <a:headEnd/>
            <a:tailEnd/>
          </a:ln>
        </p:spPr>
      </p:pic>
      <p:sp>
        <p:nvSpPr>
          <p:cNvPr id="29701" name="Text Box 5">
            <a:hlinkClick r:id="rId3" action="ppaction://hlinksldjump"/>
          </p:cNvPr>
          <p:cNvSpPr txBox="1">
            <a:spLocks noChangeArrowheads="1"/>
          </p:cNvSpPr>
          <p:nvPr/>
        </p:nvSpPr>
        <p:spPr bwMode="auto">
          <a:xfrm>
            <a:off x="3132138" y="5518150"/>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en-US" smtClean="0"/>
              <a:t>Still advancing</a:t>
            </a:r>
          </a:p>
        </p:txBody>
      </p:sp>
      <p:sp>
        <p:nvSpPr>
          <p:cNvPr id="30723" name="Rectangle 7"/>
          <p:cNvSpPr>
            <a:spLocks noGrp="1" noChangeArrowheads="1"/>
          </p:cNvSpPr>
          <p:nvPr>
            <p:ph type="body" idx="1"/>
          </p:nvPr>
        </p:nvSpPr>
        <p:spPr>
          <a:xfrm>
            <a:off x="457200" y="1412875"/>
            <a:ext cx="8229600" cy="4525963"/>
          </a:xfrm>
        </p:spPr>
        <p:txBody>
          <a:bodyPr/>
          <a:lstStyle/>
          <a:p>
            <a:pPr eaLnBrk="1" hangingPunct="1">
              <a:buFontTx/>
              <a:buNone/>
            </a:pPr>
            <a:r>
              <a:rPr lang="en-US" smtClean="0"/>
              <a:t>	The US Navy have blockaded Cuba, posted around the island to search any ships going in or out from Cuba, ensuring that no military supplies will reach Cuba. However, although the burden is now on Krushchev, Soviet ships carrying military supplies, still advancing to Cuba, are spotted.</a:t>
            </a:r>
          </a:p>
        </p:txBody>
      </p:sp>
      <p:pic>
        <p:nvPicPr>
          <p:cNvPr id="30724" name="Picture 8"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057525" y="5516563"/>
            <a:ext cx="2884488" cy="1009650"/>
          </a:xfrm>
          <a:prstGeom prst="rect">
            <a:avLst/>
          </a:prstGeom>
          <a:noFill/>
          <a:ln w="9525">
            <a:noFill/>
            <a:miter lim="800000"/>
            <a:headEnd/>
            <a:tailEnd/>
          </a:ln>
        </p:spPr>
      </p:pic>
      <p:sp>
        <p:nvSpPr>
          <p:cNvPr id="30725" name="Text Box 9">
            <a:hlinkClick r:id="rId3" action="ppaction://hlinksldjump"/>
          </p:cNvPr>
          <p:cNvSpPr txBox="1">
            <a:spLocks noChangeArrowheads="1"/>
          </p:cNvSpPr>
          <p:nvPr/>
        </p:nvSpPr>
        <p:spPr bwMode="auto">
          <a:xfrm>
            <a:off x="3132138" y="5805488"/>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188913"/>
            <a:ext cx="8229600" cy="1143000"/>
          </a:xfrm>
        </p:spPr>
        <p:txBody>
          <a:bodyPr/>
          <a:lstStyle/>
          <a:p>
            <a:pPr eaLnBrk="1" hangingPunct="1"/>
            <a:r>
              <a:rPr lang="en-GB" smtClean="0"/>
              <a:t>Cuba provided with arms</a:t>
            </a:r>
            <a:endParaRPr lang="en-US" smtClean="0"/>
          </a:p>
        </p:txBody>
      </p:sp>
      <p:sp>
        <p:nvSpPr>
          <p:cNvPr id="4099" name="Rectangle 3"/>
          <p:cNvSpPr>
            <a:spLocks noGrp="1" noChangeArrowheads="1"/>
          </p:cNvSpPr>
          <p:nvPr>
            <p:ph type="body" idx="1"/>
          </p:nvPr>
        </p:nvSpPr>
        <p:spPr>
          <a:xfrm>
            <a:off x="468313" y="1268413"/>
            <a:ext cx="8229600" cy="4319587"/>
          </a:xfrm>
        </p:spPr>
        <p:txBody>
          <a:bodyPr/>
          <a:lstStyle/>
          <a:p>
            <a:pPr eaLnBrk="1" hangingPunct="1">
              <a:lnSpc>
                <a:spcPct val="90000"/>
              </a:lnSpc>
              <a:buFontTx/>
              <a:buNone/>
            </a:pPr>
            <a:r>
              <a:rPr lang="en-GB" sz="3300" smtClean="0"/>
              <a:t>	After the Bay of Pigs fiasco, Soviet arms flooded into Cuba. The Soviet Union publicly announced that it was supplying Cuba with arms in May 1962. By September, Cuba had thousands of Soviet radar vans, missile erectors, jet bombers, jet fighters, tanks, and patrol boats, as well as 5000 Soviet technicians to help maintain the weapons.</a:t>
            </a:r>
            <a:endParaRPr lang="en-US" sz="3300" smtClean="0"/>
          </a:p>
        </p:txBody>
      </p:sp>
      <p:pic>
        <p:nvPicPr>
          <p:cNvPr id="4100"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130550" y="5588000"/>
            <a:ext cx="2884488" cy="1009650"/>
          </a:xfrm>
          <a:prstGeom prst="rect">
            <a:avLst/>
          </a:prstGeom>
          <a:noFill/>
          <a:ln w="9525">
            <a:noFill/>
            <a:miter lim="800000"/>
            <a:headEnd/>
            <a:tailEnd/>
          </a:ln>
        </p:spPr>
      </p:pic>
      <p:sp>
        <p:nvSpPr>
          <p:cNvPr id="4101" name="Text Box 5">
            <a:hlinkClick r:id="rId3" action="ppaction://hlinksldjump"/>
          </p:cNvPr>
          <p:cNvSpPr txBox="1">
            <a:spLocks noChangeArrowheads="1"/>
          </p:cNvSpPr>
          <p:nvPr/>
        </p:nvSpPr>
        <p:spPr bwMode="auto">
          <a:xfrm>
            <a:off x="3203575" y="5876925"/>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Soviet ships</a:t>
            </a:r>
          </a:p>
        </p:txBody>
      </p:sp>
      <p:sp>
        <p:nvSpPr>
          <p:cNvPr id="31747" name="Rectangle 3"/>
          <p:cNvSpPr>
            <a:spLocks noGrp="1" noChangeArrowheads="1"/>
          </p:cNvSpPr>
          <p:nvPr>
            <p:ph type="body" idx="1"/>
          </p:nvPr>
        </p:nvSpPr>
        <p:spPr>
          <a:xfrm>
            <a:off x="468313" y="1484313"/>
            <a:ext cx="8229600" cy="3700462"/>
          </a:xfrm>
        </p:spPr>
        <p:txBody>
          <a:bodyPr/>
          <a:lstStyle/>
          <a:p>
            <a:pPr eaLnBrk="1" hangingPunct="1">
              <a:lnSpc>
                <a:spcPct val="80000"/>
              </a:lnSpc>
              <a:buFontTx/>
              <a:buNone/>
            </a:pPr>
            <a:r>
              <a:rPr lang="en-US" sz="2800" smtClean="0"/>
              <a:t>	America now has yet another decision to make. America can either assume that Krushchev is ignoring the blockade, and attempting to get the military supplies through all the same, or that message has not traveled to the ships yet, and they are soon to turn back. If it is decided that Krushchev is purposely ignoring the blockade, action will have to be taken.</a:t>
            </a:r>
          </a:p>
          <a:p>
            <a:pPr eaLnBrk="1" hangingPunct="1">
              <a:lnSpc>
                <a:spcPct val="80000"/>
              </a:lnSpc>
              <a:buFontTx/>
              <a:buNone/>
            </a:pPr>
            <a:r>
              <a:rPr lang="en-GB" sz="2700" smtClean="0"/>
              <a:t>	Click on each of the choices for the pros and cons of each choice.</a:t>
            </a:r>
            <a:endParaRPr lang="en-US" sz="2700" smtClean="0"/>
          </a:p>
          <a:p>
            <a:pPr eaLnBrk="1" hangingPunct="1">
              <a:lnSpc>
                <a:spcPct val="80000"/>
              </a:lnSpc>
              <a:buFontTx/>
              <a:buNone/>
            </a:pPr>
            <a:endParaRPr lang="en-US" sz="2800" smtClean="0"/>
          </a:p>
        </p:txBody>
      </p:sp>
      <p:pic>
        <p:nvPicPr>
          <p:cNvPr id="31748"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4787900" y="5589588"/>
            <a:ext cx="2884488" cy="1009650"/>
          </a:xfrm>
          <a:prstGeom prst="rect">
            <a:avLst/>
          </a:prstGeom>
          <a:noFill/>
          <a:ln w="9525">
            <a:noFill/>
            <a:miter lim="800000"/>
            <a:headEnd/>
            <a:tailEnd/>
          </a:ln>
        </p:spPr>
      </p:pic>
      <p:pic>
        <p:nvPicPr>
          <p:cNvPr id="31749" name="Picture 5"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1406525" y="5589588"/>
            <a:ext cx="2876550" cy="1009650"/>
          </a:xfrm>
          <a:prstGeom prst="rect">
            <a:avLst/>
          </a:prstGeom>
          <a:noFill/>
          <a:ln w="9525">
            <a:noFill/>
            <a:miter lim="800000"/>
            <a:headEnd/>
            <a:tailEnd/>
          </a:ln>
        </p:spPr>
      </p:pic>
      <p:sp>
        <p:nvSpPr>
          <p:cNvPr id="31750" name="Text Box 6">
            <a:hlinkClick r:id="rId4" action="ppaction://hlinksldjump"/>
          </p:cNvPr>
          <p:cNvSpPr txBox="1">
            <a:spLocks noChangeArrowheads="1"/>
          </p:cNvSpPr>
          <p:nvPr/>
        </p:nvSpPr>
        <p:spPr bwMode="auto">
          <a:xfrm>
            <a:off x="1479550" y="5876925"/>
            <a:ext cx="2735263"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Ignoring</a:t>
            </a:r>
          </a:p>
        </p:txBody>
      </p:sp>
      <p:sp>
        <p:nvSpPr>
          <p:cNvPr id="31751" name="Text Box 7">
            <a:hlinkClick r:id="rId5" action="ppaction://hlinksldjump"/>
          </p:cNvPr>
          <p:cNvSpPr txBox="1">
            <a:spLocks noChangeArrowheads="1"/>
          </p:cNvSpPr>
          <p:nvPr/>
        </p:nvSpPr>
        <p:spPr bwMode="auto">
          <a:xfrm>
            <a:off x="4862513" y="5878513"/>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Turning back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eaLnBrk="1" hangingPunct="1"/>
            <a:r>
              <a:rPr lang="en-US" smtClean="0"/>
              <a:t>Ignoring</a:t>
            </a:r>
          </a:p>
        </p:txBody>
      </p:sp>
      <p:sp>
        <p:nvSpPr>
          <p:cNvPr id="32771" name="Rectangle 5"/>
          <p:cNvSpPr>
            <a:spLocks noGrp="1" noChangeArrowheads="1"/>
          </p:cNvSpPr>
          <p:nvPr>
            <p:ph type="body" sz="half" idx="1"/>
          </p:nvPr>
        </p:nvSpPr>
        <p:spPr/>
        <p:txBody>
          <a:bodyPr/>
          <a:lstStyle/>
          <a:p>
            <a:pPr algn="ctr" eaLnBrk="1" hangingPunct="1">
              <a:buFontTx/>
              <a:buNone/>
            </a:pPr>
            <a:r>
              <a:rPr lang="en-US" smtClean="0"/>
              <a:t>PROS</a:t>
            </a:r>
          </a:p>
          <a:p>
            <a:pPr eaLnBrk="1" hangingPunct="1"/>
            <a:r>
              <a:rPr lang="en-US" smtClean="0"/>
              <a:t>America may use Krushchev’s ignorance as a point in their desperate promotion of Capitalism.</a:t>
            </a:r>
          </a:p>
        </p:txBody>
      </p:sp>
      <p:sp>
        <p:nvSpPr>
          <p:cNvPr id="32772" name="Rectangle 6"/>
          <p:cNvSpPr>
            <a:spLocks noGrp="1" noChangeArrowheads="1"/>
          </p:cNvSpPr>
          <p:nvPr>
            <p:ph type="body" sz="half" idx="2"/>
          </p:nvPr>
        </p:nvSpPr>
        <p:spPr/>
        <p:txBody>
          <a:bodyPr/>
          <a:lstStyle/>
          <a:p>
            <a:pPr algn="ctr" eaLnBrk="1" hangingPunct="1">
              <a:buFontTx/>
              <a:buNone/>
            </a:pPr>
            <a:r>
              <a:rPr lang="en-US" smtClean="0"/>
              <a:t>CONS</a:t>
            </a:r>
          </a:p>
          <a:p>
            <a:pPr eaLnBrk="1" hangingPunct="1"/>
            <a:r>
              <a:rPr lang="en-US" smtClean="0"/>
              <a:t>More lives may be lost due to the actions to be taken against Krushchev and the advancing Soviet ships.</a:t>
            </a:r>
          </a:p>
        </p:txBody>
      </p:sp>
      <p:pic>
        <p:nvPicPr>
          <p:cNvPr id="32773" name="Picture 7"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4787900" y="5445125"/>
            <a:ext cx="2884488" cy="1009650"/>
          </a:xfrm>
          <a:prstGeom prst="rect">
            <a:avLst/>
          </a:prstGeom>
          <a:noFill/>
          <a:ln w="9525">
            <a:noFill/>
            <a:miter lim="800000"/>
            <a:headEnd/>
            <a:tailEnd/>
          </a:ln>
        </p:spPr>
      </p:pic>
      <p:pic>
        <p:nvPicPr>
          <p:cNvPr id="32774" name="Picture 8"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1406525" y="5445125"/>
            <a:ext cx="2876550" cy="1009650"/>
          </a:xfrm>
          <a:prstGeom prst="rect">
            <a:avLst/>
          </a:prstGeom>
          <a:noFill/>
          <a:ln w="9525">
            <a:noFill/>
            <a:miter lim="800000"/>
            <a:headEnd/>
            <a:tailEnd/>
          </a:ln>
        </p:spPr>
      </p:pic>
      <p:sp>
        <p:nvSpPr>
          <p:cNvPr id="32775" name="Text Box 9">
            <a:hlinkClick r:id="rId4" action="ppaction://hlinksldjump"/>
          </p:cNvPr>
          <p:cNvSpPr txBox="1">
            <a:spLocks noChangeArrowheads="1"/>
          </p:cNvSpPr>
          <p:nvPr/>
        </p:nvSpPr>
        <p:spPr bwMode="auto">
          <a:xfrm>
            <a:off x="1479550" y="5732463"/>
            <a:ext cx="2735263"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Back</a:t>
            </a:r>
          </a:p>
        </p:txBody>
      </p:sp>
      <p:sp>
        <p:nvSpPr>
          <p:cNvPr id="32776" name="Text Box 10">
            <a:hlinkClick r:id="rId5" action="ppaction://hlinksldjump"/>
          </p:cNvPr>
          <p:cNvSpPr txBox="1">
            <a:spLocks noChangeArrowheads="1"/>
          </p:cNvSpPr>
          <p:nvPr/>
        </p:nvSpPr>
        <p:spPr bwMode="auto">
          <a:xfrm>
            <a:off x="4862513" y="5734050"/>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Turning back</a:t>
            </a:r>
          </a:p>
        </p:txBody>
      </p:sp>
      <p:sp>
        <p:nvSpPr>
          <p:cNvPr id="33795" name="Rectangle 4"/>
          <p:cNvSpPr>
            <a:spLocks noGrp="1" noChangeArrowheads="1"/>
          </p:cNvSpPr>
          <p:nvPr>
            <p:ph type="body" sz="half" idx="1"/>
          </p:nvPr>
        </p:nvSpPr>
        <p:spPr/>
        <p:txBody>
          <a:bodyPr/>
          <a:lstStyle/>
          <a:p>
            <a:pPr algn="ctr" eaLnBrk="1" hangingPunct="1">
              <a:buFontTx/>
              <a:buNone/>
            </a:pPr>
            <a:r>
              <a:rPr lang="en-US" smtClean="0"/>
              <a:t>PROS</a:t>
            </a:r>
          </a:p>
          <a:p>
            <a:pPr eaLnBrk="1" hangingPunct="1"/>
            <a:r>
              <a:rPr lang="en-US" smtClean="0"/>
              <a:t>If the Soviet ships receive the message to turn back, all conflict will be avoided.</a:t>
            </a:r>
          </a:p>
        </p:txBody>
      </p:sp>
      <p:sp>
        <p:nvSpPr>
          <p:cNvPr id="33796" name="Rectangle 5"/>
          <p:cNvSpPr>
            <a:spLocks noGrp="1" noChangeArrowheads="1"/>
          </p:cNvSpPr>
          <p:nvPr>
            <p:ph type="body" sz="half" idx="2"/>
          </p:nvPr>
        </p:nvSpPr>
        <p:spPr/>
        <p:txBody>
          <a:bodyPr/>
          <a:lstStyle/>
          <a:p>
            <a:pPr algn="ctr" eaLnBrk="1" hangingPunct="1">
              <a:buFontTx/>
              <a:buNone/>
            </a:pPr>
            <a:r>
              <a:rPr lang="en-US" smtClean="0"/>
              <a:t>CONS</a:t>
            </a:r>
          </a:p>
          <a:p>
            <a:pPr eaLnBrk="1" hangingPunct="1"/>
            <a:r>
              <a:rPr lang="en-US" smtClean="0"/>
              <a:t>It is a risk to believe that the Soviet ships will turn back as the USSR had once lied about the missiles on Cuba.</a:t>
            </a:r>
          </a:p>
        </p:txBody>
      </p:sp>
      <p:pic>
        <p:nvPicPr>
          <p:cNvPr id="33797" name="Picture 6"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4787900" y="5300663"/>
            <a:ext cx="2884488" cy="1009650"/>
          </a:xfrm>
          <a:prstGeom prst="rect">
            <a:avLst/>
          </a:prstGeom>
          <a:noFill/>
          <a:ln w="9525">
            <a:noFill/>
            <a:miter lim="800000"/>
            <a:headEnd/>
            <a:tailEnd/>
          </a:ln>
        </p:spPr>
      </p:pic>
      <p:pic>
        <p:nvPicPr>
          <p:cNvPr id="33798" name="Picture 7"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1406525" y="5300663"/>
            <a:ext cx="2876550" cy="1009650"/>
          </a:xfrm>
          <a:prstGeom prst="rect">
            <a:avLst/>
          </a:prstGeom>
          <a:noFill/>
          <a:ln w="9525">
            <a:noFill/>
            <a:miter lim="800000"/>
            <a:headEnd/>
            <a:tailEnd/>
          </a:ln>
        </p:spPr>
      </p:pic>
      <p:sp>
        <p:nvSpPr>
          <p:cNvPr id="33799" name="Text Box 8">
            <a:hlinkClick r:id="rId4" action="ppaction://hlinksldjump"/>
          </p:cNvPr>
          <p:cNvSpPr txBox="1">
            <a:spLocks noChangeArrowheads="1"/>
          </p:cNvSpPr>
          <p:nvPr/>
        </p:nvSpPr>
        <p:spPr bwMode="auto">
          <a:xfrm>
            <a:off x="1479550" y="5588000"/>
            <a:ext cx="2735263"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Back</a:t>
            </a:r>
          </a:p>
        </p:txBody>
      </p:sp>
      <p:sp>
        <p:nvSpPr>
          <p:cNvPr id="33800" name="Text Box 9">
            <a:hlinkClick r:id="rId5" action="ppaction://hlinksldjump"/>
          </p:cNvPr>
          <p:cNvSpPr txBox="1">
            <a:spLocks noChangeArrowheads="1"/>
          </p:cNvSpPr>
          <p:nvPr/>
        </p:nvSpPr>
        <p:spPr bwMode="auto">
          <a:xfrm>
            <a:off x="4862513" y="5589588"/>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Action</a:t>
            </a:r>
          </a:p>
        </p:txBody>
      </p:sp>
      <p:sp>
        <p:nvSpPr>
          <p:cNvPr id="34819" name="Rectangle 3"/>
          <p:cNvSpPr>
            <a:spLocks noGrp="1" noChangeArrowheads="1"/>
          </p:cNvSpPr>
          <p:nvPr>
            <p:ph type="body" idx="1"/>
          </p:nvPr>
        </p:nvSpPr>
        <p:spPr/>
        <p:txBody>
          <a:bodyPr/>
          <a:lstStyle/>
          <a:p>
            <a:pPr eaLnBrk="1" hangingPunct="1">
              <a:buFontTx/>
              <a:buNone/>
            </a:pPr>
            <a:r>
              <a:rPr lang="en-US" smtClean="0"/>
              <a:t>	By deciding that Krushchev is purposely ignoring the blockade, countries now see Kennedy as a pushover, and America as weak. In taking action to prevent Krushchev from ignoring the blockade, more lives are lost.</a:t>
            </a:r>
          </a:p>
        </p:txBody>
      </p:sp>
      <p:pic>
        <p:nvPicPr>
          <p:cNvPr id="34820"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057525" y="5373688"/>
            <a:ext cx="2884488" cy="1009650"/>
          </a:xfrm>
          <a:prstGeom prst="rect">
            <a:avLst/>
          </a:prstGeom>
          <a:noFill/>
          <a:ln w="9525">
            <a:noFill/>
            <a:miter lim="800000"/>
            <a:headEnd/>
            <a:tailEnd/>
          </a:ln>
        </p:spPr>
      </p:pic>
      <p:sp>
        <p:nvSpPr>
          <p:cNvPr id="34821" name="Text Box 5">
            <a:hlinkClick r:id="rId3" action="ppaction://hlinksldjump"/>
          </p:cNvPr>
          <p:cNvSpPr txBox="1">
            <a:spLocks noChangeArrowheads="1"/>
          </p:cNvSpPr>
          <p:nvPr/>
        </p:nvSpPr>
        <p:spPr bwMode="auto">
          <a:xfrm>
            <a:off x="3132138" y="5661025"/>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Turning point</a:t>
            </a:r>
          </a:p>
        </p:txBody>
      </p:sp>
      <p:sp>
        <p:nvSpPr>
          <p:cNvPr id="35843" name="Rectangle 3"/>
          <p:cNvSpPr>
            <a:spLocks noGrp="1" noChangeArrowheads="1"/>
          </p:cNvSpPr>
          <p:nvPr>
            <p:ph type="body" idx="1"/>
          </p:nvPr>
        </p:nvSpPr>
        <p:spPr/>
        <p:txBody>
          <a:bodyPr/>
          <a:lstStyle/>
          <a:p>
            <a:pPr eaLnBrk="1" hangingPunct="1">
              <a:buFontTx/>
              <a:buNone/>
            </a:pPr>
            <a:r>
              <a:rPr lang="en-US" smtClean="0"/>
              <a:t>	The Soviet ships have indeed turned back after much patient waiting on the part of the Americans, and the nuclear missile sites on Cuba were later dismantled and taken away. World War III has been avoided, and so has further loss of life, and waste of time.</a:t>
            </a:r>
          </a:p>
        </p:txBody>
      </p:sp>
      <p:pic>
        <p:nvPicPr>
          <p:cNvPr id="35844"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057525" y="5516563"/>
            <a:ext cx="2884488" cy="1009650"/>
          </a:xfrm>
          <a:prstGeom prst="rect">
            <a:avLst/>
          </a:prstGeom>
          <a:noFill/>
          <a:ln w="9525">
            <a:noFill/>
            <a:miter lim="800000"/>
            <a:headEnd/>
            <a:tailEnd/>
          </a:ln>
        </p:spPr>
      </p:pic>
      <p:sp>
        <p:nvSpPr>
          <p:cNvPr id="35845" name="Text Box 5">
            <a:hlinkClick r:id="rId3" action="ppaction://hlinksldjump"/>
          </p:cNvPr>
          <p:cNvSpPr txBox="1">
            <a:spLocks noChangeArrowheads="1"/>
          </p:cNvSpPr>
          <p:nvPr/>
        </p:nvSpPr>
        <p:spPr bwMode="auto">
          <a:xfrm>
            <a:off x="3132138" y="5805488"/>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CONGRATULATIONS</a:t>
            </a:r>
          </a:p>
        </p:txBody>
      </p:sp>
      <p:sp>
        <p:nvSpPr>
          <p:cNvPr id="36867" name="Rectangle 3"/>
          <p:cNvSpPr>
            <a:spLocks noGrp="1" noChangeArrowheads="1"/>
          </p:cNvSpPr>
          <p:nvPr>
            <p:ph type="body" idx="1"/>
          </p:nvPr>
        </p:nvSpPr>
        <p:spPr/>
        <p:txBody>
          <a:bodyPr/>
          <a:lstStyle/>
          <a:p>
            <a:pPr eaLnBrk="1" hangingPunct="1">
              <a:buFontTx/>
              <a:buNone/>
            </a:pPr>
            <a:r>
              <a:rPr lang="en-US" smtClean="0"/>
              <a:t>	You have successfully avoided all conflict, and war throughout the crisis of missiles, that belonged to the Communist Soviet Union, being found on Cuba.</a:t>
            </a:r>
          </a:p>
        </p:txBody>
      </p:sp>
      <p:pic>
        <p:nvPicPr>
          <p:cNvPr id="36868"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057525" y="4508500"/>
            <a:ext cx="2884488" cy="1009650"/>
          </a:xfrm>
          <a:prstGeom prst="rect">
            <a:avLst/>
          </a:prstGeom>
          <a:noFill/>
          <a:ln w="9525">
            <a:noFill/>
            <a:miter lim="800000"/>
            <a:headEnd/>
            <a:tailEnd/>
          </a:ln>
        </p:spPr>
      </p:pic>
      <p:sp>
        <p:nvSpPr>
          <p:cNvPr id="36869" name="Text Box 5">
            <a:hlinkClick r:id="rId3" action="ppaction://hlinksldjump"/>
          </p:cNvPr>
          <p:cNvSpPr txBox="1">
            <a:spLocks noChangeArrowheads="1"/>
          </p:cNvSpPr>
          <p:nvPr/>
        </p:nvSpPr>
        <p:spPr bwMode="auto">
          <a:xfrm>
            <a:off x="3132138" y="4797425"/>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Play again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GAME OVER</a:t>
            </a:r>
          </a:p>
        </p:txBody>
      </p:sp>
      <p:sp>
        <p:nvSpPr>
          <p:cNvPr id="37891" name="Rectangle 3"/>
          <p:cNvSpPr>
            <a:spLocks noGrp="1" noChangeArrowheads="1"/>
          </p:cNvSpPr>
          <p:nvPr>
            <p:ph type="body" idx="1"/>
          </p:nvPr>
        </p:nvSpPr>
        <p:spPr>
          <a:xfrm>
            <a:off x="457200" y="1600200"/>
            <a:ext cx="8229600" cy="3629025"/>
          </a:xfrm>
        </p:spPr>
        <p:txBody>
          <a:bodyPr/>
          <a:lstStyle/>
          <a:p>
            <a:pPr eaLnBrk="1" hangingPunct="1">
              <a:buFontTx/>
              <a:buNone/>
            </a:pPr>
            <a:r>
              <a:rPr lang="en-US" smtClean="0"/>
              <a:t>	You have made the wrong choice and caused World War III to begin, or caused numerous lives to be lost, and a countless amount of time and effort to be wasted. Had you made better decisions, this could have been avoided. Better luck next time.</a:t>
            </a:r>
          </a:p>
        </p:txBody>
      </p:sp>
      <p:pic>
        <p:nvPicPr>
          <p:cNvPr id="37892"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057525" y="5229225"/>
            <a:ext cx="2884488" cy="1009650"/>
          </a:xfrm>
          <a:prstGeom prst="rect">
            <a:avLst/>
          </a:prstGeom>
          <a:noFill/>
          <a:ln w="9525">
            <a:noFill/>
            <a:miter lim="800000"/>
            <a:headEnd/>
            <a:tailEnd/>
          </a:ln>
        </p:spPr>
      </p:pic>
      <p:sp>
        <p:nvSpPr>
          <p:cNvPr id="37893" name="Text Box 5">
            <a:hlinkClick r:id="rId3" action="ppaction://hlinksldjump"/>
          </p:cNvPr>
          <p:cNvSpPr txBox="1">
            <a:spLocks noChangeArrowheads="1"/>
          </p:cNvSpPr>
          <p:nvPr/>
        </p:nvSpPr>
        <p:spPr bwMode="auto">
          <a:xfrm>
            <a:off x="3132138" y="5518150"/>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Play again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GAME OVER</a:t>
            </a:r>
          </a:p>
        </p:txBody>
      </p:sp>
      <p:sp>
        <p:nvSpPr>
          <p:cNvPr id="38915" name="Rectangle 3"/>
          <p:cNvSpPr>
            <a:spLocks noGrp="1" noChangeArrowheads="1"/>
          </p:cNvSpPr>
          <p:nvPr>
            <p:ph type="body" idx="1"/>
          </p:nvPr>
        </p:nvSpPr>
        <p:spPr>
          <a:xfrm>
            <a:off x="457200" y="1600200"/>
            <a:ext cx="8229600" cy="2333625"/>
          </a:xfrm>
        </p:spPr>
        <p:txBody>
          <a:bodyPr/>
          <a:lstStyle/>
          <a:p>
            <a:pPr eaLnBrk="1" hangingPunct="1">
              <a:buFontTx/>
              <a:buNone/>
            </a:pPr>
            <a:r>
              <a:rPr lang="en-US" smtClean="0"/>
              <a:t>	Bad luck! You were close! Think over your decisions again. Could they have been better?</a:t>
            </a:r>
          </a:p>
          <a:p>
            <a:pPr eaLnBrk="1" hangingPunct="1">
              <a:buFontTx/>
              <a:buNone/>
            </a:pPr>
            <a:r>
              <a:rPr lang="en-US" smtClean="0"/>
              <a:t>	Better luck next time.</a:t>
            </a:r>
          </a:p>
        </p:txBody>
      </p:sp>
      <p:pic>
        <p:nvPicPr>
          <p:cNvPr id="38916"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057525" y="4724400"/>
            <a:ext cx="2884488" cy="1009650"/>
          </a:xfrm>
          <a:prstGeom prst="rect">
            <a:avLst/>
          </a:prstGeom>
          <a:noFill/>
          <a:ln w="9525">
            <a:noFill/>
            <a:miter lim="800000"/>
            <a:headEnd/>
            <a:tailEnd/>
          </a:ln>
        </p:spPr>
      </p:pic>
      <p:sp>
        <p:nvSpPr>
          <p:cNvPr id="38917" name="Text Box 5">
            <a:hlinkClick r:id="rId3" action="ppaction://hlinksldjump"/>
          </p:cNvPr>
          <p:cNvSpPr txBox="1">
            <a:spLocks noChangeArrowheads="1"/>
          </p:cNvSpPr>
          <p:nvPr/>
        </p:nvSpPr>
        <p:spPr bwMode="auto">
          <a:xfrm>
            <a:off x="3132138" y="5013325"/>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Play again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CONGRATULATIONS</a:t>
            </a:r>
          </a:p>
        </p:txBody>
      </p:sp>
      <p:sp>
        <p:nvSpPr>
          <p:cNvPr id="39939" name="Rectangle 3"/>
          <p:cNvSpPr>
            <a:spLocks noGrp="1" noChangeArrowheads="1"/>
          </p:cNvSpPr>
          <p:nvPr>
            <p:ph type="body" idx="1"/>
          </p:nvPr>
        </p:nvSpPr>
        <p:spPr>
          <a:xfrm>
            <a:off x="457200" y="1600200"/>
            <a:ext cx="8229600" cy="3268663"/>
          </a:xfrm>
        </p:spPr>
        <p:txBody>
          <a:bodyPr/>
          <a:lstStyle/>
          <a:p>
            <a:pPr eaLnBrk="1" hangingPunct="1">
              <a:buFontTx/>
              <a:buNone/>
            </a:pPr>
            <a:r>
              <a:rPr lang="en-US" smtClean="0"/>
              <a:t>	Whilst this is not the best possible set of decisions there are, they have still avoided conflict!</a:t>
            </a:r>
          </a:p>
          <a:p>
            <a:pPr eaLnBrk="1" hangingPunct="1">
              <a:buFontTx/>
              <a:buNone/>
            </a:pPr>
            <a:r>
              <a:rPr lang="en-US" smtClean="0"/>
              <a:t>	Perhaps after thinking over it, you will realize the better solution. Going to take up on the challenge?</a:t>
            </a:r>
          </a:p>
        </p:txBody>
      </p:sp>
      <p:pic>
        <p:nvPicPr>
          <p:cNvPr id="39940"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057525" y="5156200"/>
            <a:ext cx="2884488" cy="1009650"/>
          </a:xfrm>
          <a:prstGeom prst="rect">
            <a:avLst/>
          </a:prstGeom>
          <a:noFill/>
          <a:ln w="9525">
            <a:noFill/>
            <a:miter lim="800000"/>
            <a:headEnd/>
            <a:tailEnd/>
          </a:ln>
        </p:spPr>
      </p:pic>
      <p:sp>
        <p:nvSpPr>
          <p:cNvPr id="39941" name="Text Box 5">
            <a:hlinkClick r:id="rId3" action="ppaction://hlinksldjump"/>
          </p:cNvPr>
          <p:cNvSpPr txBox="1">
            <a:spLocks noChangeArrowheads="1"/>
          </p:cNvSpPr>
          <p:nvPr/>
        </p:nvSpPr>
        <p:spPr bwMode="auto">
          <a:xfrm>
            <a:off x="3132138" y="5445125"/>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Play again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2"/>
          <a:srcRect/>
          <a:stretch>
            <a:fillRect/>
          </a:stretch>
        </p:blipFill>
        <p:spPr bwMode="auto">
          <a:xfrm>
            <a:off x="0" y="0"/>
            <a:ext cx="5491163" cy="6858000"/>
          </a:xfrm>
          <a:prstGeom prst="rect">
            <a:avLst/>
          </a:prstGeom>
          <a:noFill/>
          <a:ln w="9525">
            <a:noFill/>
            <a:miter lim="800000"/>
            <a:headEnd/>
            <a:tailEnd/>
          </a:ln>
        </p:spPr>
      </p:pic>
      <p:pic>
        <p:nvPicPr>
          <p:cNvPr id="40963" name="Picture 6"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5792788" y="2852738"/>
            <a:ext cx="2884487" cy="1168400"/>
          </a:xfrm>
          <a:prstGeom prst="rect">
            <a:avLst/>
          </a:prstGeom>
          <a:noFill/>
          <a:ln w="9525">
            <a:noFill/>
            <a:miter lim="800000"/>
            <a:headEnd/>
            <a:tailEnd/>
          </a:ln>
        </p:spPr>
      </p:pic>
      <p:sp>
        <p:nvSpPr>
          <p:cNvPr id="40964" name="Text Box 7">
            <a:hlinkClick r:id="rId4" action="ppaction://hlinksldjump"/>
          </p:cNvPr>
          <p:cNvSpPr txBox="1">
            <a:spLocks noChangeArrowheads="1"/>
          </p:cNvSpPr>
          <p:nvPr/>
        </p:nvSpPr>
        <p:spPr bwMode="auto">
          <a:xfrm>
            <a:off x="5867400" y="3213100"/>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t>So near America?</a:t>
            </a:r>
            <a:endParaRPr lang="en-US" smtClean="0"/>
          </a:p>
        </p:txBody>
      </p:sp>
      <p:sp>
        <p:nvSpPr>
          <p:cNvPr id="5123" name="Rectangle 3"/>
          <p:cNvSpPr>
            <a:spLocks noGrp="1" noChangeArrowheads="1"/>
          </p:cNvSpPr>
          <p:nvPr>
            <p:ph type="body" idx="1"/>
          </p:nvPr>
        </p:nvSpPr>
        <p:spPr>
          <a:xfrm>
            <a:off x="468313" y="1412875"/>
            <a:ext cx="8229600" cy="3959225"/>
          </a:xfrm>
        </p:spPr>
        <p:txBody>
          <a:bodyPr/>
          <a:lstStyle/>
          <a:p>
            <a:pPr eaLnBrk="1" hangingPunct="1">
              <a:lnSpc>
                <a:spcPct val="90000"/>
              </a:lnSpc>
              <a:buFontTx/>
              <a:buNone/>
            </a:pPr>
            <a:r>
              <a:rPr lang="en-GB" sz="3100" smtClean="0"/>
              <a:t>	Whilst conventional arms were being supplied to Cuba, an island next door to the USA, the Americans watched with great alarm, the question being whether the USSR would dare put nuclear missiles on Cuba. On 11 September, Kennedy warned the USSR, and on the same day, the USSR assured the USA that they had no intention of placing nuclear missiles on Cuba.</a:t>
            </a:r>
            <a:endParaRPr lang="en-US" sz="3100" smtClean="0"/>
          </a:p>
        </p:txBody>
      </p:sp>
      <p:pic>
        <p:nvPicPr>
          <p:cNvPr id="5124"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130550" y="5588000"/>
            <a:ext cx="2884488" cy="1009650"/>
          </a:xfrm>
          <a:prstGeom prst="rect">
            <a:avLst/>
          </a:prstGeom>
          <a:noFill/>
          <a:ln w="9525">
            <a:noFill/>
            <a:miter lim="800000"/>
            <a:headEnd/>
            <a:tailEnd/>
          </a:ln>
        </p:spPr>
      </p:pic>
      <p:sp>
        <p:nvSpPr>
          <p:cNvPr id="5125" name="Text Box 5">
            <a:hlinkClick r:id="rId3" action="ppaction://hlinksldjump"/>
          </p:cNvPr>
          <p:cNvSpPr txBox="1">
            <a:spLocks noChangeArrowheads="1"/>
          </p:cNvSpPr>
          <p:nvPr/>
        </p:nvSpPr>
        <p:spPr bwMode="auto">
          <a:xfrm>
            <a:off x="3203575" y="5876925"/>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noChangeArrowheads="1"/>
          </p:cNvPicPr>
          <p:nvPr/>
        </p:nvPicPr>
        <p:blipFill>
          <a:blip r:embed="rId2"/>
          <a:srcRect b="1787"/>
          <a:stretch>
            <a:fillRect/>
          </a:stretch>
        </p:blipFill>
        <p:spPr bwMode="auto">
          <a:xfrm>
            <a:off x="900113" y="404813"/>
            <a:ext cx="7200900" cy="5237162"/>
          </a:xfrm>
          <a:prstGeom prst="rect">
            <a:avLst/>
          </a:prstGeom>
          <a:noFill/>
          <a:ln w="9525">
            <a:noFill/>
            <a:miter lim="800000"/>
            <a:headEnd/>
            <a:tailEnd/>
          </a:ln>
        </p:spPr>
      </p:pic>
      <p:pic>
        <p:nvPicPr>
          <p:cNvPr id="41987" name="Picture 6"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3059113" y="5732463"/>
            <a:ext cx="2884487" cy="1009650"/>
          </a:xfrm>
          <a:prstGeom prst="rect">
            <a:avLst/>
          </a:prstGeom>
          <a:noFill/>
          <a:ln w="9525">
            <a:noFill/>
            <a:miter lim="800000"/>
            <a:headEnd/>
            <a:tailEnd/>
          </a:ln>
        </p:spPr>
      </p:pic>
      <p:sp>
        <p:nvSpPr>
          <p:cNvPr id="41988" name="Text Box 7">
            <a:hlinkClick r:id="rId4" action="ppaction://hlinksldjump"/>
          </p:cNvPr>
          <p:cNvSpPr txBox="1">
            <a:spLocks noChangeArrowheads="1"/>
          </p:cNvSpPr>
          <p:nvPr/>
        </p:nvSpPr>
        <p:spPr bwMode="auto">
          <a:xfrm>
            <a:off x="3133725" y="6021388"/>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mtClean="0"/>
              <a:t>BUT…</a:t>
            </a:r>
            <a:endParaRPr lang="en-US" smtClean="0"/>
          </a:p>
        </p:txBody>
      </p:sp>
      <p:sp>
        <p:nvSpPr>
          <p:cNvPr id="6147" name="Rectangle 3"/>
          <p:cNvSpPr>
            <a:spLocks noGrp="1" noChangeArrowheads="1"/>
          </p:cNvSpPr>
          <p:nvPr>
            <p:ph type="body" idx="1"/>
          </p:nvPr>
        </p:nvSpPr>
        <p:spPr>
          <a:xfrm>
            <a:off x="468313" y="1484313"/>
            <a:ext cx="8229600" cy="3960812"/>
          </a:xfrm>
        </p:spPr>
        <p:txBody>
          <a:bodyPr/>
          <a:lstStyle/>
          <a:p>
            <a:pPr eaLnBrk="1" hangingPunct="1">
              <a:buFontTx/>
              <a:buNone/>
            </a:pPr>
            <a:r>
              <a:rPr lang="en-GB" sz="2700" smtClean="0"/>
              <a:t>	On Sunday, 14 October 1962, an American U-2 spy plane was sent to Cuba, flying over and taking amazingly detailed photographs of missile sites in Cuba. It was obvious to all US military experts that these were nuclear missile sites, and that they were being built by the USSR. Over the next few days, it was confirmed that some sites were already supplied with missiles, and 20 Soviet ships carrying missiles were also on the way to Cuba.</a:t>
            </a:r>
            <a:endParaRPr lang="en-US" sz="2700" smtClean="0"/>
          </a:p>
        </p:txBody>
      </p:sp>
      <p:pic>
        <p:nvPicPr>
          <p:cNvPr id="6148" name="Picture 4"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130550" y="5588000"/>
            <a:ext cx="2884488" cy="1009650"/>
          </a:xfrm>
          <a:prstGeom prst="rect">
            <a:avLst/>
          </a:prstGeom>
          <a:noFill/>
          <a:ln w="9525">
            <a:noFill/>
            <a:miter lim="800000"/>
            <a:headEnd/>
            <a:tailEnd/>
          </a:ln>
        </p:spPr>
      </p:pic>
      <p:sp>
        <p:nvSpPr>
          <p:cNvPr id="6149" name="Text Box 5">
            <a:hlinkClick r:id="rId3" action="ppaction://hlinksldjump"/>
          </p:cNvPr>
          <p:cNvSpPr txBox="1">
            <a:spLocks noChangeArrowheads="1"/>
          </p:cNvSpPr>
          <p:nvPr/>
        </p:nvSpPr>
        <p:spPr bwMode="auto">
          <a:xfrm>
            <a:off x="3203575" y="5876925"/>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0825" y="44450"/>
            <a:ext cx="8713788" cy="1143000"/>
          </a:xfrm>
        </p:spPr>
        <p:txBody>
          <a:bodyPr/>
          <a:lstStyle/>
          <a:p>
            <a:pPr algn="l" eaLnBrk="1" hangingPunct="1"/>
            <a:r>
              <a:rPr lang="en-US" sz="4000" smtClean="0"/>
              <a:t>Nuclear launch sites in Cuba, 1962</a:t>
            </a:r>
          </a:p>
        </p:txBody>
      </p:sp>
      <p:pic>
        <p:nvPicPr>
          <p:cNvPr id="7171" name="Picture 3"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6011863" y="5589588"/>
            <a:ext cx="2884487" cy="1009650"/>
          </a:xfrm>
          <a:prstGeom prst="rect">
            <a:avLst/>
          </a:prstGeom>
          <a:noFill/>
          <a:ln w="9525">
            <a:noFill/>
            <a:miter lim="800000"/>
            <a:headEnd/>
            <a:tailEnd/>
          </a:ln>
        </p:spPr>
      </p:pic>
      <p:sp>
        <p:nvSpPr>
          <p:cNvPr id="7172" name="Text Box 4">
            <a:hlinkClick r:id="rId3" action="ppaction://hlinksldjump"/>
          </p:cNvPr>
          <p:cNvSpPr txBox="1">
            <a:spLocks noChangeArrowheads="1"/>
          </p:cNvSpPr>
          <p:nvPr/>
        </p:nvSpPr>
        <p:spPr bwMode="auto">
          <a:xfrm>
            <a:off x="6084888" y="5878513"/>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pic>
        <p:nvPicPr>
          <p:cNvPr id="7173" name="Picture 5"/>
          <p:cNvPicPr>
            <a:picLocks noChangeAspect="1" noChangeArrowheads="1"/>
          </p:cNvPicPr>
          <p:nvPr/>
        </p:nvPicPr>
        <p:blipFill>
          <a:blip r:embed="rId4"/>
          <a:srcRect/>
          <a:stretch>
            <a:fillRect/>
          </a:stretch>
        </p:blipFill>
        <p:spPr bwMode="auto">
          <a:xfrm>
            <a:off x="2339975" y="1125538"/>
            <a:ext cx="4268788"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188913"/>
            <a:ext cx="8229600" cy="1143000"/>
          </a:xfrm>
        </p:spPr>
        <p:txBody>
          <a:bodyPr/>
          <a:lstStyle/>
          <a:p>
            <a:pPr eaLnBrk="1" hangingPunct="1"/>
            <a:r>
              <a:rPr lang="en-GB" sz="4000" smtClean="0"/>
              <a:t>What should America do?</a:t>
            </a:r>
            <a:endParaRPr lang="en-US" sz="4000" smtClean="0"/>
          </a:p>
        </p:txBody>
      </p:sp>
      <p:sp>
        <p:nvSpPr>
          <p:cNvPr id="8195" name="Rectangle 3"/>
          <p:cNvSpPr>
            <a:spLocks noGrp="1" noChangeArrowheads="1"/>
          </p:cNvSpPr>
          <p:nvPr>
            <p:ph type="body" idx="1"/>
          </p:nvPr>
        </p:nvSpPr>
        <p:spPr>
          <a:xfrm>
            <a:off x="468313" y="1268413"/>
            <a:ext cx="8229600" cy="2908300"/>
          </a:xfrm>
        </p:spPr>
        <p:txBody>
          <a:bodyPr/>
          <a:lstStyle/>
          <a:p>
            <a:pPr eaLnBrk="1" hangingPunct="1">
              <a:buFontTx/>
              <a:buNone/>
            </a:pPr>
            <a:r>
              <a:rPr lang="en-GB" smtClean="0"/>
              <a:t>	</a:t>
            </a:r>
            <a:r>
              <a:rPr lang="en-GB" sz="2800" smtClean="0"/>
              <a:t>As both the USA and USSR were now in possession of many nuclear weapons, Kennedy had five main choices, put forward by his advisors. What should he do? </a:t>
            </a:r>
          </a:p>
          <a:p>
            <a:pPr eaLnBrk="1" hangingPunct="1">
              <a:buFontTx/>
              <a:buNone/>
            </a:pPr>
            <a:r>
              <a:rPr lang="en-GB" sz="2800" smtClean="0"/>
              <a:t>	Click on each of the choices for the pros and cons of each choice.</a:t>
            </a:r>
            <a:endParaRPr lang="en-US" sz="2800" smtClean="0"/>
          </a:p>
        </p:txBody>
      </p:sp>
      <p:pic>
        <p:nvPicPr>
          <p:cNvPr id="8196" name="Picture 17"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1687513" y="5588000"/>
            <a:ext cx="2884487" cy="1009650"/>
          </a:xfrm>
          <a:prstGeom prst="rect">
            <a:avLst/>
          </a:prstGeom>
          <a:noFill/>
          <a:ln w="9525">
            <a:noFill/>
            <a:miter lim="800000"/>
            <a:headEnd/>
            <a:tailEnd/>
          </a:ln>
        </p:spPr>
      </p:pic>
      <p:pic>
        <p:nvPicPr>
          <p:cNvPr id="8197" name="Picture 11"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3200400" y="4870450"/>
            <a:ext cx="2884488" cy="1009650"/>
          </a:xfrm>
          <a:prstGeom prst="rect">
            <a:avLst/>
          </a:prstGeom>
          <a:noFill/>
          <a:ln w="9525">
            <a:noFill/>
            <a:miter lim="800000"/>
            <a:headEnd/>
            <a:tailEnd/>
          </a:ln>
        </p:spPr>
      </p:pic>
      <p:pic>
        <p:nvPicPr>
          <p:cNvPr id="8198" name="Picture 15"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4784725" y="4148138"/>
            <a:ext cx="2884488" cy="1009650"/>
          </a:xfrm>
          <a:prstGeom prst="rect">
            <a:avLst/>
          </a:prstGeom>
          <a:noFill/>
          <a:ln w="9525">
            <a:noFill/>
            <a:miter lim="800000"/>
            <a:headEnd/>
            <a:tailEnd/>
          </a:ln>
        </p:spPr>
      </p:pic>
      <p:pic>
        <p:nvPicPr>
          <p:cNvPr id="8199" name="Picture 16"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4575175" y="5588000"/>
            <a:ext cx="2876550" cy="1009650"/>
          </a:xfrm>
          <a:prstGeom prst="rect">
            <a:avLst/>
          </a:prstGeom>
          <a:noFill/>
          <a:ln w="9525">
            <a:noFill/>
            <a:miter lim="800000"/>
            <a:headEnd/>
            <a:tailEnd/>
          </a:ln>
        </p:spPr>
      </p:pic>
      <p:pic>
        <p:nvPicPr>
          <p:cNvPr id="8200" name="Picture 9"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1403350" y="4149725"/>
            <a:ext cx="2876550" cy="1009650"/>
          </a:xfrm>
          <a:prstGeom prst="rect">
            <a:avLst/>
          </a:prstGeom>
          <a:noFill/>
          <a:ln w="9525">
            <a:noFill/>
            <a:miter lim="800000"/>
            <a:headEnd/>
            <a:tailEnd/>
          </a:ln>
        </p:spPr>
      </p:pic>
      <p:sp>
        <p:nvSpPr>
          <p:cNvPr id="8201" name="Text Box 19">
            <a:hlinkClick r:id="rId4" action="ppaction://hlinksldjump"/>
          </p:cNvPr>
          <p:cNvSpPr txBox="1">
            <a:spLocks noChangeArrowheads="1"/>
          </p:cNvSpPr>
          <p:nvPr/>
        </p:nvSpPr>
        <p:spPr bwMode="auto">
          <a:xfrm>
            <a:off x="1476375" y="4437063"/>
            <a:ext cx="2735263"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Do nothing</a:t>
            </a:r>
          </a:p>
        </p:txBody>
      </p:sp>
      <p:sp>
        <p:nvSpPr>
          <p:cNvPr id="8202" name="Text Box 20">
            <a:hlinkClick r:id="rId5" action="ppaction://hlinksldjump"/>
          </p:cNvPr>
          <p:cNvSpPr txBox="1">
            <a:spLocks noChangeArrowheads="1"/>
          </p:cNvSpPr>
          <p:nvPr/>
        </p:nvSpPr>
        <p:spPr bwMode="auto">
          <a:xfrm>
            <a:off x="4859338" y="4437063"/>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Surgical attack</a:t>
            </a:r>
          </a:p>
        </p:txBody>
      </p:sp>
      <p:sp>
        <p:nvSpPr>
          <p:cNvPr id="8203" name="Text Box 21">
            <a:hlinkClick r:id="rId6" action="ppaction://hlinksldjump"/>
          </p:cNvPr>
          <p:cNvSpPr txBox="1">
            <a:spLocks noChangeArrowheads="1"/>
          </p:cNvSpPr>
          <p:nvPr/>
        </p:nvSpPr>
        <p:spPr bwMode="auto">
          <a:xfrm>
            <a:off x="3276600" y="5157788"/>
            <a:ext cx="2735263"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Invasion</a:t>
            </a:r>
          </a:p>
        </p:txBody>
      </p:sp>
      <p:sp>
        <p:nvSpPr>
          <p:cNvPr id="8204" name="Text Box 22">
            <a:hlinkClick r:id="rId7" action="ppaction://hlinksldjump"/>
          </p:cNvPr>
          <p:cNvSpPr txBox="1">
            <a:spLocks noChangeArrowheads="1"/>
          </p:cNvSpPr>
          <p:nvPr/>
        </p:nvSpPr>
        <p:spPr bwMode="auto">
          <a:xfrm>
            <a:off x="1835150" y="5870575"/>
            <a:ext cx="2665413"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Diplomatic pressures</a:t>
            </a:r>
          </a:p>
        </p:txBody>
      </p:sp>
      <p:sp>
        <p:nvSpPr>
          <p:cNvPr id="8205" name="Text Box 23"/>
          <p:cNvSpPr txBox="1">
            <a:spLocks noChangeArrowheads="1"/>
          </p:cNvSpPr>
          <p:nvPr/>
        </p:nvSpPr>
        <p:spPr bwMode="auto">
          <a:xfrm>
            <a:off x="4787900" y="5878513"/>
            <a:ext cx="2016125" cy="366712"/>
          </a:xfrm>
          <a:prstGeom prst="rect">
            <a:avLst/>
          </a:prstGeom>
          <a:noFill/>
          <a:ln w="9525">
            <a:noFill/>
            <a:miter lim="800000"/>
            <a:headEnd/>
            <a:tailEnd/>
          </a:ln>
        </p:spPr>
        <p:txBody>
          <a:bodyPr>
            <a:spAutoFit/>
          </a:bodyPr>
          <a:lstStyle/>
          <a:p>
            <a:pPr>
              <a:spcBef>
                <a:spcPct val="50000"/>
              </a:spcBef>
            </a:pPr>
            <a:endParaRPr lang="en-US"/>
          </a:p>
        </p:txBody>
      </p:sp>
      <p:sp>
        <p:nvSpPr>
          <p:cNvPr id="8206" name="Text Box 24">
            <a:hlinkClick r:id="rId8" action="ppaction://hlinksldjump"/>
          </p:cNvPr>
          <p:cNvSpPr txBox="1">
            <a:spLocks noChangeArrowheads="1"/>
          </p:cNvSpPr>
          <p:nvPr/>
        </p:nvSpPr>
        <p:spPr bwMode="auto">
          <a:xfrm>
            <a:off x="4716463" y="5878513"/>
            <a:ext cx="2592387"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Blockade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t>Do nothing</a:t>
            </a:r>
            <a:endParaRPr lang="en-US" smtClean="0"/>
          </a:p>
        </p:txBody>
      </p:sp>
      <p:sp>
        <p:nvSpPr>
          <p:cNvPr id="9219" name="Rectangle 3"/>
          <p:cNvSpPr>
            <a:spLocks noGrp="1" noChangeArrowheads="1"/>
          </p:cNvSpPr>
          <p:nvPr>
            <p:ph type="body" idx="1"/>
          </p:nvPr>
        </p:nvSpPr>
        <p:spPr>
          <a:xfrm>
            <a:off x="468313" y="1484313"/>
            <a:ext cx="3970337" cy="4525962"/>
          </a:xfrm>
        </p:spPr>
        <p:txBody>
          <a:bodyPr/>
          <a:lstStyle/>
          <a:p>
            <a:pPr algn="ctr" eaLnBrk="1" hangingPunct="1">
              <a:lnSpc>
                <a:spcPct val="80000"/>
              </a:lnSpc>
              <a:buFontTx/>
              <a:buNone/>
            </a:pPr>
            <a:r>
              <a:rPr lang="en-GB" sz="2800" smtClean="0"/>
              <a:t>PROS</a:t>
            </a:r>
          </a:p>
          <a:p>
            <a:pPr eaLnBrk="1" hangingPunct="1">
              <a:lnSpc>
                <a:spcPct val="80000"/>
              </a:lnSpc>
            </a:pPr>
            <a:r>
              <a:rPr lang="en-GB" sz="2200" smtClean="0"/>
              <a:t>The Americans knew that their nuclear power was much greater than the Soviet Union</a:t>
            </a:r>
          </a:p>
          <a:p>
            <a:pPr eaLnBrk="1" hangingPunct="1">
              <a:lnSpc>
                <a:spcPct val="80000"/>
              </a:lnSpc>
            </a:pPr>
            <a:r>
              <a:rPr lang="en-GB" sz="2200" smtClean="0"/>
              <a:t>The USA could still destroy the USSR, and the USSR knew this, meaning that the USSR would never use the missiles</a:t>
            </a:r>
          </a:p>
          <a:p>
            <a:pPr eaLnBrk="1" hangingPunct="1">
              <a:lnSpc>
                <a:spcPct val="80000"/>
              </a:lnSpc>
            </a:pPr>
            <a:r>
              <a:rPr lang="en-GB" sz="2200" smtClean="0"/>
              <a:t>The biggest danger to world peace would be to overreact to the discovery of the missiles on Cuba</a:t>
            </a:r>
            <a:endParaRPr lang="en-US" sz="2200" smtClean="0"/>
          </a:p>
        </p:txBody>
      </p:sp>
      <p:sp>
        <p:nvSpPr>
          <p:cNvPr id="9220" name="Rectangle 4"/>
          <p:cNvSpPr>
            <a:spLocks noChangeArrowheads="1"/>
          </p:cNvSpPr>
          <p:nvPr/>
        </p:nvSpPr>
        <p:spPr bwMode="auto">
          <a:xfrm>
            <a:off x="4716463" y="1484313"/>
            <a:ext cx="3970337" cy="4525962"/>
          </a:xfrm>
          <a:prstGeom prst="rect">
            <a:avLst/>
          </a:prstGeom>
          <a:noFill/>
          <a:ln w="9525">
            <a:noFill/>
            <a:miter lim="800000"/>
            <a:headEnd/>
            <a:tailEnd/>
          </a:ln>
        </p:spPr>
        <p:txBody>
          <a:bodyPr/>
          <a:lstStyle/>
          <a:p>
            <a:pPr marL="342900" indent="-342900" algn="ctr">
              <a:spcBef>
                <a:spcPct val="20000"/>
              </a:spcBef>
            </a:pPr>
            <a:r>
              <a:rPr lang="en-GB" sz="2800"/>
              <a:t>CONS</a:t>
            </a:r>
          </a:p>
          <a:p>
            <a:pPr marL="342900" indent="-342900">
              <a:spcBef>
                <a:spcPct val="20000"/>
              </a:spcBef>
              <a:buFontTx/>
              <a:buChar char="•"/>
            </a:pPr>
            <a:r>
              <a:rPr lang="en-GB" sz="2200"/>
              <a:t>The USSR had lied about the missiles in Cuba, and Kennedy had already issued a warning to the USSR</a:t>
            </a:r>
          </a:p>
          <a:p>
            <a:pPr marL="342900" indent="-342900">
              <a:spcBef>
                <a:spcPct val="20000"/>
              </a:spcBef>
              <a:buFontTx/>
              <a:buChar char="•"/>
            </a:pPr>
            <a:r>
              <a:rPr lang="en-GB" sz="2200"/>
              <a:t>Doing nothing could be, and would be, interpreted as a sign of weakness by other countries</a:t>
            </a:r>
            <a:endParaRPr lang="en-US" sz="2200"/>
          </a:p>
        </p:txBody>
      </p:sp>
      <p:pic>
        <p:nvPicPr>
          <p:cNvPr id="9221" name="Picture 5"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4787900" y="5661025"/>
            <a:ext cx="2884488" cy="1009650"/>
          </a:xfrm>
          <a:prstGeom prst="rect">
            <a:avLst/>
          </a:prstGeom>
          <a:noFill/>
          <a:ln w="9525">
            <a:noFill/>
            <a:miter lim="800000"/>
            <a:headEnd/>
            <a:tailEnd/>
          </a:ln>
        </p:spPr>
      </p:pic>
      <p:pic>
        <p:nvPicPr>
          <p:cNvPr id="9222" name="Picture 6" descr="missile3"/>
          <p:cNvPicPr>
            <a:picLocks noChangeAspect="1" noChangeArrowheads="1"/>
          </p:cNvPicPr>
          <p:nvPr/>
        </p:nvPicPr>
        <p:blipFill>
          <a:blip r:embed="rId3">
            <a:clrChange>
              <a:clrFrom>
                <a:srgbClr val="FFFFFF"/>
              </a:clrFrom>
              <a:clrTo>
                <a:srgbClr val="FFFFFF">
                  <a:alpha val="0"/>
                </a:srgbClr>
              </a:clrTo>
            </a:clrChange>
          </a:blip>
          <a:srcRect l="12241" r="12241"/>
          <a:stretch>
            <a:fillRect/>
          </a:stretch>
        </p:blipFill>
        <p:spPr bwMode="auto">
          <a:xfrm>
            <a:off x="1406525" y="5662613"/>
            <a:ext cx="2876550" cy="1009650"/>
          </a:xfrm>
          <a:prstGeom prst="rect">
            <a:avLst/>
          </a:prstGeom>
          <a:noFill/>
          <a:ln w="9525">
            <a:noFill/>
            <a:miter lim="800000"/>
            <a:headEnd/>
            <a:tailEnd/>
          </a:ln>
        </p:spPr>
      </p:pic>
      <p:sp>
        <p:nvSpPr>
          <p:cNvPr id="9223" name="Text Box 7">
            <a:hlinkClick r:id="rId4" action="ppaction://hlinksldjump"/>
          </p:cNvPr>
          <p:cNvSpPr txBox="1">
            <a:spLocks noChangeArrowheads="1"/>
          </p:cNvSpPr>
          <p:nvPr/>
        </p:nvSpPr>
        <p:spPr bwMode="auto">
          <a:xfrm>
            <a:off x="1479550" y="5949950"/>
            <a:ext cx="2735263"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Back</a:t>
            </a:r>
          </a:p>
        </p:txBody>
      </p:sp>
      <p:sp>
        <p:nvSpPr>
          <p:cNvPr id="9224" name="Text Box 8">
            <a:hlinkClick r:id="rId5" action="ppaction://hlinksldjump"/>
          </p:cNvPr>
          <p:cNvSpPr txBox="1">
            <a:spLocks noChangeArrowheads="1"/>
          </p:cNvSpPr>
          <p:nvPr/>
        </p:nvSpPr>
        <p:spPr bwMode="auto">
          <a:xfrm>
            <a:off x="4862513" y="5949950"/>
            <a:ext cx="2736850" cy="366713"/>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Confirm this choice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0825" y="198438"/>
            <a:ext cx="8424863" cy="1143000"/>
          </a:xfrm>
        </p:spPr>
        <p:txBody>
          <a:bodyPr/>
          <a:lstStyle/>
          <a:p>
            <a:pPr algn="l" eaLnBrk="1" hangingPunct="1"/>
            <a:r>
              <a:rPr lang="en-US" smtClean="0"/>
              <a:t>Attack from air</a:t>
            </a:r>
          </a:p>
        </p:txBody>
      </p:sp>
      <p:pic>
        <p:nvPicPr>
          <p:cNvPr id="10243" name="Picture 3" descr="missile3"/>
          <p:cNvPicPr>
            <a:picLocks noChangeAspect="1" noChangeArrowheads="1"/>
          </p:cNvPicPr>
          <p:nvPr/>
        </p:nvPicPr>
        <p:blipFill>
          <a:blip r:embed="rId2">
            <a:clrChange>
              <a:clrFrom>
                <a:srgbClr val="FFFFFF"/>
              </a:clrFrom>
              <a:clrTo>
                <a:srgbClr val="FFFFFF">
                  <a:alpha val="0"/>
                </a:srgbClr>
              </a:clrTo>
            </a:clrChange>
          </a:blip>
          <a:srcRect l="12241" r="12241"/>
          <a:stretch>
            <a:fillRect/>
          </a:stretch>
        </p:blipFill>
        <p:spPr bwMode="auto">
          <a:xfrm>
            <a:off x="6011863" y="5589588"/>
            <a:ext cx="2884487" cy="1009650"/>
          </a:xfrm>
          <a:prstGeom prst="rect">
            <a:avLst/>
          </a:prstGeom>
          <a:noFill/>
          <a:ln w="9525">
            <a:noFill/>
            <a:miter lim="800000"/>
            <a:headEnd/>
            <a:tailEnd/>
          </a:ln>
        </p:spPr>
      </p:pic>
      <p:sp>
        <p:nvSpPr>
          <p:cNvPr id="10244" name="Text Box 4">
            <a:hlinkClick r:id="rId3" action="ppaction://hlinksldjump"/>
          </p:cNvPr>
          <p:cNvSpPr txBox="1">
            <a:spLocks noChangeArrowheads="1"/>
          </p:cNvSpPr>
          <p:nvPr/>
        </p:nvSpPr>
        <p:spPr bwMode="auto">
          <a:xfrm>
            <a:off x="6084888" y="5878513"/>
            <a:ext cx="2736850" cy="366712"/>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Next</a:t>
            </a:r>
          </a:p>
        </p:txBody>
      </p:sp>
      <p:pic>
        <p:nvPicPr>
          <p:cNvPr id="10245" name="Picture 6"/>
          <p:cNvPicPr>
            <a:picLocks noChangeAspect="1" noChangeArrowheads="1"/>
          </p:cNvPicPr>
          <p:nvPr/>
        </p:nvPicPr>
        <p:blipFill>
          <a:blip r:embed="rId4"/>
          <a:srcRect/>
          <a:stretch>
            <a:fillRect/>
          </a:stretch>
        </p:blipFill>
        <p:spPr bwMode="auto">
          <a:xfrm>
            <a:off x="755650" y="1631950"/>
            <a:ext cx="7632700" cy="359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7445</TotalTime>
  <Words>897</Words>
  <Application>Microsoft Office PowerPoint</Application>
  <PresentationFormat>On-screen Show (4:3)</PresentationFormat>
  <Paragraphs>188</Paragraphs>
  <Slides>40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Default Design</vt:lpstr>
      <vt:lpstr>The Cuban Missile Crisis</vt:lpstr>
      <vt:lpstr>Bay of Pigs</vt:lpstr>
      <vt:lpstr>Cuba provided with arms</vt:lpstr>
      <vt:lpstr>So near America?</vt:lpstr>
      <vt:lpstr>BUT…</vt:lpstr>
      <vt:lpstr>Nuclear launch sites in Cuba, 1962</vt:lpstr>
      <vt:lpstr>What should America do?</vt:lpstr>
      <vt:lpstr>Do nothing</vt:lpstr>
      <vt:lpstr>Attack from air</vt:lpstr>
      <vt:lpstr>Surgical air attack</vt:lpstr>
      <vt:lpstr>All-out invasion by air and sea</vt:lpstr>
      <vt:lpstr>Invasion</vt:lpstr>
      <vt:lpstr>United Nations meeting to discuss Cuba</vt:lpstr>
      <vt:lpstr>Diplomatic pressures</vt:lpstr>
      <vt:lpstr>American blockade</vt:lpstr>
      <vt:lpstr>Blockade</vt:lpstr>
      <vt:lpstr>Weak America</vt:lpstr>
      <vt:lpstr>Soviet Retaliation</vt:lpstr>
      <vt:lpstr>Defense and retaliation</vt:lpstr>
      <vt:lpstr>The USA do not fire</vt:lpstr>
      <vt:lpstr>The USA fires</vt:lpstr>
      <vt:lpstr>World War III avoided</vt:lpstr>
      <vt:lpstr>All is lost</vt:lpstr>
      <vt:lpstr>The United Nations</vt:lpstr>
      <vt:lpstr>Intervene</vt:lpstr>
      <vt:lpstr>Back down</vt:lpstr>
      <vt:lpstr>Angered USSR</vt:lpstr>
      <vt:lpstr>No loss</vt:lpstr>
      <vt:lpstr>Still advancing</vt:lpstr>
      <vt:lpstr>Soviet ships</vt:lpstr>
      <vt:lpstr>Ignoring</vt:lpstr>
      <vt:lpstr>Turning back</vt:lpstr>
      <vt:lpstr>Action</vt:lpstr>
      <vt:lpstr>Turning point</vt:lpstr>
      <vt:lpstr>CONGRATULATIONS</vt:lpstr>
      <vt:lpstr>GAME OVER</vt:lpstr>
      <vt:lpstr>GAME OVER</vt:lpstr>
      <vt:lpstr>CONGRATULATIONS</vt:lpstr>
      <vt:lpstr>Slide 39</vt:lpstr>
      <vt:lpstr>Slide 40</vt:lpstr>
    </vt:vector>
  </TitlesOfParts>
  <Company>English Schools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Cuban Missile Crisis</dc:title>
  <dc:creator>King George V School</dc:creator>
  <cp:lastModifiedBy>amcdonough</cp:lastModifiedBy>
  <cp:revision>22</cp:revision>
  <dcterms:created xsi:type="dcterms:W3CDTF">2007-05-16T02:34:11Z</dcterms:created>
  <dcterms:modified xsi:type="dcterms:W3CDTF">2015-11-19T14:24:43Z</dcterms:modified>
</cp:coreProperties>
</file>