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CF936-EC0F-4CE8-BE5C-38814FB9092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AE3F66-1C8D-424D-B838-008182803732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</a:rPr>
            <a:t>Causes of the Stock Market Crash</a:t>
          </a:r>
          <a:endParaRPr lang="en-US" sz="2800" dirty="0">
            <a:solidFill>
              <a:schemeClr val="tx1"/>
            </a:solidFill>
          </a:endParaRPr>
        </a:p>
      </dgm:t>
    </dgm:pt>
    <dgm:pt modelId="{C57A0970-056D-472E-A957-B349482194BC}" type="parTrans" cxnId="{0FFB25DC-5DA6-4572-B334-DA684803EE7A}">
      <dgm:prSet/>
      <dgm:spPr/>
      <dgm:t>
        <a:bodyPr/>
        <a:lstStyle/>
        <a:p>
          <a:endParaRPr lang="en-US">
            <a:solidFill>
              <a:srgbClr val="3366FF"/>
            </a:solidFill>
          </a:endParaRPr>
        </a:p>
      </dgm:t>
    </dgm:pt>
    <dgm:pt modelId="{96C0155A-3EDC-4FA4-A4F1-C8C5BB913796}" type="sibTrans" cxnId="{0FFB25DC-5DA6-4572-B334-DA684803EE7A}">
      <dgm:prSet/>
      <dgm:spPr/>
      <dgm:t>
        <a:bodyPr/>
        <a:lstStyle/>
        <a:p>
          <a:endParaRPr lang="en-US">
            <a:solidFill>
              <a:srgbClr val="3366FF"/>
            </a:solidFill>
          </a:endParaRPr>
        </a:p>
      </dgm:t>
    </dgm:pt>
    <dgm:pt modelId="{B9C27876-5CF2-4211-AA16-B4F2A5E4D826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Excessive expansion of credit</a:t>
          </a:r>
          <a:endParaRPr lang="en-US" sz="2000" dirty="0">
            <a:solidFill>
              <a:schemeClr val="tx1"/>
            </a:solidFill>
          </a:endParaRPr>
        </a:p>
      </dgm:t>
    </dgm:pt>
    <dgm:pt modelId="{62975284-D514-4382-9E4C-31D136183574}" type="parTrans" cxnId="{00F1FE4C-EA29-4065-84AE-8B22CF9E7828}">
      <dgm:prSet custT="1"/>
      <dgm:spPr/>
      <dgm:t>
        <a:bodyPr/>
        <a:lstStyle/>
        <a:p>
          <a:endParaRPr lang="en-US" sz="3200">
            <a:solidFill>
              <a:srgbClr val="3366FF"/>
            </a:solidFill>
          </a:endParaRPr>
        </a:p>
      </dgm:t>
    </dgm:pt>
    <dgm:pt modelId="{0BACF1B0-9F27-4DA4-AF5F-1C2C6234258D}" type="sibTrans" cxnId="{00F1FE4C-EA29-4065-84AE-8B22CF9E7828}">
      <dgm:prSet/>
      <dgm:spPr/>
      <dgm:t>
        <a:bodyPr/>
        <a:lstStyle/>
        <a:p>
          <a:endParaRPr lang="en-US">
            <a:solidFill>
              <a:srgbClr val="3366FF"/>
            </a:solidFill>
          </a:endParaRPr>
        </a:p>
      </dgm:t>
    </dgm:pt>
    <dgm:pt modelId="{E2882CA1-8FB8-4E6C-AC5A-AC8CD2EF4972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Business failures led to bankruptcies</a:t>
          </a:r>
          <a:endParaRPr lang="en-US" sz="2000" dirty="0">
            <a:solidFill>
              <a:schemeClr val="tx1"/>
            </a:solidFill>
          </a:endParaRPr>
        </a:p>
      </dgm:t>
    </dgm:pt>
    <dgm:pt modelId="{681A9AB3-CE1F-4D04-A4B0-23576668E685}" type="parTrans" cxnId="{C0BF407D-2A86-4C4C-B2D2-D91770401875}">
      <dgm:prSet custT="1"/>
      <dgm:spPr/>
      <dgm:t>
        <a:bodyPr/>
        <a:lstStyle/>
        <a:p>
          <a:endParaRPr lang="en-US" sz="3200">
            <a:solidFill>
              <a:srgbClr val="3366FF"/>
            </a:solidFill>
          </a:endParaRPr>
        </a:p>
      </dgm:t>
    </dgm:pt>
    <dgm:pt modelId="{E88A838A-AF97-4124-80F5-CD6E843B48EA}" type="sibTrans" cxnId="{C0BF407D-2A86-4C4C-B2D2-D91770401875}">
      <dgm:prSet/>
      <dgm:spPr/>
      <dgm:t>
        <a:bodyPr/>
        <a:lstStyle/>
        <a:p>
          <a:endParaRPr lang="en-US">
            <a:solidFill>
              <a:srgbClr val="3366FF"/>
            </a:solidFill>
          </a:endParaRPr>
        </a:p>
      </dgm:t>
    </dgm:pt>
    <dgm:pt modelId="{4591587B-16D8-40D6-A78D-D6AB34BCDC55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</a:rPr>
            <a:t>When the market collapsed, the banks had no money</a:t>
          </a:r>
          <a:endParaRPr lang="en-US" sz="2400" dirty="0">
            <a:solidFill>
              <a:schemeClr val="tx1"/>
            </a:solidFill>
          </a:endParaRPr>
        </a:p>
      </dgm:t>
    </dgm:pt>
    <dgm:pt modelId="{871CAF5E-75F4-465F-9138-DE81D500EBE2}" type="parTrans" cxnId="{4CEFBA4C-D07E-4BE7-B285-24589FE3F9B8}">
      <dgm:prSet custT="1"/>
      <dgm:spPr/>
      <dgm:t>
        <a:bodyPr/>
        <a:lstStyle/>
        <a:p>
          <a:endParaRPr lang="en-US" sz="3200">
            <a:solidFill>
              <a:srgbClr val="3366FF"/>
            </a:solidFill>
          </a:endParaRPr>
        </a:p>
      </dgm:t>
    </dgm:pt>
    <dgm:pt modelId="{911DE5C5-246A-47D6-8317-4EF750D3EE34}" type="sibTrans" cxnId="{4CEFBA4C-D07E-4BE7-B285-24589FE3F9B8}">
      <dgm:prSet/>
      <dgm:spPr/>
      <dgm:t>
        <a:bodyPr/>
        <a:lstStyle/>
        <a:p>
          <a:endParaRPr lang="en-US">
            <a:solidFill>
              <a:srgbClr val="3366FF"/>
            </a:solidFill>
          </a:endParaRPr>
        </a:p>
      </dgm:t>
    </dgm:pt>
    <dgm:pt modelId="{CEAD9361-74CE-4DD1-A975-C2C1130098E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Bank deposits were invested in the market</a:t>
          </a:r>
          <a:endParaRPr lang="en-US" sz="2000" dirty="0">
            <a:solidFill>
              <a:schemeClr val="tx1"/>
            </a:solidFill>
          </a:endParaRPr>
        </a:p>
      </dgm:t>
    </dgm:pt>
    <dgm:pt modelId="{0B6C1712-55BD-4D0E-BB83-22C871EA6E97}" type="parTrans" cxnId="{E47DE180-D786-4B10-BDC7-F972A2BDD1CE}">
      <dgm:prSet custT="1"/>
      <dgm:spPr/>
      <dgm:t>
        <a:bodyPr/>
        <a:lstStyle/>
        <a:p>
          <a:endParaRPr lang="en-US" sz="3200">
            <a:solidFill>
              <a:srgbClr val="3366FF"/>
            </a:solidFill>
          </a:endParaRPr>
        </a:p>
      </dgm:t>
    </dgm:pt>
    <dgm:pt modelId="{B844E350-A9E7-4E6C-AEB6-D5E08600106E}" type="sibTrans" cxnId="{E47DE180-D786-4B10-BDC7-F972A2BDD1CE}">
      <dgm:prSet/>
      <dgm:spPr/>
      <dgm:t>
        <a:bodyPr/>
        <a:lstStyle/>
        <a:p>
          <a:endParaRPr lang="en-US">
            <a:solidFill>
              <a:srgbClr val="3366FF"/>
            </a:solidFill>
          </a:endParaRPr>
        </a:p>
      </dgm:t>
    </dgm:pt>
    <dgm:pt modelId="{8A750815-5CDE-449F-B457-B864A6EFF645}">
      <dgm:prSet custT="1"/>
      <dgm:spPr/>
      <dgm:t>
        <a:bodyPr/>
        <a:lstStyle/>
        <a:p>
          <a:pPr rtl="0"/>
          <a:r>
            <a:rPr lang="en-US" sz="2000" b="1" dirty="0" err="1" smtClean="0">
              <a:solidFill>
                <a:schemeClr val="tx1"/>
              </a:solidFill>
            </a:rPr>
            <a:t>Overspeculation</a:t>
          </a:r>
          <a:endParaRPr lang="en-US" sz="2000" dirty="0">
            <a:solidFill>
              <a:schemeClr val="tx1"/>
            </a:solidFill>
          </a:endParaRPr>
        </a:p>
      </dgm:t>
    </dgm:pt>
    <dgm:pt modelId="{47FA1A85-1025-48AD-8E0B-0E2F962CDCE8}" type="parTrans" cxnId="{CBE88BC7-1BD4-4823-A774-292574A36E93}">
      <dgm:prSet custT="1"/>
      <dgm:spPr/>
      <dgm:t>
        <a:bodyPr/>
        <a:lstStyle/>
        <a:p>
          <a:endParaRPr lang="en-US" sz="3200">
            <a:solidFill>
              <a:srgbClr val="3366FF"/>
            </a:solidFill>
          </a:endParaRPr>
        </a:p>
      </dgm:t>
    </dgm:pt>
    <dgm:pt modelId="{A3D7CE27-848A-47C0-98AD-A14829FAFBC6}" type="sibTrans" cxnId="{CBE88BC7-1BD4-4823-A774-292574A36E93}">
      <dgm:prSet/>
      <dgm:spPr/>
      <dgm:t>
        <a:bodyPr/>
        <a:lstStyle/>
        <a:p>
          <a:endParaRPr lang="en-US">
            <a:solidFill>
              <a:srgbClr val="3366FF"/>
            </a:solidFill>
          </a:endParaRPr>
        </a:p>
      </dgm:t>
    </dgm:pt>
    <dgm:pt modelId="{B4E00F31-941F-4CEA-9758-0E4EF809041E}" type="pres">
      <dgm:prSet presAssocID="{DD7CF936-EC0F-4CE8-BE5C-38814FB909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C2D24-80BA-4447-ABC8-D3B6E3309CAA}" type="pres">
      <dgm:prSet presAssocID="{B2AE3F66-1C8D-424D-B838-008182803732}" presName="centerShape" presStyleLbl="node0" presStyleIdx="0" presStyleCnt="1" custScaleX="119419" custScaleY="126328"/>
      <dgm:spPr/>
      <dgm:t>
        <a:bodyPr/>
        <a:lstStyle/>
        <a:p>
          <a:endParaRPr lang="en-US"/>
        </a:p>
      </dgm:t>
    </dgm:pt>
    <dgm:pt modelId="{15B1745D-46EA-4DF8-84C7-FBE8CC4FD5D9}" type="pres">
      <dgm:prSet presAssocID="{62975284-D514-4382-9E4C-31D136183574}" presName="parTrans" presStyleLbl="sibTrans2D1" presStyleIdx="0" presStyleCnt="5"/>
      <dgm:spPr/>
      <dgm:t>
        <a:bodyPr/>
        <a:lstStyle/>
        <a:p>
          <a:endParaRPr lang="en-US"/>
        </a:p>
      </dgm:t>
    </dgm:pt>
    <dgm:pt modelId="{A7F2C340-DCE4-4C68-BD43-EBC3A63F55AF}" type="pres">
      <dgm:prSet presAssocID="{62975284-D514-4382-9E4C-31D13618357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3997893-BED6-4AAC-AB1D-3F2625DB423B}" type="pres">
      <dgm:prSet presAssocID="{B9C27876-5CF2-4211-AA16-B4F2A5E4D826}" presName="node" presStyleLbl="node1" presStyleIdx="0" presStyleCnt="5" custScaleX="130271" custScaleY="90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4FF27-722D-4DDA-99AB-F0AEB2B17396}" type="pres">
      <dgm:prSet presAssocID="{681A9AB3-CE1F-4D04-A4B0-23576668E685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77F9E0E-F3D9-42EB-8C20-FB81E75F9181}" type="pres">
      <dgm:prSet presAssocID="{681A9AB3-CE1F-4D04-A4B0-23576668E68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B39FF42-0AD4-4A82-802C-E08B5395ABAC}" type="pres">
      <dgm:prSet presAssocID="{E2882CA1-8FB8-4E6C-AC5A-AC8CD2EF4972}" presName="node" presStyleLbl="node1" presStyleIdx="1" presStyleCnt="5" custScaleX="122192" custRadScaleRad="154451" custRadScaleInc="-16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EB5D2-A5DF-4FC6-A34E-784BCA347219}" type="pres">
      <dgm:prSet presAssocID="{871CAF5E-75F4-465F-9138-DE81D500EBE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7565E3F4-A918-408C-90BC-D07A01FB1C50}" type="pres">
      <dgm:prSet presAssocID="{871CAF5E-75F4-465F-9138-DE81D500EBE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1B58C5E-1A58-4144-A0E6-5CADCB0CB051}" type="pres">
      <dgm:prSet presAssocID="{4591587B-16D8-40D6-A78D-D6AB34BCDC55}" presName="node" presStyleLbl="node1" presStyleIdx="2" presStyleCnt="5" custScaleX="106158" custScaleY="114970" custRadScaleRad="125928" custRadScaleInc="-26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6C483-3363-4A66-A4DD-DC2F4CA7919E}" type="pres">
      <dgm:prSet presAssocID="{0B6C1712-55BD-4D0E-BB83-22C871EA6E9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4E0A4F8-88B5-4A01-A2AE-3BE70F7B942D}" type="pres">
      <dgm:prSet presAssocID="{0B6C1712-55BD-4D0E-BB83-22C871EA6E9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A8F53C1-F8A1-4B17-BBF3-1ED38BDA884D}" type="pres">
      <dgm:prSet presAssocID="{CEAD9361-74CE-4DD1-A975-C2C1130098EE}" presName="node" presStyleLbl="node1" presStyleIdx="3" presStyleCnt="5" custScaleX="120343" custScaleY="121159" custRadScaleRad="131435" custRadScaleInc="9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5E504-14B9-40B8-9FC3-37D2F87FF801}" type="pres">
      <dgm:prSet presAssocID="{47FA1A85-1025-48AD-8E0B-0E2F962CDCE8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F9CAD26-7607-4FA0-90B9-A7E82976E08C}" type="pres">
      <dgm:prSet presAssocID="{47FA1A85-1025-48AD-8E0B-0E2F962CDCE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A643E26-4034-494C-8B57-B00ECB239A3F}" type="pres">
      <dgm:prSet presAssocID="{8A750815-5CDE-449F-B457-B864A6EFF645}" presName="node" presStyleLbl="node1" presStyleIdx="4" presStyleCnt="5" custScaleX="149114" custScaleY="138326" custRadScaleRad="124672" custRadScaleInc="23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9ACA21-3B17-4F75-9BAE-DFD00D789164}" type="presOf" srcId="{47FA1A85-1025-48AD-8E0B-0E2F962CDCE8}" destId="{EC15E504-14B9-40B8-9FC3-37D2F87FF801}" srcOrd="0" destOrd="0" presId="urn:microsoft.com/office/officeart/2005/8/layout/radial5"/>
    <dgm:cxn modelId="{CD9293FB-D357-4545-AFBA-B3487C1474A2}" type="presOf" srcId="{871CAF5E-75F4-465F-9138-DE81D500EBE2}" destId="{7565E3F4-A918-408C-90BC-D07A01FB1C50}" srcOrd="1" destOrd="0" presId="urn:microsoft.com/office/officeart/2005/8/layout/radial5"/>
    <dgm:cxn modelId="{91D60728-8BB4-47E5-8656-8273794FBAB8}" type="presOf" srcId="{0B6C1712-55BD-4D0E-BB83-22C871EA6E97}" destId="{A4E0A4F8-88B5-4A01-A2AE-3BE70F7B942D}" srcOrd="1" destOrd="0" presId="urn:microsoft.com/office/officeart/2005/8/layout/radial5"/>
    <dgm:cxn modelId="{CC70DE10-05CA-40A4-8925-8329D429FF31}" type="presOf" srcId="{62975284-D514-4382-9E4C-31D136183574}" destId="{A7F2C340-DCE4-4C68-BD43-EBC3A63F55AF}" srcOrd="1" destOrd="0" presId="urn:microsoft.com/office/officeart/2005/8/layout/radial5"/>
    <dgm:cxn modelId="{7803F58E-5A63-4AC3-900D-90E843960D28}" type="presOf" srcId="{871CAF5E-75F4-465F-9138-DE81D500EBE2}" destId="{260EB5D2-A5DF-4FC6-A34E-784BCA347219}" srcOrd="0" destOrd="0" presId="urn:microsoft.com/office/officeart/2005/8/layout/radial5"/>
    <dgm:cxn modelId="{BFC20870-CD72-4710-82EB-7B00FC472D57}" type="presOf" srcId="{B9C27876-5CF2-4211-AA16-B4F2A5E4D826}" destId="{C3997893-BED6-4AAC-AB1D-3F2625DB423B}" srcOrd="0" destOrd="0" presId="urn:microsoft.com/office/officeart/2005/8/layout/radial5"/>
    <dgm:cxn modelId="{159417E7-190F-4070-B494-488D6A1054E7}" type="presOf" srcId="{681A9AB3-CE1F-4D04-A4B0-23576668E685}" destId="{1114FF27-722D-4DDA-99AB-F0AEB2B17396}" srcOrd="0" destOrd="0" presId="urn:microsoft.com/office/officeart/2005/8/layout/radial5"/>
    <dgm:cxn modelId="{0FFB25DC-5DA6-4572-B334-DA684803EE7A}" srcId="{DD7CF936-EC0F-4CE8-BE5C-38814FB9092C}" destId="{B2AE3F66-1C8D-424D-B838-008182803732}" srcOrd="0" destOrd="0" parTransId="{C57A0970-056D-472E-A957-B349482194BC}" sibTransId="{96C0155A-3EDC-4FA4-A4F1-C8C5BB913796}"/>
    <dgm:cxn modelId="{4D249890-5AF3-427D-A7F0-F9DCDB52849E}" type="presOf" srcId="{4591587B-16D8-40D6-A78D-D6AB34BCDC55}" destId="{F1B58C5E-1A58-4144-A0E6-5CADCB0CB051}" srcOrd="0" destOrd="0" presId="urn:microsoft.com/office/officeart/2005/8/layout/radial5"/>
    <dgm:cxn modelId="{C0BF407D-2A86-4C4C-B2D2-D91770401875}" srcId="{B2AE3F66-1C8D-424D-B838-008182803732}" destId="{E2882CA1-8FB8-4E6C-AC5A-AC8CD2EF4972}" srcOrd="1" destOrd="0" parTransId="{681A9AB3-CE1F-4D04-A4B0-23576668E685}" sibTransId="{E88A838A-AF97-4124-80F5-CD6E843B48EA}"/>
    <dgm:cxn modelId="{1BB0B13D-06C4-415E-AD43-9E3469D93578}" type="presOf" srcId="{681A9AB3-CE1F-4D04-A4B0-23576668E685}" destId="{977F9E0E-F3D9-42EB-8C20-FB81E75F9181}" srcOrd="1" destOrd="0" presId="urn:microsoft.com/office/officeart/2005/8/layout/radial5"/>
    <dgm:cxn modelId="{3B7DD0C6-EEDB-481F-BD2B-81BD0C8D46CA}" type="presOf" srcId="{B2AE3F66-1C8D-424D-B838-008182803732}" destId="{39CC2D24-80BA-4447-ABC8-D3B6E3309CAA}" srcOrd="0" destOrd="0" presId="urn:microsoft.com/office/officeart/2005/8/layout/radial5"/>
    <dgm:cxn modelId="{0BDE86CF-30FB-46E1-BDD6-5201C021D841}" type="presOf" srcId="{DD7CF936-EC0F-4CE8-BE5C-38814FB9092C}" destId="{B4E00F31-941F-4CEA-9758-0E4EF809041E}" srcOrd="0" destOrd="0" presId="urn:microsoft.com/office/officeart/2005/8/layout/radial5"/>
    <dgm:cxn modelId="{00F1FE4C-EA29-4065-84AE-8B22CF9E7828}" srcId="{B2AE3F66-1C8D-424D-B838-008182803732}" destId="{B9C27876-5CF2-4211-AA16-B4F2A5E4D826}" srcOrd="0" destOrd="0" parTransId="{62975284-D514-4382-9E4C-31D136183574}" sibTransId="{0BACF1B0-9F27-4DA4-AF5F-1C2C6234258D}"/>
    <dgm:cxn modelId="{AD86ED3F-0197-4C03-B054-EB569BBF8B2F}" type="presOf" srcId="{CEAD9361-74CE-4DD1-A975-C2C1130098EE}" destId="{6A8F53C1-F8A1-4B17-BBF3-1ED38BDA884D}" srcOrd="0" destOrd="0" presId="urn:microsoft.com/office/officeart/2005/8/layout/radial5"/>
    <dgm:cxn modelId="{9F54BBAE-D012-4E26-BB70-0FFC5D2C160C}" type="presOf" srcId="{8A750815-5CDE-449F-B457-B864A6EFF645}" destId="{1A643E26-4034-494C-8B57-B00ECB239A3F}" srcOrd="0" destOrd="0" presId="urn:microsoft.com/office/officeart/2005/8/layout/radial5"/>
    <dgm:cxn modelId="{4CEFBA4C-D07E-4BE7-B285-24589FE3F9B8}" srcId="{B2AE3F66-1C8D-424D-B838-008182803732}" destId="{4591587B-16D8-40D6-A78D-D6AB34BCDC55}" srcOrd="2" destOrd="0" parTransId="{871CAF5E-75F4-465F-9138-DE81D500EBE2}" sibTransId="{911DE5C5-246A-47D6-8317-4EF750D3EE34}"/>
    <dgm:cxn modelId="{2617CBB3-57EB-4FE3-B646-6A8193A8D89D}" type="presOf" srcId="{47FA1A85-1025-48AD-8E0B-0E2F962CDCE8}" destId="{AF9CAD26-7607-4FA0-90B9-A7E82976E08C}" srcOrd="1" destOrd="0" presId="urn:microsoft.com/office/officeart/2005/8/layout/radial5"/>
    <dgm:cxn modelId="{CBE88BC7-1BD4-4823-A774-292574A36E93}" srcId="{B2AE3F66-1C8D-424D-B838-008182803732}" destId="{8A750815-5CDE-449F-B457-B864A6EFF645}" srcOrd="4" destOrd="0" parTransId="{47FA1A85-1025-48AD-8E0B-0E2F962CDCE8}" sibTransId="{A3D7CE27-848A-47C0-98AD-A14829FAFBC6}"/>
    <dgm:cxn modelId="{E47DE180-D786-4B10-BDC7-F972A2BDD1CE}" srcId="{B2AE3F66-1C8D-424D-B838-008182803732}" destId="{CEAD9361-74CE-4DD1-A975-C2C1130098EE}" srcOrd="3" destOrd="0" parTransId="{0B6C1712-55BD-4D0E-BB83-22C871EA6E97}" sibTransId="{B844E350-A9E7-4E6C-AEB6-D5E08600106E}"/>
    <dgm:cxn modelId="{2412615D-846E-4932-9ADD-A6BE28F91422}" type="presOf" srcId="{62975284-D514-4382-9E4C-31D136183574}" destId="{15B1745D-46EA-4DF8-84C7-FBE8CC4FD5D9}" srcOrd="0" destOrd="0" presId="urn:microsoft.com/office/officeart/2005/8/layout/radial5"/>
    <dgm:cxn modelId="{AED6EC8F-5A57-4203-92B6-389B8B4082E5}" type="presOf" srcId="{E2882CA1-8FB8-4E6C-AC5A-AC8CD2EF4972}" destId="{CB39FF42-0AD4-4A82-802C-E08B5395ABAC}" srcOrd="0" destOrd="0" presId="urn:microsoft.com/office/officeart/2005/8/layout/radial5"/>
    <dgm:cxn modelId="{6C25CC20-6724-4560-A7C8-8844AE46FC65}" type="presOf" srcId="{0B6C1712-55BD-4D0E-BB83-22C871EA6E97}" destId="{9316C483-3363-4A66-A4DD-DC2F4CA7919E}" srcOrd="0" destOrd="0" presId="urn:microsoft.com/office/officeart/2005/8/layout/radial5"/>
    <dgm:cxn modelId="{C5E51DF8-6423-4D80-B88F-3CECA4A1FC32}" type="presParOf" srcId="{B4E00F31-941F-4CEA-9758-0E4EF809041E}" destId="{39CC2D24-80BA-4447-ABC8-D3B6E3309CAA}" srcOrd="0" destOrd="0" presId="urn:microsoft.com/office/officeart/2005/8/layout/radial5"/>
    <dgm:cxn modelId="{A6B20C88-8E51-44DA-86C3-84DC5C7A48E9}" type="presParOf" srcId="{B4E00F31-941F-4CEA-9758-0E4EF809041E}" destId="{15B1745D-46EA-4DF8-84C7-FBE8CC4FD5D9}" srcOrd="1" destOrd="0" presId="urn:microsoft.com/office/officeart/2005/8/layout/radial5"/>
    <dgm:cxn modelId="{97C90097-37D0-46C5-9E9A-CAE8A61FAB64}" type="presParOf" srcId="{15B1745D-46EA-4DF8-84C7-FBE8CC4FD5D9}" destId="{A7F2C340-DCE4-4C68-BD43-EBC3A63F55AF}" srcOrd="0" destOrd="0" presId="urn:microsoft.com/office/officeart/2005/8/layout/radial5"/>
    <dgm:cxn modelId="{F82A46F1-09A5-420A-8C92-A47E60903308}" type="presParOf" srcId="{B4E00F31-941F-4CEA-9758-0E4EF809041E}" destId="{C3997893-BED6-4AAC-AB1D-3F2625DB423B}" srcOrd="2" destOrd="0" presId="urn:microsoft.com/office/officeart/2005/8/layout/radial5"/>
    <dgm:cxn modelId="{96D740DA-E2A1-48B4-8FE0-7C3557897CD9}" type="presParOf" srcId="{B4E00F31-941F-4CEA-9758-0E4EF809041E}" destId="{1114FF27-722D-4DDA-99AB-F0AEB2B17396}" srcOrd="3" destOrd="0" presId="urn:microsoft.com/office/officeart/2005/8/layout/radial5"/>
    <dgm:cxn modelId="{AE50D566-E665-4B14-8CA1-210F17B8B6EA}" type="presParOf" srcId="{1114FF27-722D-4DDA-99AB-F0AEB2B17396}" destId="{977F9E0E-F3D9-42EB-8C20-FB81E75F9181}" srcOrd="0" destOrd="0" presId="urn:microsoft.com/office/officeart/2005/8/layout/radial5"/>
    <dgm:cxn modelId="{E856A66F-4698-4C0E-9541-BF64E46BEC57}" type="presParOf" srcId="{B4E00F31-941F-4CEA-9758-0E4EF809041E}" destId="{CB39FF42-0AD4-4A82-802C-E08B5395ABAC}" srcOrd="4" destOrd="0" presId="urn:microsoft.com/office/officeart/2005/8/layout/radial5"/>
    <dgm:cxn modelId="{EACB9C4F-3077-46B0-A820-B76A01575971}" type="presParOf" srcId="{B4E00F31-941F-4CEA-9758-0E4EF809041E}" destId="{260EB5D2-A5DF-4FC6-A34E-784BCA347219}" srcOrd="5" destOrd="0" presId="urn:microsoft.com/office/officeart/2005/8/layout/radial5"/>
    <dgm:cxn modelId="{9421977F-E163-4B45-9FD8-37B78E68AF5C}" type="presParOf" srcId="{260EB5D2-A5DF-4FC6-A34E-784BCA347219}" destId="{7565E3F4-A918-408C-90BC-D07A01FB1C50}" srcOrd="0" destOrd="0" presId="urn:microsoft.com/office/officeart/2005/8/layout/radial5"/>
    <dgm:cxn modelId="{5D969770-E5F2-4B7E-AEB4-1220A56DFDCF}" type="presParOf" srcId="{B4E00F31-941F-4CEA-9758-0E4EF809041E}" destId="{F1B58C5E-1A58-4144-A0E6-5CADCB0CB051}" srcOrd="6" destOrd="0" presId="urn:microsoft.com/office/officeart/2005/8/layout/radial5"/>
    <dgm:cxn modelId="{1260DF82-9B33-4013-A7DA-FA2F485616AB}" type="presParOf" srcId="{B4E00F31-941F-4CEA-9758-0E4EF809041E}" destId="{9316C483-3363-4A66-A4DD-DC2F4CA7919E}" srcOrd="7" destOrd="0" presId="urn:microsoft.com/office/officeart/2005/8/layout/radial5"/>
    <dgm:cxn modelId="{2EC48E11-1996-4CAF-A2A1-7570C0DB52F6}" type="presParOf" srcId="{9316C483-3363-4A66-A4DD-DC2F4CA7919E}" destId="{A4E0A4F8-88B5-4A01-A2AE-3BE70F7B942D}" srcOrd="0" destOrd="0" presId="urn:microsoft.com/office/officeart/2005/8/layout/radial5"/>
    <dgm:cxn modelId="{926CF319-832F-4D3E-98C1-5D6CA524F778}" type="presParOf" srcId="{B4E00F31-941F-4CEA-9758-0E4EF809041E}" destId="{6A8F53C1-F8A1-4B17-BBF3-1ED38BDA884D}" srcOrd="8" destOrd="0" presId="urn:microsoft.com/office/officeart/2005/8/layout/radial5"/>
    <dgm:cxn modelId="{66FE068C-A8AD-4852-B44F-3CE04F8C556D}" type="presParOf" srcId="{B4E00F31-941F-4CEA-9758-0E4EF809041E}" destId="{EC15E504-14B9-40B8-9FC3-37D2F87FF801}" srcOrd="9" destOrd="0" presId="urn:microsoft.com/office/officeart/2005/8/layout/radial5"/>
    <dgm:cxn modelId="{9FD84E7D-EAAC-439D-AD9E-99ABDEE1E259}" type="presParOf" srcId="{EC15E504-14B9-40B8-9FC3-37D2F87FF801}" destId="{AF9CAD26-7607-4FA0-90B9-A7E82976E08C}" srcOrd="0" destOrd="0" presId="urn:microsoft.com/office/officeart/2005/8/layout/radial5"/>
    <dgm:cxn modelId="{DF3BEB3E-A979-4DEB-BCC5-01A7B2159D75}" type="presParOf" srcId="{B4E00F31-941F-4CEA-9758-0E4EF809041E}" destId="{1A643E26-4034-494C-8B57-B00ECB239A3F}" srcOrd="10" destOrd="0" presId="urn:microsoft.com/office/officeart/2005/8/layout/radial5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3E272-AC88-4593-A46E-2B483E8D70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5088F-616D-47D1-A133-BD23D558F323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Stock Market crashed in 1929 and stock prices collapsed</a:t>
          </a:r>
          <a:endParaRPr lang="en-US" sz="2000" dirty="0">
            <a:solidFill>
              <a:schemeClr val="tx1"/>
            </a:solidFill>
          </a:endParaRPr>
        </a:p>
      </dgm:t>
    </dgm:pt>
    <dgm:pt modelId="{96D5F8EA-646C-496C-93C0-45C39FE283EB}" type="parTrans" cxnId="{D915DA1E-8030-4F20-8EFA-8BE3589072F1}">
      <dgm:prSet/>
      <dgm:spPr/>
      <dgm:t>
        <a:bodyPr/>
        <a:lstStyle/>
        <a:p>
          <a:endParaRPr lang="en-US"/>
        </a:p>
      </dgm:t>
    </dgm:pt>
    <dgm:pt modelId="{279880A7-956C-4FF9-A5B4-E3FA099F7271}" type="sibTrans" cxnId="{D915DA1E-8030-4F20-8EFA-8BE3589072F1}">
      <dgm:prSet/>
      <dgm:spPr/>
      <dgm:t>
        <a:bodyPr/>
        <a:lstStyle/>
        <a:p>
          <a:endParaRPr lang="en-US"/>
        </a:p>
      </dgm:t>
    </dgm:pt>
    <dgm:pt modelId="{A4D24035-BAD2-449A-B4DC-3D617A97D33F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Federal Reserve’s failure</a:t>
          </a:r>
          <a:endParaRPr lang="en-US" sz="2000" dirty="0">
            <a:solidFill>
              <a:schemeClr val="tx1"/>
            </a:solidFill>
          </a:endParaRPr>
        </a:p>
      </dgm:t>
    </dgm:pt>
    <dgm:pt modelId="{EA4E293C-6852-4C23-B8F3-014208A11684}" type="parTrans" cxnId="{0E5C4230-367A-4125-9147-26B1CF119EAA}">
      <dgm:prSet/>
      <dgm:spPr/>
      <dgm:t>
        <a:bodyPr/>
        <a:lstStyle/>
        <a:p>
          <a:endParaRPr lang="en-US"/>
        </a:p>
      </dgm:t>
    </dgm:pt>
    <dgm:pt modelId="{C30DE0D5-A4B0-4FD3-A5CC-955EAE8CC9DB}" type="sibTrans" cxnId="{0E5C4230-367A-4125-9147-26B1CF119EAA}">
      <dgm:prSet/>
      <dgm:spPr/>
      <dgm:t>
        <a:bodyPr/>
        <a:lstStyle/>
        <a:p>
          <a:endParaRPr lang="en-US"/>
        </a:p>
      </dgm:t>
    </dgm:pt>
    <dgm:pt modelId="{DACFDF88-58CB-4F26-B82E-F99077252C0E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High protective tariffs that produced retaliatory tariffs</a:t>
          </a:r>
          <a:endParaRPr lang="en-US" sz="2000" dirty="0">
            <a:solidFill>
              <a:schemeClr val="tx1"/>
            </a:solidFill>
          </a:endParaRPr>
        </a:p>
      </dgm:t>
    </dgm:pt>
    <dgm:pt modelId="{49DF357A-A9F2-41DD-B73B-9972E48AF15D}" type="parTrans" cxnId="{38502CCC-65B8-4BE5-B4BE-CCCB7EB6358B}">
      <dgm:prSet/>
      <dgm:spPr/>
      <dgm:t>
        <a:bodyPr/>
        <a:lstStyle/>
        <a:p>
          <a:endParaRPr lang="en-US"/>
        </a:p>
      </dgm:t>
    </dgm:pt>
    <dgm:pt modelId="{6CCCD852-FA34-4FC0-8710-C3551638C958}" type="sibTrans" cxnId="{38502CCC-65B8-4BE5-B4BE-CCCB7EB6358B}">
      <dgm:prSet/>
      <dgm:spPr/>
      <dgm:t>
        <a:bodyPr/>
        <a:lstStyle/>
        <a:p>
          <a:endParaRPr lang="en-US"/>
        </a:p>
      </dgm:t>
    </dgm:pt>
    <dgm:pt modelId="{26547D86-EA85-4FE2-8308-25E4AA6FFCCB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Great Depression</a:t>
          </a:r>
          <a:endParaRPr lang="en-US" sz="2000" dirty="0">
            <a:solidFill>
              <a:schemeClr val="tx1"/>
            </a:solidFill>
          </a:endParaRPr>
        </a:p>
      </dgm:t>
    </dgm:pt>
    <dgm:pt modelId="{674882B4-9247-4D94-8622-522D74E4C963}" type="parTrans" cxnId="{B7C0CB95-450C-4A67-AFFA-4B91C9900175}">
      <dgm:prSet/>
      <dgm:spPr/>
      <dgm:t>
        <a:bodyPr/>
        <a:lstStyle/>
        <a:p>
          <a:endParaRPr lang="en-US"/>
        </a:p>
      </dgm:t>
    </dgm:pt>
    <dgm:pt modelId="{091ECE61-3A79-4B6E-AE8F-923824356352}" type="sibTrans" cxnId="{B7C0CB95-450C-4A67-AFFA-4B91C9900175}">
      <dgm:prSet/>
      <dgm:spPr/>
      <dgm:t>
        <a:bodyPr/>
        <a:lstStyle/>
        <a:p>
          <a:endParaRPr lang="en-US"/>
        </a:p>
      </dgm:t>
    </dgm:pt>
    <dgm:pt modelId="{BA3AD901-21E7-411A-96CE-551C51F28BEB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Widespread hardships</a:t>
          </a:r>
          <a:endParaRPr lang="en-US" sz="2000" dirty="0">
            <a:solidFill>
              <a:schemeClr val="tx1"/>
            </a:solidFill>
          </a:endParaRPr>
        </a:p>
      </dgm:t>
    </dgm:pt>
    <dgm:pt modelId="{41C91D6E-B265-4CE3-B918-992E8A7DE12D}" type="parTrans" cxnId="{F0D5B6F1-7195-4499-9B24-18A91AD5489D}">
      <dgm:prSet/>
      <dgm:spPr/>
      <dgm:t>
        <a:bodyPr/>
        <a:lstStyle/>
        <a:p>
          <a:endParaRPr lang="en-US"/>
        </a:p>
      </dgm:t>
    </dgm:pt>
    <dgm:pt modelId="{634C8015-CF95-4B40-94D4-04502DF11737}" type="sibTrans" cxnId="{F0D5B6F1-7195-4499-9B24-18A91AD5489D}">
      <dgm:prSet/>
      <dgm:spPr/>
      <dgm:t>
        <a:bodyPr/>
        <a:lstStyle/>
        <a:p>
          <a:endParaRPr lang="en-US"/>
        </a:p>
      </dgm:t>
    </dgm:pt>
    <dgm:pt modelId="{2518940A-09AF-4091-BEED-BCABA848485E}" type="pres">
      <dgm:prSet presAssocID="{ACA3E272-AC88-4593-A46E-2B483E8D70D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3F9D8C-D500-4D73-86C9-841BC698A3EC}" type="pres">
      <dgm:prSet presAssocID="{ACA3E272-AC88-4593-A46E-2B483E8D70D7}" presName="arrow" presStyleLbl="bgShp" presStyleIdx="0" presStyleCnt="1" custLinFactNeighborX="875" custLinFactNeighborY="5479"/>
      <dgm:spPr>
        <a:solidFill>
          <a:srgbClr val="00B0F0"/>
        </a:solidFill>
      </dgm:spPr>
    </dgm:pt>
    <dgm:pt modelId="{79D12170-CCCD-491E-881C-744AAD68459E}" type="pres">
      <dgm:prSet presAssocID="{ACA3E272-AC88-4593-A46E-2B483E8D70D7}" presName="linearProcess" presStyleCnt="0"/>
      <dgm:spPr/>
    </dgm:pt>
    <dgm:pt modelId="{BCEF0CCF-03AE-4322-9C02-1C0C0C54E547}" type="pres">
      <dgm:prSet presAssocID="{D155088F-616D-47D1-A133-BD23D558F323}" presName="textNode" presStyleLbl="node1" presStyleIdx="0" presStyleCnt="5" custScaleY="106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9F117-4B35-42B7-AC35-39FDD1CDCBAE}" type="pres">
      <dgm:prSet presAssocID="{279880A7-956C-4FF9-A5B4-E3FA099F7271}" presName="sibTrans" presStyleCnt="0"/>
      <dgm:spPr/>
    </dgm:pt>
    <dgm:pt modelId="{9F6756BF-A319-44AD-8D52-2A3F4F15DEBF}" type="pres">
      <dgm:prSet presAssocID="{A4D24035-BAD2-449A-B4DC-3D617A97D33F}" presName="textNode" presStyleLbl="node1" presStyleIdx="1" presStyleCnt="5" custScaleY="106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E364F-1D11-41A7-BB0A-530C34DDAE7C}" type="pres">
      <dgm:prSet presAssocID="{C30DE0D5-A4B0-4FD3-A5CC-955EAE8CC9DB}" presName="sibTrans" presStyleCnt="0"/>
      <dgm:spPr/>
    </dgm:pt>
    <dgm:pt modelId="{2A703B03-FE9E-422D-B280-F8235CBEAC83}" type="pres">
      <dgm:prSet presAssocID="{DACFDF88-58CB-4F26-B82E-F99077252C0E}" presName="textNode" presStyleLbl="node1" presStyleIdx="2" presStyleCnt="5" custScaleY="106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8CCB3-8195-4848-B7C0-CE782786E052}" type="pres">
      <dgm:prSet presAssocID="{6CCCD852-FA34-4FC0-8710-C3551638C958}" presName="sibTrans" presStyleCnt="0"/>
      <dgm:spPr/>
    </dgm:pt>
    <dgm:pt modelId="{A1C2D4E0-E357-41D7-B898-E2E17CBC5620}" type="pres">
      <dgm:prSet presAssocID="{26547D86-EA85-4FE2-8308-25E4AA6FFCCB}" presName="textNode" presStyleLbl="node1" presStyleIdx="3" presStyleCnt="5" custScaleY="106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71EC3-B55C-4EFD-A374-11AEFA252DFF}" type="pres">
      <dgm:prSet presAssocID="{091ECE61-3A79-4B6E-AE8F-923824356352}" presName="sibTrans" presStyleCnt="0"/>
      <dgm:spPr/>
    </dgm:pt>
    <dgm:pt modelId="{39D6CC18-1B3C-40F0-A15D-5CCB3A99B386}" type="pres">
      <dgm:prSet presAssocID="{BA3AD901-21E7-411A-96CE-551C51F28BEB}" presName="textNode" presStyleLbl="node1" presStyleIdx="4" presStyleCnt="5" custScaleY="106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4C909D-841C-46D8-8C09-4A6B3F36B493}" type="presOf" srcId="{BA3AD901-21E7-411A-96CE-551C51F28BEB}" destId="{39D6CC18-1B3C-40F0-A15D-5CCB3A99B386}" srcOrd="0" destOrd="0" presId="urn:microsoft.com/office/officeart/2005/8/layout/hProcess9"/>
    <dgm:cxn modelId="{23847DD0-43F1-49B4-B066-F5347FEADE1E}" type="presOf" srcId="{A4D24035-BAD2-449A-B4DC-3D617A97D33F}" destId="{9F6756BF-A319-44AD-8D52-2A3F4F15DEBF}" srcOrd="0" destOrd="0" presId="urn:microsoft.com/office/officeart/2005/8/layout/hProcess9"/>
    <dgm:cxn modelId="{0E5C4230-367A-4125-9147-26B1CF119EAA}" srcId="{ACA3E272-AC88-4593-A46E-2B483E8D70D7}" destId="{A4D24035-BAD2-449A-B4DC-3D617A97D33F}" srcOrd="1" destOrd="0" parTransId="{EA4E293C-6852-4C23-B8F3-014208A11684}" sibTransId="{C30DE0D5-A4B0-4FD3-A5CC-955EAE8CC9DB}"/>
    <dgm:cxn modelId="{F0D5B6F1-7195-4499-9B24-18A91AD5489D}" srcId="{ACA3E272-AC88-4593-A46E-2B483E8D70D7}" destId="{BA3AD901-21E7-411A-96CE-551C51F28BEB}" srcOrd="4" destOrd="0" parTransId="{41C91D6E-B265-4CE3-B918-992E8A7DE12D}" sibTransId="{634C8015-CF95-4B40-94D4-04502DF11737}"/>
    <dgm:cxn modelId="{9539C54E-0FA9-4400-A6D5-47EECDFF9729}" type="presOf" srcId="{DACFDF88-58CB-4F26-B82E-F99077252C0E}" destId="{2A703B03-FE9E-422D-B280-F8235CBEAC83}" srcOrd="0" destOrd="0" presId="urn:microsoft.com/office/officeart/2005/8/layout/hProcess9"/>
    <dgm:cxn modelId="{BA66341D-B677-4B75-8F3A-835710BB0E35}" type="presOf" srcId="{D155088F-616D-47D1-A133-BD23D558F323}" destId="{BCEF0CCF-03AE-4322-9C02-1C0C0C54E547}" srcOrd="0" destOrd="0" presId="urn:microsoft.com/office/officeart/2005/8/layout/hProcess9"/>
    <dgm:cxn modelId="{D98B333F-0366-48B7-BAC4-82B465BB641B}" type="presOf" srcId="{ACA3E272-AC88-4593-A46E-2B483E8D70D7}" destId="{2518940A-09AF-4091-BEED-BCABA848485E}" srcOrd="0" destOrd="0" presId="urn:microsoft.com/office/officeart/2005/8/layout/hProcess9"/>
    <dgm:cxn modelId="{38502CCC-65B8-4BE5-B4BE-CCCB7EB6358B}" srcId="{ACA3E272-AC88-4593-A46E-2B483E8D70D7}" destId="{DACFDF88-58CB-4F26-B82E-F99077252C0E}" srcOrd="2" destOrd="0" parTransId="{49DF357A-A9F2-41DD-B73B-9972E48AF15D}" sibTransId="{6CCCD852-FA34-4FC0-8710-C3551638C958}"/>
    <dgm:cxn modelId="{33652C96-13C0-4481-A85F-819001468389}" type="presOf" srcId="{26547D86-EA85-4FE2-8308-25E4AA6FFCCB}" destId="{A1C2D4E0-E357-41D7-B898-E2E17CBC5620}" srcOrd="0" destOrd="0" presId="urn:microsoft.com/office/officeart/2005/8/layout/hProcess9"/>
    <dgm:cxn modelId="{D915DA1E-8030-4F20-8EFA-8BE3589072F1}" srcId="{ACA3E272-AC88-4593-A46E-2B483E8D70D7}" destId="{D155088F-616D-47D1-A133-BD23D558F323}" srcOrd="0" destOrd="0" parTransId="{96D5F8EA-646C-496C-93C0-45C39FE283EB}" sibTransId="{279880A7-956C-4FF9-A5B4-E3FA099F7271}"/>
    <dgm:cxn modelId="{B7C0CB95-450C-4A67-AFFA-4B91C9900175}" srcId="{ACA3E272-AC88-4593-A46E-2B483E8D70D7}" destId="{26547D86-EA85-4FE2-8308-25E4AA6FFCCB}" srcOrd="3" destOrd="0" parTransId="{674882B4-9247-4D94-8622-522D74E4C963}" sibTransId="{091ECE61-3A79-4B6E-AE8F-923824356352}"/>
    <dgm:cxn modelId="{11928C0D-BEB1-4799-84AE-A42843752006}" type="presParOf" srcId="{2518940A-09AF-4091-BEED-BCABA848485E}" destId="{5C3F9D8C-D500-4D73-86C9-841BC698A3EC}" srcOrd="0" destOrd="0" presId="urn:microsoft.com/office/officeart/2005/8/layout/hProcess9"/>
    <dgm:cxn modelId="{134C2F13-B547-46D4-B18C-C6C8D4104C1B}" type="presParOf" srcId="{2518940A-09AF-4091-BEED-BCABA848485E}" destId="{79D12170-CCCD-491E-881C-744AAD68459E}" srcOrd="1" destOrd="0" presId="urn:microsoft.com/office/officeart/2005/8/layout/hProcess9"/>
    <dgm:cxn modelId="{CD5BF87E-E0E9-4D58-833C-9FB42F5C1692}" type="presParOf" srcId="{79D12170-CCCD-491E-881C-744AAD68459E}" destId="{BCEF0CCF-03AE-4322-9C02-1C0C0C54E547}" srcOrd="0" destOrd="0" presId="urn:microsoft.com/office/officeart/2005/8/layout/hProcess9"/>
    <dgm:cxn modelId="{86D51164-ED1A-449B-AC86-D93CB90A79FA}" type="presParOf" srcId="{79D12170-CCCD-491E-881C-744AAD68459E}" destId="{7A89F117-4B35-42B7-AC35-39FDD1CDCBAE}" srcOrd="1" destOrd="0" presId="urn:microsoft.com/office/officeart/2005/8/layout/hProcess9"/>
    <dgm:cxn modelId="{50C81583-1AD4-469D-B14B-BF37112250A0}" type="presParOf" srcId="{79D12170-CCCD-491E-881C-744AAD68459E}" destId="{9F6756BF-A319-44AD-8D52-2A3F4F15DEBF}" srcOrd="2" destOrd="0" presId="urn:microsoft.com/office/officeart/2005/8/layout/hProcess9"/>
    <dgm:cxn modelId="{70A6EA1C-3CF5-426A-9CA1-2083BF6D92C5}" type="presParOf" srcId="{79D12170-CCCD-491E-881C-744AAD68459E}" destId="{614E364F-1D11-41A7-BB0A-530C34DDAE7C}" srcOrd="3" destOrd="0" presId="urn:microsoft.com/office/officeart/2005/8/layout/hProcess9"/>
    <dgm:cxn modelId="{8066B138-2B46-4911-B30C-A90EF577FBED}" type="presParOf" srcId="{79D12170-CCCD-491E-881C-744AAD68459E}" destId="{2A703B03-FE9E-422D-B280-F8235CBEAC83}" srcOrd="4" destOrd="0" presId="urn:microsoft.com/office/officeart/2005/8/layout/hProcess9"/>
    <dgm:cxn modelId="{F269F2FF-CBCB-4474-B4FC-B6883FFB6F4D}" type="presParOf" srcId="{79D12170-CCCD-491E-881C-744AAD68459E}" destId="{0888CCB3-8195-4848-B7C0-CE782786E052}" srcOrd="5" destOrd="0" presId="urn:microsoft.com/office/officeart/2005/8/layout/hProcess9"/>
    <dgm:cxn modelId="{1343DE46-F04F-4EA2-8407-86201390B2B5}" type="presParOf" srcId="{79D12170-CCCD-491E-881C-744AAD68459E}" destId="{A1C2D4E0-E357-41D7-B898-E2E17CBC5620}" srcOrd="6" destOrd="0" presId="urn:microsoft.com/office/officeart/2005/8/layout/hProcess9"/>
    <dgm:cxn modelId="{84E2F5A8-961A-4B8A-B4A8-0A9CD8746EC7}" type="presParOf" srcId="{79D12170-CCCD-491E-881C-744AAD68459E}" destId="{06671EC3-B55C-4EFD-A374-11AEFA252DFF}" srcOrd="7" destOrd="0" presId="urn:microsoft.com/office/officeart/2005/8/layout/hProcess9"/>
    <dgm:cxn modelId="{6CC1186B-1F4D-40E5-94DD-8BCE9FDD4822}" type="presParOf" srcId="{79D12170-CCCD-491E-881C-744AAD68459E}" destId="{39D6CC18-1B3C-40F0-A15D-5CCB3A99B38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CC2D24-80BA-4447-ABC8-D3B6E3309CAA}">
      <dsp:nvSpPr>
        <dsp:cNvPr id="0" name=""/>
        <dsp:cNvSpPr/>
      </dsp:nvSpPr>
      <dsp:spPr>
        <a:xfrm>
          <a:off x="3587376" y="2362172"/>
          <a:ext cx="2230387" cy="2359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Causes of the Stock Market Crash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587376" y="2362172"/>
        <a:ext cx="2230387" cy="2359426"/>
      </dsp:txXfrm>
    </dsp:sp>
    <dsp:sp modelId="{15B1745D-46EA-4DF8-84C7-FBE8CC4FD5D9}">
      <dsp:nvSpPr>
        <dsp:cNvPr id="0" name=""/>
        <dsp:cNvSpPr/>
      </dsp:nvSpPr>
      <dsp:spPr>
        <a:xfrm rot="16200000">
          <a:off x="4529809" y="1716192"/>
          <a:ext cx="34552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rgbClr val="3366FF"/>
            </a:solidFill>
          </a:endParaRPr>
        </a:p>
      </dsp:txBody>
      <dsp:txXfrm rot="16200000">
        <a:off x="4529809" y="1716192"/>
        <a:ext cx="345521" cy="659591"/>
      </dsp:txXfrm>
    </dsp:sp>
    <dsp:sp modelId="{C3997893-BED6-4AAC-AB1D-3F2625DB423B}">
      <dsp:nvSpPr>
        <dsp:cNvPr id="0" name=""/>
        <dsp:cNvSpPr/>
      </dsp:nvSpPr>
      <dsp:spPr>
        <a:xfrm>
          <a:off x="3438957" y="-54995"/>
          <a:ext cx="2527224" cy="1765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Excessive expansion of credit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438957" y="-54995"/>
        <a:ext cx="2527224" cy="1765241"/>
      </dsp:txXfrm>
    </dsp:sp>
    <dsp:sp modelId="{1114FF27-722D-4DDA-99AB-F0AEB2B17396}">
      <dsp:nvSpPr>
        <dsp:cNvPr id="0" name=""/>
        <dsp:cNvSpPr/>
      </dsp:nvSpPr>
      <dsp:spPr>
        <a:xfrm rot="19950316">
          <a:off x="5937045" y="2374417"/>
          <a:ext cx="75008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rgbClr val="3366FF"/>
            </a:solidFill>
          </a:endParaRPr>
        </a:p>
      </dsp:txBody>
      <dsp:txXfrm rot="19950316">
        <a:off x="5937045" y="2374417"/>
        <a:ext cx="750081" cy="659591"/>
      </dsp:txXfrm>
    </dsp:sp>
    <dsp:sp modelId="{CB39FF42-0AD4-4A82-802C-E08B5395ABAC}">
      <dsp:nvSpPr>
        <dsp:cNvPr id="0" name=""/>
        <dsp:cNvSpPr/>
      </dsp:nvSpPr>
      <dsp:spPr>
        <a:xfrm>
          <a:off x="6773506" y="877217"/>
          <a:ext cx="2370493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Business failures led to bankruptcies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73506" y="877217"/>
        <a:ext cx="2370493" cy="1939974"/>
      </dsp:txXfrm>
    </dsp:sp>
    <dsp:sp modelId="{260EB5D2-A5DF-4FC6-A34E-784BCA347219}">
      <dsp:nvSpPr>
        <dsp:cNvPr id="0" name=""/>
        <dsp:cNvSpPr/>
      </dsp:nvSpPr>
      <dsp:spPr>
        <a:xfrm rot="2524435">
          <a:off x="5653104" y="4327610"/>
          <a:ext cx="570335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rgbClr val="3366FF"/>
            </a:solidFill>
          </a:endParaRPr>
        </a:p>
      </dsp:txBody>
      <dsp:txXfrm rot="2524435">
        <a:off x="5653104" y="4327610"/>
        <a:ext cx="570335" cy="659591"/>
      </dsp:txXfrm>
    </dsp:sp>
    <dsp:sp modelId="{F1B58C5E-1A58-4144-A0E6-5CADCB0CB051}">
      <dsp:nvSpPr>
        <dsp:cNvPr id="0" name=""/>
        <dsp:cNvSpPr/>
      </dsp:nvSpPr>
      <dsp:spPr>
        <a:xfrm>
          <a:off x="6110888" y="4627611"/>
          <a:ext cx="2059438" cy="22303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When the market collapsed, the banks had no money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110888" y="4627611"/>
        <a:ext cx="2059438" cy="2230388"/>
      </dsp:txXfrm>
    </dsp:sp>
    <dsp:sp modelId="{9316C483-3363-4A66-A4DD-DC2F4CA7919E}">
      <dsp:nvSpPr>
        <dsp:cNvPr id="0" name=""/>
        <dsp:cNvSpPr/>
      </dsp:nvSpPr>
      <dsp:spPr>
        <a:xfrm rot="8158221">
          <a:off x="3361805" y="4292166"/>
          <a:ext cx="446940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rgbClr val="3366FF"/>
            </a:solidFill>
          </a:endParaRPr>
        </a:p>
      </dsp:txBody>
      <dsp:txXfrm rot="8158221">
        <a:off x="3361805" y="4292166"/>
        <a:ext cx="446940" cy="659591"/>
      </dsp:txXfrm>
    </dsp:sp>
    <dsp:sp modelId="{6A8F53C1-F8A1-4B17-BBF3-1ED38BDA884D}">
      <dsp:nvSpPr>
        <dsp:cNvPr id="0" name=""/>
        <dsp:cNvSpPr/>
      </dsp:nvSpPr>
      <dsp:spPr>
        <a:xfrm>
          <a:off x="1263708" y="4562541"/>
          <a:ext cx="2334623" cy="2350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Bank deposits were invested in the market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263708" y="4562541"/>
        <a:ext cx="2334623" cy="2350453"/>
      </dsp:txXfrm>
    </dsp:sp>
    <dsp:sp modelId="{EC15E504-14B9-40B8-9FC3-37D2F87FF801}">
      <dsp:nvSpPr>
        <dsp:cNvPr id="0" name=""/>
        <dsp:cNvSpPr/>
      </dsp:nvSpPr>
      <dsp:spPr>
        <a:xfrm rot="12395052">
          <a:off x="3112313" y="2526786"/>
          <a:ext cx="441587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rgbClr val="3366FF"/>
            </a:solidFill>
          </a:endParaRPr>
        </a:p>
      </dsp:txBody>
      <dsp:txXfrm rot="12395052">
        <a:off x="3112313" y="2526786"/>
        <a:ext cx="441587" cy="659591"/>
      </dsp:txXfrm>
    </dsp:sp>
    <dsp:sp modelId="{1A643E26-4034-494C-8B57-B00ECB239A3F}">
      <dsp:nvSpPr>
        <dsp:cNvPr id="0" name=""/>
        <dsp:cNvSpPr/>
      </dsp:nvSpPr>
      <dsp:spPr>
        <a:xfrm>
          <a:off x="230016" y="685793"/>
          <a:ext cx="2892773" cy="2683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Overspeculation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30016" y="685793"/>
        <a:ext cx="2892773" cy="26834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3F9D8C-D500-4D73-86C9-841BC698A3EC}">
      <dsp:nvSpPr>
        <dsp:cNvPr id="0" name=""/>
        <dsp:cNvSpPr/>
      </dsp:nvSpPr>
      <dsp:spPr>
        <a:xfrm>
          <a:off x="741245" y="0"/>
          <a:ext cx="7642860" cy="5562600"/>
        </a:xfrm>
        <a:prstGeom prst="righ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F0CCF-03AE-4322-9C02-1C0C0C54E547}">
      <dsp:nvSpPr>
        <dsp:cNvPr id="0" name=""/>
        <dsp:cNvSpPr/>
      </dsp:nvSpPr>
      <dsp:spPr>
        <a:xfrm>
          <a:off x="2634" y="1600204"/>
          <a:ext cx="1585823" cy="2362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Stock Market crashed in 1929 and stock prices collapsed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634" y="1600204"/>
        <a:ext cx="1585823" cy="2362191"/>
      </dsp:txXfrm>
    </dsp:sp>
    <dsp:sp modelId="{9F6756BF-A319-44AD-8D52-2A3F4F15DEBF}">
      <dsp:nvSpPr>
        <dsp:cNvPr id="0" name=""/>
        <dsp:cNvSpPr/>
      </dsp:nvSpPr>
      <dsp:spPr>
        <a:xfrm>
          <a:off x="1852761" y="1600204"/>
          <a:ext cx="1585823" cy="236219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Federal Reserve’s failure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852761" y="1600204"/>
        <a:ext cx="1585823" cy="2362191"/>
      </dsp:txXfrm>
    </dsp:sp>
    <dsp:sp modelId="{2A703B03-FE9E-422D-B280-F8235CBEAC83}">
      <dsp:nvSpPr>
        <dsp:cNvPr id="0" name=""/>
        <dsp:cNvSpPr/>
      </dsp:nvSpPr>
      <dsp:spPr>
        <a:xfrm>
          <a:off x="3702888" y="1600204"/>
          <a:ext cx="1585823" cy="2362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High protective tariffs that produced retaliatory tariffs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702888" y="1600204"/>
        <a:ext cx="1585823" cy="2362191"/>
      </dsp:txXfrm>
    </dsp:sp>
    <dsp:sp modelId="{A1C2D4E0-E357-41D7-B898-E2E17CBC5620}">
      <dsp:nvSpPr>
        <dsp:cNvPr id="0" name=""/>
        <dsp:cNvSpPr/>
      </dsp:nvSpPr>
      <dsp:spPr>
        <a:xfrm>
          <a:off x="5553015" y="1600204"/>
          <a:ext cx="1585823" cy="236219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Great Depression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553015" y="1600204"/>
        <a:ext cx="1585823" cy="2362191"/>
      </dsp:txXfrm>
    </dsp:sp>
    <dsp:sp modelId="{39D6CC18-1B3C-40F0-A15D-5CCB3A99B386}">
      <dsp:nvSpPr>
        <dsp:cNvPr id="0" name=""/>
        <dsp:cNvSpPr/>
      </dsp:nvSpPr>
      <dsp:spPr>
        <a:xfrm>
          <a:off x="7403142" y="1600204"/>
          <a:ext cx="1585823" cy="2362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Widespread hardships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403142" y="1600204"/>
        <a:ext cx="1585823" cy="236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0EFC-B9E3-4FF4-8A7B-685C7809FAF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309D-0EC0-4173-A871-CA7C2788B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0EFC-B9E3-4FF4-8A7B-685C7809FAF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309D-0EC0-4173-A871-CA7C2788B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0EFC-B9E3-4FF4-8A7B-685C7809FAF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309D-0EC0-4173-A871-CA7C2788B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75E9-DD12-4902-8244-2AF790797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0EFC-B9E3-4FF4-8A7B-685C7809FAF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309D-0EC0-4173-A871-CA7C2788B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0EFC-B9E3-4FF4-8A7B-685C7809FAF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309D-0EC0-4173-A871-CA7C2788B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0EFC-B9E3-4FF4-8A7B-685C7809FAF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309D-0EC0-4173-A871-CA7C2788B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0EFC-B9E3-4FF4-8A7B-685C7809FAF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309D-0EC0-4173-A871-CA7C2788B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0EFC-B9E3-4FF4-8A7B-685C7809FAF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309D-0EC0-4173-A871-CA7C2788B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0EFC-B9E3-4FF4-8A7B-685C7809FAF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309D-0EC0-4173-A871-CA7C2788B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0EFC-B9E3-4FF4-8A7B-685C7809FAF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309D-0EC0-4173-A871-CA7C2788B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0EFC-B9E3-4FF4-8A7B-685C7809FAF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309D-0EC0-4173-A871-CA7C2788B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30EFC-B9E3-4FF4-8A7B-685C7809FAF5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B309D-0EC0-4173-A871-CA7C2788B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link.org/aclibrary/75th/flappers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VUS.10 Key Domestic Events of the Twenties and Thirties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The Great Depression…caused widespread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hardships</a:t>
            </a:r>
            <a:r>
              <a:rPr lang="en-US" sz="2400" dirty="0" smtClean="0"/>
              <a:t>. Hardships such as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unemployment and homelessness.</a:t>
            </a:r>
            <a:endParaRPr lang="en-US" sz="2400" b="1" i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667389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Unemployment and homelessness resulted in reduced demand for consumer goods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53567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724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93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36322"/>
            <a:ext cx="624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Collapse of the financial system and banks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closings</a:t>
            </a:r>
            <a:r>
              <a:rPr lang="en-US" sz="2400" dirty="0" smtClean="0"/>
              <a:t>, political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unrest</a:t>
            </a:r>
            <a:r>
              <a:rPr lang="en-US" sz="2400" dirty="0" smtClean="0"/>
              <a:t> </a:t>
            </a:r>
            <a:r>
              <a:rPr lang="en-US" sz="2400" dirty="0"/>
              <a:t>and growing militancy of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unions</a:t>
            </a:r>
            <a:r>
              <a:rPr lang="en-US" sz="2400" dirty="0" smtClean="0"/>
              <a:t>, also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farm </a:t>
            </a:r>
            <a:r>
              <a:rPr lang="en-US" sz="2400" dirty="0" smtClean="0"/>
              <a:t>foreclosures </a:t>
            </a:r>
            <a:r>
              <a:rPr lang="en-US" sz="2400" dirty="0"/>
              <a:t>and 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migration</a:t>
            </a:r>
            <a:r>
              <a:rPr lang="en-US" sz="2400" dirty="0" smtClean="0"/>
              <a:t> </a:t>
            </a:r>
            <a:r>
              <a:rPr lang="en-US" sz="2400" dirty="0"/>
              <a:t>of people farther West or </a:t>
            </a:r>
            <a:r>
              <a:rPr lang="en-US" sz="2400" dirty="0" smtClean="0"/>
              <a:t> cities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626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impacts: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592">
            <a:off x="7210931" y="820729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2382981"/>
            <a:ext cx="3391495" cy="416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47" y="2532459"/>
            <a:ext cx="5062728" cy="40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110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4245">
            <a:off x="116840" y="398063"/>
            <a:ext cx="2857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5410240" cy="350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695109">
            <a:off x="293634" y="905388"/>
            <a:ext cx="4799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At the beginning of the Great Depression, Herbert Hoover was President. American people blamed him for the hardships. People who became homeless built shacks from any materials they could </a:t>
            </a:r>
            <a:r>
              <a:rPr lang="en-US" sz="2400" dirty="0" smtClean="0"/>
              <a:t>find.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28600" y="4243094"/>
            <a:ext cx="347052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/>
              <a:t>These </a:t>
            </a:r>
            <a:r>
              <a:rPr lang="en-US" sz="2400" dirty="0"/>
              <a:t>homeless communities </a:t>
            </a:r>
            <a:r>
              <a:rPr lang="en-US" sz="2400" dirty="0" smtClean="0"/>
              <a:t> became </a:t>
            </a:r>
            <a:r>
              <a:rPr lang="en-US" sz="2400" dirty="0"/>
              <a:t>known as “</a:t>
            </a:r>
            <a:r>
              <a:rPr lang="en-US" sz="2400" dirty="0" err="1"/>
              <a:t>Hoovervilles</a:t>
            </a:r>
            <a:r>
              <a:rPr lang="en-US" sz="2400" dirty="0"/>
              <a:t>”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95" y="145151"/>
            <a:ext cx="4248150" cy="311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577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0782" y="1219200"/>
          <a:ext cx="8991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Causes of the great depression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662">
            <a:off x="363791" y="367169"/>
            <a:ext cx="2510066" cy="251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554">
            <a:off x="6245745" y="367469"/>
            <a:ext cx="2620840" cy="262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4690"/>
            <a:ext cx="2857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94409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In the election following the Crash, President Hoover was defeated and Franklin Roosevelt was elected. He called his program the New Deal.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5906777"/>
            <a:ext cx="466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“We have nothing to fear, but fear itself.”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38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543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With his New Deal, Franklin Roosevelt attempted to address the causes and effects of the Great Depression. He rallied a frightened nation where one in four workers was unemployed saying,</a:t>
            </a:r>
          </a:p>
          <a:p>
            <a:r>
              <a:rPr lang="en-US" sz="2400" dirty="0" smtClean="0"/>
              <a:t>                 “</a:t>
            </a:r>
            <a:r>
              <a:rPr lang="en-US" sz="2400" dirty="0"/>
              <a:t>We have nothing to fear, but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fear</a:t>
            </a:r>
            <a:r>
              <a:rPr lang="en-US" sz="2400" dirty="0" smtClean="0"/>
              <a:t> itself</a:t>
            </a:r>
            <a:r>
              <a:rPr lang="en-US" sz="2400" dirty="0"/>
              <a:t>.”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2286000"/>
            <a:ext cx="3514725" cy="427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447">
            <a:off x="5167258" y="2840753"/>
            <a:ext cx="3790950" cy="98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88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11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286">
            <a:off x="5360041" y="-84793"/>
            <a:ext cx="3771999" cy="37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228600"/>
            <a:ext cx="466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FDR’s New Deal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276600"/>
            <a:ext cx="588818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Recovery </a:t>
            </a:r>
            <a:r>
              <a:rPr lang="en-US" dirty="0" smtClean="0"/>
              <a:t> </a:t>
            </a:r>
            <a:r>
              <a:rPr lang="en-US" sz="2400" dirty="0"/>
              <a:t>programs were designed to bring the nation out of depression over time.</a:t>
            </a:r>
          </a:p>
          <a:p>
            <a:r>
              <a:rPr lang="en-US" sz="2400" dirty="0" smtClean="0"/>
              <a:t>Example </a:t>
            </a:r>
            <a:r>
              <a:rPr lang="en-US" sz="2400" dirty="0"/>
              <a:t>= Agricultural Adjustment Act (AAA) which paid farmers to reduce production to boost prices.  The government paid subsidies for acres not plowed.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8" y="40602"/>
            <a:ext cx="1725046" cy="22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8145" y="1447649"/>
            <a:ext cx="4572000" cy="1631216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Relief</a:t>
            </a:r>
            <a:r>
              <a:rPr lang="en-US" dirty="0" smtClean="0"/>
              <a:t> </a:t>
            </a:r>
            <a:r>
              <a:rPr lang="en-US" sz="2400" dirty="0" smtClean="0"/>
              <a:t>measures </a:t>
            </a:r>
            <a:r>
              <a:rPr lang="en-US" sz="2400" dirty="0"/>
              <a:t>provided direct payment to people for immediate help—example = Works Progress Administration or WPA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3004899" cy="40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77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381000"/>
            <a:ext cx="632460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Reform </a:t>
            </a:r>
            <a:r>
              <a:rPr lang="en-US" sz="2400" dirty="0"/>
              <a:t>measures  corrected unsound banking and investment practices. </a:t>
            </a:r>
          </a:p>
          <a:p>
            <a:endParaRPr lang="en-US" sz="2400" dirty="0"/>
          </a:p>
          <a:p>
            <a:r>
              <a:rPr lang="en-US" sz="2400" dirty="0"/>
              <a:t>Example = Federal Deposit Insurance Corporation (FDIC) which guaranteed individual bank deposits up to $5000. Today the number is $250,000.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287555" cy="182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41724"/>
            <a:ext cx="3657600" cy="364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83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844425"/>
            <a:ext cx="7391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ungsuh" panose="02030600000101010101" pitchFamily="18" charset="-127"/>
                <a:ea typeface="Gungsuh" panose="02030600000101010101" pitchFamily="18" charset="-127"/>
              </a:rPr>
              <a:t>The </a:t>
            </a:r>
            <a:r>
              <a:rPr lang="en-US" sz="2800" b="1" i="1" u="sng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Social Security </a:t>
            </a:r>
            <a:r>
              <a:rPr lang="en-US" sz="28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Act </a:t>
            </a:r>
            <a:r>
              <a:rPr lang="en-US" sz="2800" dirty="0">
                <a:latin typeface="Gungsuh" panose="02030600000101010101" pitchFamily="18" charset="-127"/>
                <a:ea typeface="Gungsuh" panose="02030600000101010101" pitchFamily="18" charset="-127"/>
              </a:rPr>
              <a:t>created a federal insurance program to benefit retired workers over 65, workers who lost jobs (unemployment compensation), persons blind or disabled and mothers with dependent children.  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644"/>
            <a:ext cx="39449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44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152400"/>
            <a:ext cx="7772400" cy="838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20’s </a:t>
            </a:r>
            <a:r>
              <a:rPr kumimoji="0" lang="en-US" sz="5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Jazz Age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8610600" cy="2590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Radio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movies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newspapers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and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magazines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created a new popular culture for the times.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Radio broadcast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jazz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music and Franklin D. Roosevelt’s 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fireside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chats.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Newspapers and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magazines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shaped cultural norms and sparked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fads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Movies provided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escape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from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depression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-era realities.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17" descr="flappe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048000"/>
            <a:ext cx="3416723" cy="3581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199"/>
            <a:ext cx="3534722" cy="309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668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New Deal permanently altered 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role </a:t>
            </a:r>
            <a:r>
              <a:rPr lang="en-US" sz="2400" dirty="0"/>
              <a:t>of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government  </a:t>
            </a:r>
            <a:r>
              <a:rPr lang="en-US" sz="2400" dirty="0"/>
              <a:t>in the economy. It changed people’s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belief</a:t>
            </a:r>
            <a:r>
              <a:rPr lang="en-US" sz="2400" dirty="0" smtClean="0"/>
              <a:t> </a:t>
            </a:r>
            <a:r>
              <a:rPr lang="en-US" sz="2400" dirty="0"/>
              <a:t>in the </a:t>
            </a:r>
            <a:r>
              <a:rPr lang="en-US" sz="2400" dirty="0" smtClean="0"/>
              <a:t>responsibility </a:t>
            </a:r>
            <a:r>
              <a:rPr lang="en-US" sz="2400" dirty="0"/>
              <a:t>of the </a:t>
            </a:r>
            <a:r>
              <a:rPr lang="en-US" sz="2400" dirty="0" smtClean="0"/>
              <a:t>government </a:t>
            </a:r>
            <a:r>
              <a:rPr lang="en-US" sz="2400" dirty="0"/>
              <a:t>to deliver public services, intervene in the economy, and to promote the general welfare.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9539" y="145932"/>
            <a:ext cx="4884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Lasting impact…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460520"/>
            <a:ext cx="6477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Organized labor gained new rights and the New Deal set in place legislation that reshaped modern American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Capitalism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2022"/>
            <a:ext cx="57531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65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52600" y="3048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64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The 1920’s Challenged Tradition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Text Box 9"/>
          <p:cNvSpPr txBox="1">
            <a:spLocks noChangeArrowheads="1"/>
          </p:cNvSpPr>
          <p:nvPr/>
        </p:nvSpPr>
        <p:spPr bwMode="auto">
          <a:xfrm>
            <a:off x="381000" y="914400"/>
            <a:ext cx="8382000" cy="3124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Traditional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religion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was challenged by Darwin’s Theory of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Evolution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and the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Scopes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“Monkey Trial”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000" dirty="0"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traditional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role of women was challenged by the “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Flappers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” symbolizing the New Woman and the 19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Amendment , guaranteeing ….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women’s right to vote</a:t>
            </a:r>
            <a:r>
              <a:rPr kumimoji="0" lang="en-US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suffrage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33127"/>
            <a:ext cx="2064657" cy="294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3128"/>
            <a:ext cx="4424040" cy="293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6" y="3663267"/>
            <a:ext cx="3045954" cy="28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Immigration was again open, which resulted in many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fearing </a:t>
            </a:r>
            <a:r>
              <a:rPr lang="en-US" sz="2000" dirty="0" smtClean="0"/>
              <a:t>that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American </a:t>
            </a:r>
            <a:r>
              <a:rPr lang="en-US" sz="2000" dirty="0" smtClean="0"/>
              <a:t>values </a:t>
            </a:r>
            <a:r>
              <a:rPr lang="en-US" sz="2000" dirty="0"/>
              <a:t>were threatened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by those immigrants coming into the U.S.  Due to this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“threat” to traditional values, there was a new uprising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of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Ku Klux Klan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11704"/>
            <a:ext cx="250613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46340"/>
            <a:ext cx="4057648" cy="359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5999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dchappyhours.com/logos/DCHH_18thAmendment_1335807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5334"/>
            <a:ext cx="1857375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255453">
            <a:off x="-60109" y="1072419"/>
            <a:ext cx="6253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the meantime…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5834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2438400"/>
            <a:ext cx="579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u="sng" dirty="0" smtClean="0">
                <a:solidFill>
                  <a:srgbClr val="FF0000"/>
                </a:solidFill>
              </a:rPr>
              <a:t>18</a:t>
            </a:r>
            <a:r>
              <a:rPr lang="en-US" sz="2000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/>
              <a:t> Amendment </a:t>
            </a:r>
            <a:r>
              <a:rPr lang="en-US" sz="2000" dirty="0"/>
              <a:t>provided for Prohibition (outlawing the </a:t>
            </a:r>
            <a:r>
              <a:rPr lang="en-US" sz="2000" dirty="0" smtClean="0"/>
              <a:t>manufacture </a:t>
            </a:r>
            <a:r>
              <a:rPr lang="en-US" sz="2000" dirty="0"/>
              <a:t>and sale of alcohol).  Americans smuggled alcohol and went </a:t>
            </a:r>
            <a:r>
              <a:rPr lang="en-US" sz="2000" dirty="0" smtClean="0"/>
              <a:t>to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“Speakeasies” </a:t>
            </a:r>
            <a:r>
              <a:rPr lang="en-US" sz="2000" dirty="0"/>
              <a:t>to get around it.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67" y="3484313"/>
            <a:ext cx="3400425" cy="33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61839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673982"/>
            <a:ext cx="147161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3631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533400"/>
            <a:ext cx="8423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radley Hand ITC" panose="03070402050302030203" pitchFamily="66" charset="0"/>
              </a:rPr>
              <a:t>Did the 18</a:t>
            </a:r>
            <a:r>
              <a:rPr lang="en-US" sz="4000" b="1" baseline="30000" dirty="0" smtClean="0">
                <a:latin typeface="Bradley Hand ITC" panose="03070402050302030203" pitchFamily="66" charset="0"/>
              </a:rPr>
              <a:t>th</a:t>
            </a:r>
            <a:r>
              <a:rPr lang="en-US" sz="4000" b="1" dirty="0" smtClean="0">
                <a:latin typeface="Bradley Hand ITC" panose="03070402050302030203" pitchFamily="66" charset="0"/>
              </a:rPr>
              <a:t> Amendment usher in criminal activities?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2531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81" y="2159144"/>
            <a:ext cx="58102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0771"/>
            <a:ext cx="2616128" cy="261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56" y="2159144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220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America emerged from WWI as a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global power</a:t>
            </a:r>
            <a:r>
              <a:rPr lang="en-US" sz="2400" dirty="0" smtClean="0"/>
              <a:t>. </a:t>
            </a:r>
            <a:r>
              <a:rPr lang="en-US" sz="2400" dirty="0"/>
              <a:t>The stock market boom and optimism of the 1920s were due to:</a:t>
            </a:r>
          </a:p>
          <a:p>
            <a:endParaRPr lang="en-US" sz="2400" dirty="0"/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Investments </a:t>
            </a:r>
            <a:r>
              <a:rPr lang="en-US" sz="2400" dirty="0" smtClean="0"/>
              <a:t> </a:t>
            </a:r>
            <a:r>
              <a:rPr lang="en-US" sz="2400" dirty="0"/>
              <a:t>made </a:t>
            </a:r>
            <a:r>
              <a:rPr lang="en-US" sz="2400" dirty="0" smtClean="0"/>
              <a:t>with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borrowed</a:t>
            </a:r>
            <a:r>
              <a:rPr lang="en-US" sz="2400" dirty="0" smtClean="0"/>
              <a:t>  </a:t>
            </a:r>
            <a:r>
              <a:rPr lang="en-US" sz="2400" dirty="0"/>
              <a:t>money  (over </a:t>
            </a:r>
            <a:r>
              <a:rPr lang="en-US" sz="2400" dirty="0" smtClean="0"/>
              <a:t>speculation, also called buying on margin)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When businesses failed, the stocks lost their value, </a:t>
            </a:r>
            <a:r>
              <a:rPr lang="en-US" sz="2400" dirty="0" smtClean="0"/>
              <a:t>prices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fell</a:t>
            </a:r>
            <a:r>
              <a:rPr lang="en-US" sz="2400" dirty="0" smtClean="0"/>
              <a:t>, </a:t>
            </a:r>
            <a:r>
              <a:rPr lang="en-US" sz="2400" dirty="0"/>
              <a:t>production slowed,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banks </a:t>
            </a:r>
            <a:r>
              <a:rPr lang="en-US" sz="2400" dirty="0" smtClean="0"/>
              <a:t>collapsed</a:t>
            </a:r>
            <a:r>
              <a:rPr lang="en-US" sz="2400" dirty="0"/>
              <a:t>, and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unemployment</a:t>
            </a:r>
            <a:r>
              <a:rPr lang="en-US" sz="2400" dirty="0" smtClean="0"/>
              <a:t>  </a:t>
            </a:r>
            <a:r>
              <a:rPr lang="en-US" sz="2400" dirty="0"/>
              <a:t>became widespread.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15706"/>
            <a:ext cx="3124200" cy="205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7717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54812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45" y="4789342"/>
            <a:ext cx="3894909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65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093" y="355438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addition to the stock market collapse, the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Federal Reserve Bank  </a:t>
            </a:r>
            <a:r>
              <a:rPr lang="en-US" sz="2400" dirty="0" smtClean="0"/>
              <a:t>failed </a:t>
            </a:r>
            <a:r>
              <a:rPr lang="en-US" sz="2400" dirty="0"/>
              <a:t>to prevent the widespread collapse of the </a:t>
            </a:r>
            <a:r>
              <a:rPr lang="en-US" sz="2400" dirty="0" smtClean="0"/>
              <a:t>nation’s 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banking</a:t>
            </a:r>
            <a:r>
              <a:rPr lang="en-US" sz="2400" dirty="0" smtClean="0"/>
              <a:t>  system</a:t>
            </a:r>
            <a:r>
              <a:rPr lang="en-US" sz="2400" dirty="0"/>
              <a:t>.  It caused a severe </a:t>
            </a:r>
            <a:r>
              <a:rPr lang="en-US" sz="2400" b="1" i="1" u="sng" dirty="0" smtClean="0"/>
              <a:t>contraction</a:t>
            </a:r>
            <a:r>
              <a:rPr lang="en-US" sz="2400" dirty="0" smtClean="0"/>
              <a:t> </a:t>
            </a:r>
            <a:r>
              <a:rPr lang="en-US" sz="2400" dirty="0"/>
              <a:t>in the supply of money.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5093" y="5124040"/>
            <a:ext cx="8081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High protective tariffs of 1930, called the  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Hawley-Smoot </a:t>
            </a:r>
            <a:r>
              <a:rPr lang="en-US" sz="2400" dirty="0" smtClean="0"/>
              <a:t> </a:t>
            </a:r>
            <a:r>
              <a:rPr lang="en-US" sz="2400" dirty="0"/>
              <a:t>Act,  caused Europe to retaliate,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strangling</a:t>
            </a:r>
            <a:endParaRPr lang="en-US" sz="2400" b="1" i="1" u="sng" dirty="0">
              <a:solidFill>
                <a:srgbClr val="FF0000"/>
              </a:solidFill>
            </a:endParaRPr>
          </a:p>
          <a:p>
            <a:r>
              <a:rPr lang="en-US" sz="2400" dirty="0"/>
              <a:t>world trade.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581787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-228600" y="-381000"/>
            <a:ext cx="6324600" cy="3920837"/>
          </a:xfrm>
          <a:prstGeom prst="cloudCallout">
            <a:avLst>
              <a:gd name="adj1" fmla="val 61022"/>
              <a:gd name="adj2" fmla="val -6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Business was booming, but investments were </a:t>
            </a:r>
            <a:r>
              <a:rPr lang="en-US" dirty="0" smtClean="0"/>
              <a:t>made </a:t>
            </a:r>
            <a:r>
              <a:rPr lang="en-US" dirty="0"/>
              <a:t>with borrowed money. There was an excessive expansion </a:t>
            </a:r>
            <a:r>
              <a:rPr lang="en-US" dirty="0" smtClean="0"/>
              <a:t>of credit…easy </a:t>
            </a:r>
            <a:r>
              <a:rPr lang="en-US" dirty="0"/>
              <a:t>loans for businesses and individuals. Business failures led to bankruptcies. Bank deposits were invested in the market.</a:t>
            </a:r>
          </a:p>
          <a:p>
            <a:r>
              <a:rPr lang="en-US" dirty="0"/>
              <a:t>When the market collapsed, banks had no money to repay people wanting their money.</a:t>
            </a:r>
          </a:p>
        </p:txBody>
      </p:sp>
    </p:spTree>
    <p:extLst>
      <p:ext uri="{BB962C8B-B14F-4D97-AF65-F5344CB8AC3E}">
        <p14:creationId xmlns="" xmlns:p14="http://schemas.microsoft.com/office/powerpoint/2010/main" val="28910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803</Words>
  <Application>Microsoft Office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VUS.10 Key Domestic Events of the Twenties and Thirties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Causes of the great depression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VUS.10 Key Domestic Events of the Twenties and Thirties</dc:title>
  <dc:creator>kpoore</dc:creator>
  <cp:lastModifiedBy>amcdonough</cp:lastModifiedBy>
  <cp:revision>39</cp:revision>
  <dcterms:created xsi:type="dcterms:W3CDTF">2015-01-16T18:37:00Z</dcterms:created>
  <dcterms:modified xsi:type="dcterms:W3CDTF">2015-10-02T18:39:51Z</dcterms:modified>
</cp:coreProperties>
</file>