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67" r:id="rId4"/>
    <p:sldId id="258" r:id="rId5"/>
    <p:sldId id="259" r:id="rId6"/>
    <p:sldId id="268" r:id="rId7"/>
    <p:sldId id="260" r:id="rId8"/>
    <p:sldId id="261" r:id="rId9"/>
    <p:sldId id="264" r:id="rId10"/>
    <p:sldId id="262" r:id="rId11"/>
    <p:sldId id="265" r:id="rId12"/>
    <p:sldId id="263"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17"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85E9F2-50CC-40D8-8A52-C455ED93143D}" type="datetimeFigureOut">
              <a:rPr lang="en-US" smtClean="0"/>
              <a:pPr/>
              <a:t>11/19/2015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B9B25C-DD15-4286-B3B0-A3B07A6AED5C}" type="slidenum">
              <a:rPr lang="en-US" smtClean="0"/>
              <a:pPr/>
              <a:t>‹#›</a:t>
            </a:fld>
            <a:endParaRPr lang="en-US"/>
          </a:p>
        </p:txBody>
      </p:sp>
    </p:spTree>
    <p:extLst>
      <p:ext uri="{BB962C8B-B14F-4D97-AF65-F5344CB8AC3E}">
        <p14:creationId xmlns="" xmlns:p14="http://schemas.microsoft.com/office/powerpoint/2010/main" val="429473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B9B25C-DD15-4286-B3B0-A3B07A6AED5C}" type="slidenum">
              <a:rPr lang="en-US" smtClean="0"/>
              <a:pPr/>
              <a:t>13</a:t>
            </a:fld>
            <a:endParaRPr lang="en-US"/>
          </a:p>
        </p:txBody>
      </p:sp>
    </p:spTree>
    <p:extLst>
      <p:ext uri="{BB962C8B-B14F-4D97-AF65-F5344CB8AC3E}">
        <p14:creationId xmlns="" xmlns:p14="http://schemas.microsoft.com/office/powerpoint/2010/main" val="421162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313A545-0CBA-4179-8A6B-2BD61FA6330F}" type="datetimeFigureOut">
              <a:rPr lang="en-US" smtClean="0"/>
              <a:pPr/>
              <a:t>11/19/2015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D9AC92D-71C2-4A35-BCED-DA0EBAA5289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13A545-0CBA-4179-8A6B-2BD61FA6330F}"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AC92D-71C2-4A35-BCED-DA0EBAA528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13A545-0CBA-4179-8A6B-2BD61FA6330F}"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AC92D-71C2-4A35-BCED-DA0EBAA528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313A545-0CBA-4179-8A6B-2BD61FA6330F}"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9AC92D-71C2-4A35-BCED-DA0EBAA52895}"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313A545-0CBA-4179-8A6B-2BD61FA6330F}" type="datetimeFigureOut">
              <a:rPr lang="en-US" smtClean="0"/>
              <a:pPr/>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D9AC92D-71C2-4A35-BCED-DA0EBAA528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13A545-0CBA-4179-8A6B-2BD61FA6330F}"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AC92D-71C2-4A35-BCED-DA0EBAA528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313A545-0CBA-4179-8A6B-2BD61FA6330F}" type="datetimeFigureOut">
              <a:rPr lang="en-US" smtClean="0"/>
              <a:pPr/>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9AC92D-71C2-4A35-BCED-DA0EBAA528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13A545-0CBA-4179-8A6B-2BD61FA6330F}" type="datetimeFigureOut">
              <a:rPr lang="en-US" smtClean="0"/>
              <a:pPr/>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9AC92D-71C2-4A35-BCED-DA0EBAA528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3A545-0CBA-4179-8A6B-2BD61FA6330F}" type="datetimeFigureOut">
              <a:rPr lang="en-US" smtClean="0"/>
              <a:pPr/>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9AC92D-71C2-4A35-BCED-DA0EBAA528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313A545-0CBA-4179-8A6B-2BD61FA6330F}"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AC92D-71C2-4A35-BCED-DA0EBAA528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313A545-0CBA-4179-8A6B-2BD61FA6330F}" type="datetimeFigureOut">
              <a:rPr lang="en-US" smtClean="0"/>
              <a:pPr/>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9AC92D-71C2-4A35-BCED-DA0EBAA528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313A545-0CBA-4179-8A6B-2BD61FA6330F}" type="datetimeFigureOut">
              <a:rPr lang="en-US" smtClean="0"/>
              <a:pPr/>
              <a:t>11/19/2015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D9AC92D-71C2-4A35-BCED-DA0EBAA5289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fontScale="90000"/>
          </a:bodyPr>
          <a:lstStyle/>
          <a:p>
            <a:r>
              <a:rPr lang="en-US" dirty="0" smtClean="0"/>
              <a:t/>
            </a:r>
            <a:br>
              <a:rPr lang="en-US" dirty="0" smtClean="0"/>
            </a:br>
            <a:r>
              <a:rPr lang="en-US" sz="4300" dirty="0">
                <a:gradFill>
                  <a:gsLst>
                    <a:gs pos="0">
                      <a:srgbClr val="CEB966">
                        <a:tint val="73000"/>
                        <a:satMod val="145000"/>
                      </a:srgbClr>
                    </a:gs>
                    <a:gs pos="73000">
                      <a:srgbClr val="CEB966">
                        <a:tint val="73000"/>
                        <a:satMod val="145000"/>
                      </a:srgbClr>
                    </a:gs>
                    <a:gs pos="100000">
                      <a:srgbClr val="CEB966">
                        <a:tint val="83000"/>
                        <a:satMod val="143000"/>
                      </a:srgbClr>
                    </a:gs>
                  </a:gsLst>
                  <a:lin ang="4800000" scaled="1"/>
                </a:gradFill>
              </a:rPr>
              <a:t>The Vietnam War (1957-1975)</a:t>
            </a:r>
            <a:endParaRPr lang="en-US" dirty="0"/>
          </a:p>
        </p:txBody>
      </p:sp>
      <p:sp>
        <p:nvSpPr>
          <p:cNvPr id="3" name="Subtitle 2"/>
          <p:cNvSpPr>
            <a:spLocks noGrp="1"/>
          </p:cNvSpPr>
          <p:nvPr>
            <p:ph type="subTitle" idx="1"/>
          </p:nvPr>
        </p:nvSpPr>
        <p:spPr/>
        <p:txBody>
          <a:bodyPr/>
          <a:lstStyle/>
          <a:p>
            <a:r>
              <a:rPr lang="en-US" dirty="0" smtClean="0"/>
              <a:t>                                      By: Michael Krise</a:t>
            </a:r>
          </a:p>
          <a:p>
            <a:endParaRPr lang="en-US" dirty="0"/>
          </a:p>
        </p:txBody>
      </p:sp>
      <p:pic>
        <p:nvPicPr>
          <p:cNvPr id="4" name="Picture 3" descr="vietnam-war-soldiers-pic.jpg"/>
          <p:cNvPicPr>
            <a:picLocks noChangeAspect="1"/>
          </p:cNvPicPr>
          <p:nvPr/>
        </p:nvPicPr>
        <p:blipFill>
          <a:blip r:embed="rId2"/>
          <a:stretch>
            <a:fillRect/>
          </a:stretch>
        </p:blipFill>
        <p:spPr>
          <a:xfrm>
            <a:off x="228600" y="2209800"/>
            <a:ext cx="4442429" cy="3657600"/>
          </a:xfrm>
          <a:prstGeom prst="rect">
            <a:avLst/>
          </a:prstGeom>
        </p:spPr>
      </p:pic>
    </p:spTree>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Tactics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an attempt to reduce and/or destroy enemy food supplies and clear out foliage, American soldiers sprayed </a:t>
            </a:r>
            <a:r>
              <a:rPr lang="en-US" dirty="0" smtClean="0">
                <a:solidFill>
                  <a:schemeClr val="accent1">
                    <a:lumMod val="75000"/>
                  </a:schemeClr>
                </a:solidFill>
              </a:rPr>
              <a:t>Agent Orange</a:t>
            </a:r>
            <a:r>
              <a:rPr lang="en-US" dirty="0" smtClean="0"/>
              <a:t>, which is a plant killing chemical, on farms and jungles . It caused plants to loose their leaves which helped reveal enemy hiding spots and decimate food crops. It was never meant to directly kill civilians.</a:t>
            </a:r>
          </a:p>
          <a:p>
            <a:r>
              <a:rPr lang="en-US" dirty="0" smtClean="0"/>
              <a:t>However, it’s effects on humans have been studied and it has been </a:t>
            </a:r>
            <a:r>
              <a:rPr lang="en-US" dirty="0"/>
              <a:t>confirmed that Agent Orange </a:t>
            </a:r>
            <a:r>
              <a:rPr lang="en-US" dirty="0" smtClean="0"/>
              <a:t>has caused three </a:t>
            </a:r>
            <a:r>
              <a:rPr lang="en-US" dirty="0"/>
              <a:t>kinds of cancer and two skin </a:t>
            </a:r>
            <a:r>
              <a:rPr lang="en-US" dirty="0" smtClean="0"/>
              <a:t>diseases  which have plagued civilians and Vietnam War veterans. </a:t>
            </a:r>
            <a:endParaRPr lang="en-US" dirty="0"/>
          </a:p>
        </p:txBody>
      </p:sp>
    </p:spTree>
    <p:extLst>
      <p:ext uri="{BB962C8B-B14F-4D97-AF65-F5344CB8AC3E}">
        <p14:creationId xmlns="" xmlns:p14="http://schemas.microsoft.com/office/powerpoint/2010/main" val="349570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0" y="2438400"/>
            <a:ext cx="4267200" cy="3585882"/>
          </a:xfrm>
        </p:spPr>
      </p:pic>
      <p:pic>
        <p:nvPicPr>
          <p:cNvPr id="8" name="Picture 7"/>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2819400" y="152400"/>
            <a:ext cx="4785755" cy="2971800"/>
          </a:xfrm>
          <a:prstGeom prst="rect">
            <a:avLst/>
          </a:prstGeom>
        </p:spPr>
      </p:pic>
      <p:pic>
        <p:nvPicPr>
          <p:cNvPr id="9" name="Picture 8"/>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3860800" y="3276600"/>
            <a:ext cx="4851400" cy="2910840"/>
          </a:xfrm>
          <a:prstGeom prst="rect">
            <a:avLst/>
          </a:prstGeom>
        </p:spPr>
      </p:pic>
    </p:spTree>
    <p:extLst>
      <p:ext uri="{BB962C8B-B14F-4D97-AF65-F5344CB8AC3E}">
        <p14:creationId xmlns="" xmlns:p14="http://schemas.microsoft.com/office/powerpoint/2010/main" val="343926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fltVal val="0"/>
                                          </p:val>
                                        </p:tav>
                                        <p:tav tm="100000">
                                          <p:val>
                                            <p:strVal val="#ppt_w"/>
                                          </p:val>
                                        </p:tav>
                                      </p:tavLst>
                                    </p:anim>
                                    <p:anim calcmode="lin" valueType="num">
                                      <p:cBhvr>
                                        <p:cTn id="16" dur="500" fill="hold"/>
                                        <p:tgtEl>
                                          <p:spTgt spid="6"/>
                                        </p:tgtEl>
                                        <p:attrNameLst>
                                          <p:attrName>ppt_h</p:attrName>
                                        </p:attrNameLst>
                                      </p:cBhvr>
                                      <p:tavLst>
                                        <p:tav tm="0">
                                          <p:val>
                                            <p:fltVal val="0"/>
                                          </p:val>
                                        </p:tav>
                                        <p:tav tm="100000">
                                          <p:val>
                                            <p:strVal val="#ppt_h"/>
                                          </p:val>
                                        </p:tav>
                                      </p:tavLst>
                                    </p:anim>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 of the War</a:t>
            </a:r>
            <a:endParaRPr lang="en-US" dirty="0"/>
          </a:p>
        </p:txBody>
      </p:sp>
      <p:sp>
        <p:nvSpPr>
          <p:cNvPr id="3" name="Content Placeholder 2"/>
          <p:cNvSpPr>
            <a:spLocks noGrp="1"/>
          </p:cNvSpPr>
          <p:nvPr>
            <p:ph idx="1"/>
          </p:nvPr>
        </p:nvSpPr>
        <p:spPr/>
        <p:txBody>
          <a:bodyPr>
            <a:normAutofit fontScale="92500"/>
          </a:bodyPr>
          <a:lstStyle/>
          <a:p>
            <a:r>
              <a:rPr lang="en-US" dirty="0" smtClean="0"/>
              <a:t>Eventually defeat in Vietnam seemed inevitable, so Congress would only agree to provide $300 million for the evacuation of U.S. troops from Saigon. </a:t>
            </a:r>
          </a:p>
          <a:p>
            <a:r>
              <a:rPr lang="en-US" dirty="0" smtClean="0"/>
              <a:t>The </a:t>
            </a:r>
            <a:r>
              <a:rPr lang="en-US" dirty="0"/>
              <a:t>war ended on April </a:t>
            </a:r>
            <a:r>
              <a:rPr lang="en-US" dirty="0" smtClean="0"/>
              <a:t>30</a:t>
            </a:r>
            <a:r>
              <a:rPr lang="en-US" baseline="30000" dirty="0" smtClean="0"/>
              <a:t>th</a:t>
            </a:r>
            <a:r>
              <a:rPr lang="en-US" dirty="0" smtClean="0"/>
              <a:t>, </a:t>
            </a:r>
            <a:r>
              <a:rPr lang="en-US" dirty="0"/>
              <a:t>1975</a:t>
            </a:r>
            <a:r>
              <a:rPr lang="en-US" dirty="0" smtClean="0"/>
              <a:t>, when North Vietnamese </a:t>
            </a:r>
            <a:r>
              <a:rPr lang="en-US" dirty="0"/>
              <a:t>troops entered Saigon and the South Vietnamese government formally </a:t>
            </a:r>
            <a:r>
              <a:rPr lang="en-US" dirty="0" smtClean="0"/>
              <a:t>surrendered.</a:t>
            </a:r>
            <a:r>
              <a:rPr lang="en-US" dirty="0"/>
              <a:t> </a:t>
            </a:r>
            <a:endParaRPr lang="en-US" dirty="0" smtClean="0"/>
          </a:p>
          <a:p>
            <a:r>
              <a:rPr lang="en-US" dirty="0" smtClean="0"/>
              <a:t>In conclusion about </a:t>
            </a:r>
            <a:r>
              <a:rPr lang="en-US" dirty="0"/>
              <a:t>58,000 American military personnel died </a:t>
            </a:r>
            <a:r>
              <a:rPr lang="en-US" dirty="0" smtClean="0"/>
              <a:t>and about </a:t>
            </a:r>
            <a:r>
              <a:rPr lang="en-US" dirty="0"/>
              <a:t>300,000 others were wounded</a:t>
            </a:r>
            <a:r>
              <a:rPr lang="en-US" dirty="0" smtClean="0"/>
              <a:t>. A total of $200 billion was put into the first foreign war defeat in American history.</a:t>
            </a:r>
            <a:endParaRPr lang="en-US" dirty="0"/>
          </a:p>
        </p:txBody>
      </p:sp>
    </p:spTree>
    <p:extLst>
      <p:ext uri="{BB962C8B-B14F-4D97-AF65-F5344CB8AC3E}">
        <p14:creationId xmlns="" xmlns:p14="http://schemas.microsoft.com/office/powerpoint/2010/main" val="317084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END </a:t>
            </a:r>
            <a:r>
              <a:rPr lang="en-US" dirty="0"/>
              <a:t/>
            </a:r>
            <a:br>
              <a:rPr lang="en-US" dirty="0"/>
            </a:br>
            <a:r>
              <a:rPr lang="en-US" sz="1200" dirty="0" smtClean="0"/>
              <a:t>P.S Everything Bad Happens in April</a:t>
            </a:r>
            <a:endParaRPr lang="en-US" sz="1200" dirty="0"/>
          </a:p>
        </p:txBody>
      </p:sp>
      <p:pic>
        <p:nvPicPr>
          <p:cNvPr id="7" name="Content Placeholder 6"/>
          <p:cNvPicPr>
            <a:picLocks noGrp="1" noChangeAspect="1"/>
          </p:cNvPicPr>
          <p:nvPr>
            <p:ph idx="1"/>
          </p:nvPr>
        </p:nvPicPr>
        <p:blipFill>
          <a:blip r:embed="rId3">
            <a:extLst>
              <a:ext uri="{28A0092B-C50C-407E-A947-70E740481C1C}">
                <a14:useLocalDpi xmlns="" xmlns:a14="http://schemas.microsoft.com/office/drawing/2010/main" val="0"/>
              </a:ext>
            </a:extLst>
          </a:blip>
          <a:stretch>
            <a:fillRect/>
          </a:stretch>
        </p:blipFill>
        <p:spPr>
          <a:xfrm>
            <a:off x="1828800" y="1524000"/>
            <a:ext cx="6332750" cy="4743450"/>
          </a:xfrm>
        </p:spPr>
      </p:pic>
      <p:pic>
        <p:nvPicPr>
          <p:cNvPr id="8" name="Picture 7"/>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304800" y="76200"/>
            <a:ext cx="2514600" cy="2381250"/>
          </a:xfrm>
          <a:prstGeom prst="rect">
            <a:avLst/>
          </a:prstGeom>
        </p:spPr>
      </p:pic>
      <p:pic>
        <p:nvPicPr>
          <p:cNvPr id="9" name="Picture 8"/>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6162674" y="304799"/>
            <a:ext cx="2981325" cy="3695857"/>
          </a:xfrm>
          <a:prstGeom prst="rect">
            <a:avLst/>
          </a:prstGeom>
        </p:spPr>
      </p:pic>
      <p:pic>
        <p:nvPicPr>
          <p:cNvPr id="10" name="Picture 9"/>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1562100" y="3581400"/>
            <a:ext cx="2769235" cy="3390900"/>
          </a:xfrm>
          <a:prstGeom prst="rect">
            <a:avLst/>
          </a:prstGeom>
        </p:spPr>
      </p:pic>
    </p:spTree>
    <p:extLst>
      <p:ext uri="{BB962C8B-B14F-4D97-AF65-F5344CB8AC3E}">
        <p14:creationId xmlns="" xmlns:p14="http://schemas.microsoft.com/office/powerpoint/2010/main" val="988494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heel(1)">
                                      <p:cBhvr>
                                        <p:cTn id="31" dur="75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 calcmode="lin" valueType="num">
                                      <p:cBhvr>
                                        <p:cTn id="36" dur="1000" fill="hold"/>
                                        <p:tgtEl>
                                          <p:spTgt spid="8"/>
                                        </p:tgtEl>
                                        <p:attrNameLst>
                                          <p:attrName>ppt_w</p:attrName>
                                        </p:attrNameLst>
                                      </p:cBhvr>
                                      <p:tavLst>
                                        <p:tav tm="0">
                                          <p:val>
                                            <p:fltVal val="0"/>
                                          </p:val>
                                        </p:tav>
                                        <p:tav tm="100000">
                                          <p:val>
                                            <p:strVal val="#ppt_w"/>
                                          </p:val>
                                        </p:tav>
                                      </p:tavLst>
                                    </p:anim>
                                    <p:anim calcmode="lin" valueType="num">
                                      <p:cBhvr>
                                        <p:cTn id="37" dur="1000" fill="hold"/>
                                        <p:tgtEl>
                                          <p:spTgt spid="8"/>
                                        </p:tgtEl>
                                        <p:attrNameLst>
                                          <p:attrName>ppt_h</p:attrName>
                                        </p:attrNameLst>
                                      </p:cBhvr>
                                      <p:tavLst>
                                        <p:tav tm="0">
                                          <p:val>
                                            <p:fltVal val="0"/>
                                          </p:val>
                                        </p:tav>
                                        <p:tav tm="100000">
                                          <p:val>
                                            <p:strVal val="#ppt_h"/>
                                          </p:val>
                                        </p:tav>
                                      </p:tavLst>
                                    </p:anim>
                                    <p:anim calcmode="lin" valueType="num">
                                      <p:cBhvr>
                                        <p:cTn id="38" dur="1000" fill="hold"/>
                                        <p:tgtEl>
                                          <p:spTgt spid="8"/>
                                        </p:tgtEl>
                                        <p:attrNameLst>
                                          <p:attrName>style.rotation</p:attrName>
                                        </p:attrNameLst>
                                      </p:cBhvr>
                                      <p:tavLst>
                                        <p:tav tm="0">
                                          <p:val>
                                            <p:fltVal val="90"/>
                                          </p:val>
                                        </p:tav>
                                        <p:tav tm="100000">
                                          <p:val>
                                            <p:fltVal val="0"/>
                                          </p:val>
                                        </p:tav>
                                      </p:tavLst>
                                    </p:anim>
                                    <p:animEffect transition="in" filter="fade">
                                      <p:cBhvr>
                                        <p:cTn id="3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Vietnam War Background</a:t>
            </a:r>
            <a:endParaRPr lang="en-US" dirty="0"/>
          </a:p>
        </p:txBody>
      </p:sp>
      <p:sp>
        <p:nvSpPr>
          <p:cNvPr id="3" name="Content Placeholder 2"/>
          <p:cNvSpPr>
            <a:spLocks noGrp="1"/>
          </p:cNvSpPr>
          <p:nvPr>
            <p:ph idx="1"/>
          </p:nvPr>
        </p:nvSpPr>
        <p:spPr/>
        <p:txBody>
          <a:bodyPr/>
          <a:lstStyle/>
          <a:p>
            <a:r>
              <a:rPr lang="en-US" dirty="0" smtClean="0"/>
              <a:t>The </a:t>
            </a:r>
            <a:r>
              <a:rPr lang="en-US" dirty="0" smtClean="0">
                <a:solidFill>
                  <a:schemeClr val="accent1">
                    <a:lumMod val="75000"/>
                  </a:schemeClr>
                </a:solidFill>
              </a:rPr>
              <a:t>Vietnam War</a:t>
            </a:r>
            <a:r>
              <a:rPr lang="en-US" dirty="0" smtClean="0"/>
              <a:t> was the longest war in which the U.S. took part in. It was also the most hated in America, which split the country into </a:t>
            </a:r>
            <a:r>
              <a:rPr lang="en-US" dirty="0" smtClean="0">
                <a:solidFill>
                  <a:schemeClr val="accent1">
                    <a:lumMod val="75000"/>
                  </a:schemeClr>
                </a:solidFill>
              </a:rPr>
              <a:t>Doves</a:t>
            </a:r>
            <a:r>
              <a:rPr lang="en-US" dirty="0" smtClean="0"/>
              <a:t> who opposed the war and </a:t>
            </a:r>
            <a:r>
              <a:rPr lang="en-US" dirty="0" smtClean="0">
                <a:solidFill>
                  <a:schemeClr val="accent1">
                    <a:lumMod val="75000"/>
                  </a:schemeClr>
                </a:solidFill>
              </a:rPr>
              <a:t>Hawks</a:t>
            </a:r>
            <a:r>
              <a:rPr lang="en-US" dirty="0" smtClean="0"/>
              <a:t> who supported the fight against communism.</a:t>
            </a:r>
          </a:p>
          <a:p>
            <a:r>
              <a:rPr lang="en-US" dirty="0" smtClean="0"/>
              <a:t>Though it started in 1957, the U.S. didn’t get involved until August 4, 1964 when the North Vietnamese torpedoed the </a:t>
            </a:r>
            <a:r>
              <a:rPr lang="en-US" i="1" dirty="0" smtClean="0"/>
              <a:t>Maddox, </a:t>
            </a:r>
            <a:r>
              <a:rPr lang="en-US" dirty="0" smtClean="0"/>
              <a:t>an American Destroyer, in the </a:t>
            </a:r>
            <a:r>
              <a:rPr lang="en-US" dirty="0" smtClean="0">
                <a:solidFill>
                  <a:schemeClr val="accent1">
                    <a:lumMod val="75000"/>
                  </a:schemeClr>
                </a:solidFill>
              </a:rPr>
              <a:t>Gulf of Tonkin</a:t>
            </a:r>
            <a:r>
              <a:rPr lang="en-US" dirty="0" smtClean="0"/>
              <a:t>.    </a:t>
            </a:r>
            <a:endParaRPr lang="en-US"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230640" y="1143000"/>
            <a:ext cx="3116445" cy="3122775"/>
          </a:xfr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3276599" y="2590800"/>
            <a:ext cx="3248025" cy="4109816"/>
          </a:xfrm>
          <a:prstGeom prst="rect">
            <a:avLst/>
          </a:prstGeom>
        </p:spPr>
      </p:pic>
      <p:pic>
        <p:nvPicPr>
          <p:cNvPr id="6" name="Picture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5410200" y="304800"/>
            <a:ext cx="3381375" cy="4007004"/>
          </a:xfrm>
          <a:prstGeom prst="rect">
            <a:avLst/>
          </a:prstGeom>
        </p:spPr>
      </p:pic>
    </p:spTree>
    <p:extLst>
      <p:ext uri="{BB962C8B-B14F-4D97-AF65-F5344CB8AC3E}">
        <p14:creationId xmlns="" xmlns:p14="http://schemas.microsoft.com/office/powerpoint/2010/main" val="204525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fltVal val="0"/>
                                          </p:val>
                                        </p:tav>
                                        <p:tav tm="100000">
                                          <p:val>
                                            <p:strVal val="#ppt_w"/>
                                          </p:val>
                                        </p:tav>
                                      </p:tavLst>
                                    </p:anim>
                                    <p:anim calcmode="lin" valueType="num">
                                      <p:cBhvr>
                                        <p:cTn id="21" dur="1000" fill="hold"/>
                                        <p:tgtEl>
                                          <p:spTgt spid="6"/>
                                        </p:tgtEl>
                                        <p:attrNameLst>
                                          <p:attrName>ppt_h</p:attrName>
                                        </p:attrNameLst>
                                      </p:cBhvr>
                                      <p:tavLst>
                                        <p:tav tm="0">
                                          <p:val>
                                            <p:fltVal val="0"/>
                                          </p:val>
                                        </p:tav>
                                        <p:tav tm="100000">
                                          <p:val>
                                            <p:strVal val="#ppt_h"/>
                                          </p:val>
                                        </p:tav>
                                      </p:tavLst>
                                    </p:anim>
                                    <p:anim calcmode="lin" valueType="num">
                                      <p:cBhvr>
                                        <p:cTn id="22" dur="1000" fill="hold"/>
                                        <p:tgtEl>
                                          <p:spTgt spid="6"/>
                                        </p:tgtEl>
                                        <p:attrNameLst>
                                          <p:attrName>style.rotation</p:attrName>
                                        </p:attrNameLst>
                                      </p:cBhvr>
                                      <p:tavLst>
                                        <p:tav tm="0">
                                          <p:val>
                                            <p:fltVal val="90"/>
                                          </p:val>
                                        </p:tav>
                                        <p:tav tm="100000">
                                          <p:val>
                                            <p:fltVal val="0"/>
                                          </p:val>
                                        </p:tav>
                                      </p:tavLst>
                                    </p:anim>
                                    <p:animEffect transition="in" filter="fade">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Viet Cong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smtClean="0">
                <a:solidFill>
                  <a:schemeClr val="accent1">
                    <a:lumMod val="75000"/>
                  </a:schemeClr>
                </a:solidFill>
              </a:rPr>
              <a:t>Viet Cong </a:t>
            </a:r>
            <a:r>
              <a:rPr lang="en-US" dirty="0" smtClean="0"/>
              <a:t>were South Vietnam Guerillas who fought against South Vietnam and the U.S.. They sought to overthrow southern leadership and unite Vietnam.</a:t>
            </a:r>
          </a:p>
          <a:p>
            <a:r>
              <a:rPr lang="en-US" dirty="0" smtClean="0"/>
              <a:t>In attempt to surprise their enemies the Viet Cong would dress like civilians so opposing soldiers couldn’t  identify them as the enemy. Also the Viet Cong used an unconventional military style known as </a:t>
            </a:r>
            <a:r>
              <a:rPr lang="en-US" dirty="0" smtClean="0">
                <a:solidFill>
                  <a:schemeClr val="accent1">
                    <a:lumMod val="75000"/>
                  </a:schemeClr>
                </a:solidFill>
              </a:rPr>
              <a:t>guerilla warfare</a:t>
            </a:r>
            <a:r>
              <a:rPr lang="en-US" dirty="0" smtClean="0"/>
              <a:t>. This method of hit and run slowly wears down the opponent, much like what Americans did during the American Revolution.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 Chi Minh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 became the head of the Vietnamese government that declared its independence from France. His troops known as the </a:t>
            </a:r>
            <a:r>
              <a:rPr lang="en-US" dirty="0" smtClean="0">
                <a:solidFill>
                  <a:schemeClr val="accent1">
                    <a:lumMod val="75000"/>
                  </a:schemeClr>
                </a:solidFill>
              </a:rPr>
              <a:t>Viet Minh</a:t>
            </a:r>
            <a:r>
              <a:rPr lang="en-US" dirty="0" smtClean="0"/>
              <a:t>,  overthrew the French forces at </a:t>
            </a:r>
            <a:r>
              <a:rPr lang="en-US" dirty="0" err="1" smtClean="0">
                <a:solidFill>
                  <a:schemeClr val="accent1">
                    <a:lumMod val="75000"/>
                  </a:schemeClr>
                </a:solidFill>
              </a:rPr>
              <a:t>Dien</a:t>
            </a:r>
            <a:r>
              <a:rPr lang="en-US" dirty="0" smtClean="0">
                <a:solidFill>
                  <a:schemeClr val="accent1">
                    <a:lumMod val="75000"/>
                  </a:schemeClr>
                </a:solidFill>
              </a:rPr>
              <a:t> Bien </a:t>
            </a:r>
            <a:r>
              <a:rPr lang="en-US" dirty="0" err="1" smtClean="0">
                <a:solidFill>
                  <a:schemeClr val="accent1">
                    <a:lumMod val="75000"/>
                  </a:schemeClr>
                </a:solidFill>
              </a:rPr>
              <a:t>Phu</a:t>
            </a:r>
            <a:r>
              <a:rPr lang="en-US" dirty="0" smtClean="0">
                <a:solidFill>
                  <a:schemeClr val="accent1">
                    <a:lumMod val="75000"/>
                  </a:schemeClr>
                </a:solidFill>
              </a:rPr>
              <a:t> </a:t>
            </a:r>
            <a:r>
              <a:rPr lang="en-US" dirty="0" smtClean="0"/>
              <a:t>in 1954. He was a widely popular leader for he had supporters in South and North Vietnam.</a:t>
            </a:r>
          </a:p>
          <a:p>
            <a:r>
              <a:rPr lang="en-US" dirty="0" smtClean="0"/>
              <a:t>Under his leadership, land reforms were enacted and women were given equal legal rights within Vietnam.</a:t>
            </a:r>
          </a:p>
          <a:p>
            <a:r>
              <a:rPr lang="en-US" dirty="0" smtClean="0"/>
              <a:t>However in his attempt to unite Vietnam he succeeded in suppressing  non-communist parties, which didn’t play well with the  United States.</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anim calcmode="lin" valueType="num">
                                      <p:cBhvr>
                                        <p:cTn id="13"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4"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1"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2000"/>
                                        <p:tgtEl>
                                          <p:spTgt spid="3">
                                            <p:txEl>
                                              <p:pRg st="2" end="2"/>
                                            </p:txEl>
                                          </p:spTgt>
                                        </p:tgtEl>
                                      </p:cBhvr>
                                    </p:animEffect>
                                    <p:anim calcmode="lin" valueType="num">
                                      <p:cBhvr>
                                        <p:cTn id="27"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381000" y="1143000"/>
            <a:ext cx="3429000" cy="4572000"/>
          </a:xfr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191000" y="449638"/>
            <a:ext cx="3771900" cy="2828925"/>
          </a:xfrm>
          <a:prstGeom prst="rect">
            <a:avLst/>
          </a:prstGeom>
        </p:spPr>
      </p:pic>
      <p:pic>
        <p:nvPicPr>
          <p:cNvPr id="6" name="Picture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6184307" y="1864101"/>
            <a:ext cx="2628900" cy="4694464"/>
          </a:xfrm>
          <a:prstGeom prst="rect">
            <a:avLst/>
          </a:prstGeom>
        </p:spPr>
      </p:pic>
      <p:pic>
        <p:nvPicPr>
          <p:cNvPr id="7" name="Picture 6"/>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3124200" y="3962400"/>
            <a:ext cx="2409202" cy="2569815"/>
          </a:xfrm>
          <a:prstGeom prst="rect">
            <a:avLst/>
          </a:prstGeom>
        </p:spPr>
      </p:pic>
    </p:spTree>
    <p:extLst>
      <p:ext uri="{BB962C8B-B14F-4D97-AF65-F5344CB8AC3E}">
        <p14:creationId xmlns="" xmlns:p14="http://schemas.microsoft.com/office/powerpoint/2010/main" val="194564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ipe(down)">
                                      <p:cBhvr>
                                        <p:cTn id="21" dur="580">
                                          <p:stCondLst>
                                            <p:cond delay="0"/>
                                          </p:stCondLst>
                                        </p:cTn>
                                        <p:tgtEl>
                                          <p:spTgt spid="4"/>
                                        </p:tgtEl>
                                      </p:cBhvr>
                                    </p:animEffect>
                                    <p:anim calcmode="lin" valueType="num">
                                      <p:cBhvr>
                                        <p:cTn id="2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7" dur="26">
                                          <p:stCondLst>
                                            <p:cond delay="650"/>
                                          </p:stCondLst>
                                        </p:cTn>
                                        <p:tgtEl>
                                          <p:spTgt spid="4"/>
                                        </p:tgtEl>
                                      </p:cBhvr>
                                      <p:to x="100000" y="60000"/>
                                    </p:animScale>
                                    <p:animScale>
                                      <p:cBhvr>
                                        <p:cTn id="28" dur="166" decel="50000">
                                          <p:stCondLst>
                                            <p:cond delay="676"/>
                                          </p:stCondLst>
                                        </p:cTn>
                                        <p:tgtEl>
                                          <p:spTgt spid="4"/>
                                        </p:tgtEl>
                                      </p:cBhvr>
                                      <p:to x="100000" y="100000"/>
                                    </p:animScale>
                                    <p:animScale>
                                      <p:cBhvr>
                                        <p:cTn id="29" dur="26">
                                          <p:stCondLst>
                                            <p:cond delay="1312"/>
                                          </p:stCondLst>
                                        </p:cTn>
                                        <p:tgtEl>
                                          <p:spTgt spid="4"/>
                                        </p:tgtEl>
                                      </p:cBhvr>
                                      <p:to x="100000" y="80000"/>
                                    </p:animScale>
                                    <p:animScale>
                                      <p:cBhvr>
                                        <p:cTn id="30" dur="166" decel="50000">
                                          <p:stCondLst>
                                            <p:cond delay="1338"/>
                                          </p:stCondLst>
                                        </p:cTn>
                                        <p:tgtEl>
                                          <p:spTgt spid="4"/>
                                        </p:tgtEl>
                                      </p:cBhvr>
                                      <p:to x="100000" y="100000"/>
                                    </p:animScale>
                                    <p:animScale>
                                      <p:cBhvr>
                                        <p:cTn id="31" dur="26">
                                          <p:stCondLst>
                                            <p:cond delay="1642"/>
                                          </p:stCondLst>
                                        </p:cTn>
                                        <p:tgtEl>
                                          <p:spTgt spid="4"/>
                                        </p:tgtEl>
                                      </p:cBhvr>
                                      <p:to x="100000" y="90000"/>
                                    </p:animScale>
                                    <p:animScale>
                                      <p:cBhvr>
                                        <p:cTn id="32" dur="166" decel="50000">
                                          <p:stCondLst>
                                            <p:cond delay="1668"/>
                                          </p:stCondLst>
                                        </p:cTn>
                                        <p:tgtEl>
                                          <p:spTgt spid="4"/>
                                        </p:tgtEl>
                                      </p:cBhvr>
                                      <p:to x="100000" y="100000"/>
                                    </p:animScale>
                                    <p:animScale>
                                      <p:cBhvr>
                                        <p:cTn id="33" dur="26">
                                          <p:stCondLst>
                                            <p:cond delay="1808"/>
                                          </p:stCondLst>
                                        </p:cTn>
                                        <p:tgtEl>
                                          <p:spTgt spid="4"/>
                                        </p:tgtEl>
                                      </p:cBhvr>
                                      <p:to x="100000" y="95000"/>
                                    </p:animScale>
                                    <p:animScale>
                                      <p:cBhvr>
                                        <p:cTn id="34" dur="166" decel="50000">
                                          <p:stCondLst>
                                            <p:cond delay="1834"/>
                                          </p:stCondLst>
                                        </p:cTn>
                                        <p:tgtEl>
                                          <p:spTgt spid="4"/>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randombar(horizontal)">
                                      <p:cBhvr>
                                        <p:cTn id="3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Tet</a:t>
            </a:r>
            <a:r>
              <a:rPr lang="en-US" dirty="0" smtClean="0"/>
              <a:t> Offensive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 January 30</a:t>
            </a:r>
            <a:r>
              <a:rPr lang="en-US" baseline="30000" dirty="0" smtClean="0"/>
              <a:t>th</a:t>
            </a:r>
            <a:r>
              <a:rPr lang="en-US" dirty="0" smtClean="0"/>
              <a:t>, 1968 the Viet Cong launched an unexpected attack known as the </a:t>
            </a:r>
            <a:r>
              <a:rPr lang="en-US" dirty="0" err="1" smtClean="0">
                <a:solidFill>
                  <a:schemeClr val="accent1">
                    <a:lumMod val="75000"/>
                  </a:schemeClr>
                </a:solidFill>
              </a:rPr>
              <a:t>Tet</a:t>
            </a:r>
            <a:r>
              <a:rPr lang="en-US" dirty="0" smtClean="0"/>
              <a:t> </a:t>
            </a:r>
            <a:r>
              <a:rPr lang="en-US" dirty="0" smtClean="0">
                <a:solidFill>
                  <a:schemeClr val="accent1">
                    <a:lumMod val="75000"/>
                  </a:schemeClr>
                </a:solidFill>
              </a:rPr>
              <a:t>Offensive</a:t>
            </a:r>
            <a:r>
              <a:rPr lang="en-US" dirty="0" smtClean="0"/>
              <a:t> on five </a:t>
            </a:r>
            <a:r>
              <a:rPr lang="en-US" dirty="0"/>
              <a:t>of South Vietnam's cities, most of its provincial and district capitals, and about 50 </a:t>
            </a:r>
            <a:r>
              <a:rPr lang="en-US" dirty="0" smtClean="0"/>
              <a:t>villages.</a:t>
            </a:r>
          </a:p>
          <a:p>
            <a:r>
              <a:rPr lang="en-US" dirty="0" smtClean="0"/>
              <a:t>Though it was not successful it sent a message that the war was no where near over, which demoralized many American soldiers. The offensive also decreased support for the war back in America for they now believed it would be costly with no definite winner.</a:t>
            </a:r>
          </a:p>
          <a:p>
            <a:r>
              <a:rPr lang="en-US" dirty="0" smtClean="0"/>
              <a:t> Later on March 16</a:t>
            </a:r>
            <a:r>
              <a:rPr lang="en-US" baseline="30000" dirty="0" smtClean="0"/>
              <a:t>th</a:t>
            </a:r>
            <a:r>
              <a:rPr lang="en-US" dirty="0" smtClean="0"/>
              <a:t> 1968, frustrated American soldiers marched into a small community called My Lai 4 and massacred innocent civilians. This became known as the </a:t>
            </a:r>
            <a:r>
              <a:rPr lang="en-US" dirty="0" smtClean="0">
                <a:solidFill>
                  <a:schemeClr val="accent1">
                    <a:lumMod val="75000"/>
                  </a:schemeClr>
                </a:solidFill>
              </a:rPr>
              <a:t>My Lai Massacre</a:t>
            </a:r>
            <a:r>
              <a:rPr lang="en-US" dirty="0" smtClean="0"/>
              <a:t>. </a:t>
            </a:r>
          </a:p>
          <a:p>
            <a:r>
              <a:rPr lang="en-US" dirty="0"/>
              <a:t>Though the government attempted to cover it </a:t>
            </a:r>
            <a:r>
              <a:rPr lang="en-US" dirty="0" smtClean="0"/>
              <a:t>up, the public became aware of it in 1969.</a:t>
            </a:r>
            <a:endParaRPr lang="en-US" dirty="0"/>
          </a:p>
        </p:txBody>
      </p:sp>
    </p:spTree>
    <p:extLst>
      <p:ext uri="{BB962C8B-B14F-4D97-AF65-F5344CB8AC3E}">
        <p14:creationId xmlns="" xmlns:p14="http://schemas.microsoft.com/office/powerpoint/2010/main" val="1629293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American Tactics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During the Vietnam War one of the most popular approaches to clearing out communist forces was </a:t>
            </a:r>
            <a:r>
              <a:rPr lang="en-US" dirty="0" smtClean="0">
                <a:solidFill>
                  <a:schemeClr val="accent1">
                    <a:lumMod val="75000"/>
                  </a:schemeClr>
                </a:solidFill>
              </a:rPr>
              <a:t>carpet bombing</a:t>
            </a:r>
            <a:r>
              <a:rPr lang="en-US" dirty="0" smtClean="0"/>
              <a:t>. Cambodia, which was neutral, became a huge target for American bombs because of the </a:t>
            </a:r>
            <a:r>
              <a:rPr lang="en-US" dirty="0" smtClean="0">
                <a:solidFill>
                  <a:schemeClr val="accent1">
                    <a:lumMod val="75000"/>
                  </a:schemeClr>
                </a:solidFill>
              </a:rPr>
              <a:t>Ho Chi Minh Trail</a:t>
            </a:r>
            <a:r>
              <a:rPr lang="en-US" dirty="0" smtClean="0"/>
              <a:t> that ran through it. A total of 2,756,941 tons were dropped on Cambodia alone. However, some of the bombs dropped were duds and in an attempt to protect their villages, North Vietnamese soldiers used them to create booby traps.</a:t>
            </a:r>
          </a:p>
          <a:p>
            <a:r>
              <a:rPr lang="en-US" dirty="0" smtClean="0"/>
              <a:t>Another tactic used by America was firebombing  or better known as </a:t>
            </a:r>
            <a:r>
              <a:rPr lang="en-US" dirty="0" smtClean="0">
                <a:solidFill>
                  <a:schemeClr val="accent1">
                    <a:lumMod val="75000"/>
                  </a:schemeClr>
                </a:solidFill>
              </a:rPr>
              <a:t>Napalm.</a:t>
            </a:r>
            <a:r>
              <a:rPr lang="en-US" dirty="0"/>
              <a:t> </a:t>
            </a:r>
            <a:r>
              <a:rPr lang="en-US" dirty="0" smtClean="0"/>
              <a:t>When used, Napalm clings to anything it touches such as people, houses, crops and other supplies. </a:t>
            </a:r>
            <a:endParaRPr lang="en-US" dirty="0">
              <a:solidFill>
                <a:schemeClr val="accent1">
                  <a:lumMod val="75000"/>
                </a:schemeClr>
              </a:solidFill>
            </a:endParaRPr>
          </a:p>
        </p:txBody>
      </p:sp>
    </p:spTree>
    <p:extLst>
      <p:ext uri="{BB962C8B-B14F-4D97-AF65-F5344CB8AC3E}">
        <p14:creationId xmlns="" xmlns:p14="http://schemas.microsoft.com/office/powerpoint/2010/main" val="233892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00"/>
                                        <p:tgtEl>
                                          <p:spTgt spid="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00"/>
                                        <p:tgtEl>
                                          <p:spTgt spid="3">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7" presetClass="emph" presetSubtype="0" fill="remove" grpId="1" nodeType="clickEffect">
                                  <p:stCondLst>
                                    <p:cond delay="0"/>
                                  </p:stCondLst>
                                  <p:childTnLst>
                                    <p:animClr clrSpc="rgb" dir="cw">
                                      <p:cBhvr override="childStyle">
                                        <p:cTn id="34" dur="750" autoRev="1" fill="remove"/>
                                        <p:tgtEl>
                                          <p:spTgt spid="3">
                                            <p:txEl>
                                              <p:pRg st="0" end="0"/>
                                            </p:txEl>
                                          </p:spTgt>
                                        </p:tgtEl>
                                        <p:attrNameLst>
                                          <p:attrName>style.color</p:attrName>
                                        </p:attrNameLst>
                                      </p:cBhvr>
                                      <p:to>
                                        <a:srgbClr val="7D4D99"/>
                                      </p:to>
                                    </p:animClr>
                                    <p:animClr clrSpc="rgb" dir="cw">
                                      <p:cBhvr>
                                        <p:cTn id="35" dur="750" autoRev="1" fill="remove"/>
                                        <p:tgtEl>
                                          <p:spTgt spid="3">
                                            <p:txEl>
                                              <p:pRg st="0" end="0"/>
                                            </p:txEl>
                                          </p:spTgt>
                                        </p:tgtEl>
                                        <p:attrNameLst>
                                          <p:attrName>fillcolor</p:attrName>
                                        </p:attrNameLst>
                                      </p:cBhvr>
                                      <p:to>
                                        <a:srgbClr val="7D4D99"/>
                                      </p:to>
                                    </p:animClr>
                                    <p:set>
                                      <p:cBhvr>
                                        <p:cTn id="36" dur="750" autoRev="1" fill="remove"/>
                                        <p:tgtEl>
                                          <p:spTgt spid="3">
                                            <p:txEl>
                                              <p:pRg st="0" end="0"/>
                                            </p:txEl>
                                          </p:spTgt>
                                        </p:tgtEl>
                                        <p:attrNameLst>
                                          <p:attrName>fill.type</p:attrName>
                                        </p:attrNameLst>
                                      </p:cBhvr>
                                      <p:to>
                                        <p:strVal val="solid"/>
                                      </p:to>
                                    </p:set>
                                    <p:set>
                                      <p:cBhvr>
                                        <p:cTn id="37" dur="750" autoRev="1" fill="remove"/>
                                        <p:tgtEl>
                                          <p:spTgt spid="3">
                                            <p:txEl>
                                              <p:pRg st="0" end="0"/>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27" presetClass="emph" presetSubtype="0" fill="remove" grpId="1" nodeType="clickEffect">
                                  <p:stCondLst>
                                    <p:cond delay="0"/>
                                  </p:stCondLst>
                                  <p:childTnLst>
                                    <p:animClr clrSpc="rgb" dir="cw">
                                      <p:cBhvr override="childStyle">
                                        <p:cTn id="41" dur="750" autoRev="1" fill="remove"/>
                                        <p:tgtEl>
                                          <p:spTgt spid="3">
                                            <p:txEl>
                                              <p:pRg st="1" end="1"/>
                                            </p:txEl>
                                          </p:spTgt>
                                        </p:tgtEl>
                                        <p:attrNameLst>
                                          <p:attrName>style.color</p:attrName>
                                        </p:attrNameLst>
                                      </p:cBhvr>
                                      <p:to>
                                        <a:srgbClr val="7D4D99"/>
                                      </p:to>
                                    </p:animClr>
                                    <p:animClr clrSpc="rgb" dir="cw">
                                      <p:cBhvr>
                                        <p:cTn id="42" dur="750" autoRev="1" fill="remove"/>
                                        <p:tgtEl>
                                          <p:spTgt spid="3">
                                            <p:txEl>
                                              <p:pRg st="1" end="1"/>
                                            </p:txEl>
                                          </p:spTgt>
                                        </p:tgtEl>
                                        <p:attrNameLst>
                                          <p:attrName>fillcolor</p:attrName>
                                        </p:attrNameLst>
                                      </p:cBhvr>
                                      <p:to>
                                        <a:srgbClr val="7D4D99"/>
                                      </p:to>
                                    </p:animClr>
                                    <p:set>
                                      <p:cBhvr>
                                        <p:cTn id="43" dur="750" autoRev="1" fill="remove"/>
                                        <p:tgtEl>
                                          <p:spTgt spid="3">
                                            <p:txEl>
                                              <p:pRg st="1" end="1"/>
                                            </p:txEl>
                                          </p:spTgt>
                                        </p:tgtEl>
                                        <p:attrNameLst>
                                          <p:attrName>fill.type</p:attrName>
                                        </p:attrNameLst>
                                      </p:cBhvr>
                                      <p:to>
                                        <p:strVal val="solid"/>
                                      </p:to>
                                    </p:set>
                                    <p:set>
                                      <p:cBhvr>
                                        <p:cTn id="44" dur="7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 xmlns:a14="http://schemas.microsoft.com/office/drawing/2010/main" val="0"/>
              </a:ext>
            </a:extLst>
          </a:blip>
          <a:stretch>
            <a:fillRect/>
          </a:stretch>
        </p:blipFill>
        <p:spPr>
          <a:xfrm>
            <a:off x="1" y="152400"/>
            <a:ext cx="4572000" cy="3063240"/>
          </a:xfrm>
        </p:spPr>
      </p:pic>
      <p:pic>
        <p:nvPicPr>
          <p:cNvPr id="5" name="Picture 4"/>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4572000" y="1447800"/>
            <a:ext cx="4495800" cy="4010025"/>
          </a:xfrm>
          <a:prstGeom prst="rect">
            <a:avLst/>
          </a:prstGeom>
        </p:spPr>
      </p:pic>
      <p:pic>
        <p:nvPicPr>
          <p:cNvPr id="6" name="Picture 5"/>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62000" y="3048000"/>
            <a:ext cx="4446017" cy="3596266"/>
          </a:xfrm>
          <a:prstGeom prst="rect">
            <a:avLst/>
          </a:prstGeom>
        </p:spPr>
      </p:pic>
    </p:spTree>
    <p:extLst>
      <p:ext uri="{BB962C8B-B14F-4D97-AF65-F5344CB8AC3E}">
        <p14:creationId xmlns="" xmlns:p14="http://schemas.microsoft.com/office/powerpoint/2010/main" val="1954664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additive="base">
                                        <p:cTn id="14" dur="500" fill="hold"/>
                                        <p:tgtEl>
                                          <p:spTgt spid="4"/>
                                        </p:tgtEl>
                                        <p:attrNameLst>
                                          <p:attrName>ppt_x</p:attrName>
                                        </p:attrNameLst>
                                      </p:cBhvr>
                                      <p:tavLst>
                                        <p:tav tm="0">
                                          <p:val>
                                            <p:strVal val="#ppt_x"/>
                                          </p:val>
                                        </p:tav>
                                        <p:tav tm="100000">
                                          <p:val>
                                            <p:strVal val="#ppt_x"/>
                                          </p:val>
                                        </p:tav>
                                      </p:tavLst>
                                    </p:anim>
                                    <p:anim calcmode="lin" valueType="num">
                                      <p:cBhvr additive="base">
                                        <p:cTn id="1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down)">
                                      <p:cBhvr>
                                        <p:cTn id="20" dur="580">
                                          <p:stCondLst>
                                            <p:cond delay="0"/>
                                          </p:stCondLst>
                                        </p:cTn>
                                        <p:tgtEl>
                                          <p:spTgt spid="5"/>
                                        </p:tgtEl>
                                      </p:cBhvr>
                                    </p:animEffect>
                                    <p:anim calcmode="lin" valueType="num">
                                      <p:cBhvr>
                                        <p:cTn id="2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6" dur="26">
                                          <p:stCondLst>
                                            <p:cond delay="650"/>
                                          </p:stCondLst>
                                        </p:cTn>
                                        <p:tgtEl>
                                          <p:spTgt spid="5"/>
                                        </p:tgtEl>
                                      </p:cBhvr>
                                      <p:to x="100000" y="60000"/>
                                    </p:animScale>
                                    <p:animScale>
                                      <p:cBhvr>
                                        <p:cTn id="27" dur="166" decel="50000">
                                          <p:stCondLst>
                                            <p:cond delay="676"/>
                                          </p:stCondLst>
                                        </p:cTn>
                                        <p:tgtEl>
                                          <p:spTgt spid="5"/>
                                        </p:tgtEl>
                                      </p:cBhvr>
                                      <p:to x="100000" y="100000"/>
                                    </p:animScale>
                                    <p:animScale>
                                      <p:cBhvr>
                                        <p:cTn id="28" dur="26">
                                          <p:stCondLst>
                                            <p:cond delay="1312"/>
                                          </p:stCondLst>
                                        </p:cTn>
                                        <p:tgtEl>
                                          <p:spTgt spid="5"/>
                                        </p:tgtEl>
                                      </p:cBhvr>
                                      <p:to x="100000" y="80000"/>
                                    </p:animScale>
                                    <p:animScale>
                                      <p:cBhvr>
                                        <p:cTn id="29" dur="166" decel="50000">
                                          <p:stCondLst>
                                            <p:cond delay="1338"/>
                                          </p:stCondLst>
                                        </p:cTn>
                                        <p:tgtEl>
                                          <p:spTgt spid="5"/>
                                        </p:tgtEl>
                                      </p:cBhvr>
                                      <p:to x="100000" y="100000"/>
                                    </p:animScale>
                                    <p:animScale>
                                      <p:cBhvr>
                                        <p:cTn id="30" dur="26">
                                          <p:stCondLst>
                                            <p:cond delay="1642"/>
                                          </p:stCondLst>
                                        </p:cTn>
                                        <p:tgtEl>
                                          <p:spTgt spid="5"/>
                                        </p:tgtEl>
                                      </p:cBhvr>
                                      <p:to x="100000" y="90000"/>
                                    </p:animScale>
                                    <p:animScale>
                                      <p:cBhvr>
                                        <p:cTn id="31" dur="166" decel="50000">
                                          <p:stCondLst>
                                            <p:cond delay="1668"/>
                                          </p:stCondLst>
                                        </p:cTn>
                                        <p:tgtEl>
                                          <p:spTgt spid="5"/>
                                        </p:tgtEl>
                                      </p:cBhvr>
                                      <p:to x="100000" y="100000"/>
                                    </p:animScale>
                                    <p:animScale>
                                      <p:cBhvr>
                                        <p:cTn id="32" dur="26">
                                          <p:stCondLst>
                                            <p:cond delay="1808"/>
                                          </p:stCondLst>
                                        </p:cTn>
                                        <p:tgtEl>
                                          <p:spTgt spid="5"/>
                                        </p:tgtEl>
                                      </p:cBhvr>
                                      <p:to x="100000" y="95000"/>
                                    </p:animScale>
                                    <p:animScale>
                                      <p:cBhvr>
                                        <p:cTn id="33"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298</TotalTime>
  <Words>685</Words>
  <Application>Microsoft Office PowerPoint</Application>
  <PresentationFormat>On-screen Show (4:3)</PresentationFormat>
  <Paragraphs>29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 The Vietnam War (1957-1975)</vt:lpstr>
      <vt:lpstr>Vietnam War Background</vt:lpstr>
      <vt:lpstr>Slide 3</vt:lpstr>
      <vt:lpstr>The Viet Cong</vt:lpstr>
      <vt:lpstr>Ho Chi Minh</vt:lpstr>
      <vt:lpstr>Slide 6</vt:lpstr>
      <vt:lpstr>The Tet Offensive</vt:lpstr>
      <vt:lpstr>American Tactics</vt:lpstr>
      <vt:lpstr>Slide 9</vt:lpstr>
      <vt:lpstr>American Tactics (Continued)</vt:lpstr>
      <vt:lpstr>Slide 11</vt:lpstr>
      <vt:lpstr>The End of the War</vt:lpstr>
      <vt:lpstr>THE END  P.S Everything Bad Happens in April</vt:lpstr>
    </vt:vector>
  </TitlesOfParts>
  <Company>HPS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Vietnam War (1957-1975)</dc:title>
  <dc:creator>SOL</dc:creator>
  <cp:lastModifiedBy>amcdonough</cp:lastModifiedBy>
  <cp:revision>27</cp:revision>
  <dcterms:created xsi:type="dcterms:W3CDTF">2012-05-22T12:22:23Z</dcterms:created>
  <dcterms:modified xsi:type="dcterms:W3CDTF">2015-11-19T14:19:27Z</dcterms:modified>
</cp:coreProperties>
</file>