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9" r:id="rId11"/>
    <p:sldId id="264" r:id="rId12"/>
    <p:sldId id="265" r:id="rId13"/>
    <p:sldId id="266" r:id="rId14"/>
    <p:sldId id="270"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6D25A-D812-464A-BB0C-FD1246E976C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5D62F62-47EC-409D-8584-1EB0DE04B0C7}">
      <dgm:prSet custT="1"/>
      <dgm:spPr/>
      <dgm:t>
        <a:bodyPr/>
        <a:lstStyle/>
        <a:p>
          <a:pPr rtl="0"/>
          <a:r>
            <a:rPr lang="en-US" sz="2400" dirty="0" smtClean="0"/>
            <a:t>Was also known as National Liberation Front (NLF)</a:t>
          </a:r>
          <a:endParaRPr lang="en-US" sz="2400" dirty="0"/>
        </a:p>
      </dgm:t>
    </dgm:pt>
    <dgm:pt modelId="{C6A4B38A-32A8-40C7-80BC-62495A240DA2}" type="parTrans" cxnId="{5907106E-6723-4951-8698-C2403F359F44}">
      <dgm:prSet/>
      <dgm:spPr/>
      <dgm:t>
        <a:bodyPr/>
        <a:lstStyle/>
        <a:p>
          <a:endParaRPr lang="en-US"/>
        </a:p>
      </dgm:t>
    </dgm:pt>
    <dgm:pt modelId="{7C9A1643-586B-4590-ABD5-CCA9A628339B}" type="sibTrans" cxnId="{5907106E-6723-4951-8698-C2403F359F44}">
      <dgm:prSet/>
      <dgm:spPr/>
      <dgm:t>
        <a:bodyPr/>
        <a:lstStyle/>
        <a:p>
          <a:endParaRPr lang="en-US"/>
        </a:p>
      </dgm:t>
    </dgm:pt>
    <dgm:pt modelId="{C810FFD3-1AFE-498B-82D9-986E46D52763}">
      <dgm:prSet/>
      <dgm:spPr/>
      <dgm:t>
        <a:bodyPr/>
        <a:lstStyle/>
        <a:p>
          <a:pPr rtl="0"/>
          <a:r>
            <a:rPr lang="en-US" dirty="0" smtClean="0"/>
            <a:t>was a political organization and army in South Vietnam and Cambodia that fought the United States and South Vietnamese governments during the Vietnam War</a:t>
          </a:r>
          <a:endParaRPr lang="en-US" dirty="0"/>
        </a:p>
      </dgm:t>
    </dgm:pt>
    <dgm:pt modelId="{ED4EC442-E3C2-4CC6-980A-8C6A7EC4988D}" type="parTrans" cxnId="{FE58A2F8-51BC-4E37-BCA3-73D7D49E7953}">
      <dgm:prSet/>
      <dgm:spPr/>
      <dgm:t>
        <a:bodyPr/>
        <a:lstStyle/>
        <a:p>
          <a:endParaRPr lang="en-US"/>
        </a:p>
      </dgm:t>
    </dgm:pt>
    <dgm:pt modelId="{1A52F31D-BEE9-4C19-8AAB-5FEADC4C7B54}" type="sibTrans" cxnId="{FE58A2F8-51BC-4E37-BCA3-73D7D49E7953}">
      <dgm:prSet/>
      <dgm:spPr/>
      <dgm:t>
        <a:bodyPr/>
        <a:lstStyle/>
        <a:p>
          <a:endParaRPr lang="en-US"/>
        </a:p>
      </dgm:t>
    </dgm:pt>
    <dgm:pt modelId="{28DBE611-3B18-4798-B1AF-6C26B61B5669}" type="pres">
      <dgm:prSet presAssocID="{9A96D25A-D812-464A-BB0C-FD1246E976C4}" presName="cycle" presStyleCnt="0">
        <dgm:presLayoutVars>
          <dgm:dir/>
          <dgm:resizeHandles val="exact"/>
        </dgm:presLayoutVars>
      </dgm:prSet>
      <dgm:spPr/>
      <dgm:t>
        <a:bodyPr/>
        <a:lstStyle/>
        <a:p>
          <a:endParaRPr lang="en-US"/>
        </a:p>
      </dgm:t>
    </dgm:pt>
    <dgm:pt modelId="{9AF74E65-94DE-407E-A18E-F0F480D7BAE4}" type="pres">
      <dgm:prSet presAssocID="{B5D62F62-47EC-409D-8584-1EB0DE04B0C7}" presName="node" presStyleLbl="node1" presStyleIdx="0" presStyleCnt="2">
        <dgm:presLayoutVars>
          <dgm:bulletEnabled val="1"/>
        </dgm:presLayoutVars>
      </dgm:prSet>
      <dgm:spPr/>
      <dgm:t>
        <a:bodyPr/>
        <a:lstStyle/>
        <a:p>
          <a:endParaRPr lang="en-US"/>
        </a:p>
      </dgm:t>
    </dgm:pt>
    <dgm:pt modelId="{4769548B-2DD2-4689-9D16-F3349C7B323A}" type="pres">
      <dgm:prSet presAssocID="{7C9A1643-586B-4590-ABD5-CCA9A628339B}" presName="sibTrans" presStyleLbl="sibTrans2D1" presStyleIdx="0" presStyleCnt="2" custLinFactNeighborX="-1484" custLinFactNeighborY="-6212"/>
      <dgm:spPr/>
      <dgm:t>
        <a:bodyPr/>
        <a:lstStyle/>
        <a:p>
          <a:endParaRPr lang="en-US"/>
        </a:p>
      </dgm:t>
    </dgm:pt>
    <dgm:pt modelId="{7D2E4E6F-664B-40C9-BE83-9FF547BC4C47}" type="pres">
      <dgm:prSet presAssocID="{7C9A1643-586B-4590-ABD5-CCA9A628339B}" presName="connectorText" presStyleLbl="sibTrans2D1" presStyleIdx="0" presStyleCnt="2"/>
      <dgm:spPr/>
      <dgm:t>
        <a:bodyPr/>
        <a:lstStyle/>
        <a:p>
          <a:endParaRPr lang="en-US"/>
        </a:p>
      </dgm:t>
    </dgm:pt>
    <dgm:pt modelId="{8ABAA3DE-7E56-4F43-84A3-A526E680F661}" type="pres">
      <dgm:prSet presAssocID="{C810FFD3-1AFE-498B-82D9-986E46D52763}" presName="node" presStyleLbl="node1" presStyleIdx="1" presStyleCnt="2" custScaleX="108515" custScaleY="105237">
        <dgm:presLayoutVars>
          <dgm:bulletEnabled val="1"/>
        </dgm:presLayoutVars>
      </dgm:prSet>
      <dgm:spPr/>
      <dgm:t>
        <a:bodyPr/>
        <a:lstStyle/>
        <a:p>
          <a:endParaRPr lang="en-US"/>
        </a:p>
      </dgm:t>
    </dgm:pt>
    <dgm:pt modelId="{A6C0B0E8-62AB-46ED-9A7C-89727D801F29}" type="pres">
      <dgm:prSet presAssocID="{1A52F31D-BEE9-4C19-8AAB-5FEADC4C7B54}" presName="sibTrans" presStyleLbl="sibTrans2D1" presStyleIdx="1" presStyleCnt="2" custLinFactNeighborX="-7142" custLinFactNeighborY="12470"/>
      <dgm:spPr/>
      <dgm:t>
        <a:bodyPr/>
        <a:lstStyle/>
        <a:p>
          <a:endParaRPr lang="en-US"/>
        </a:p>
      </dgm:t>
    </dgm:pt>
    <dgm:pt modelId="{D3818A1F-734D-4825-AFC3-DC5738734024}" type="pres">
      <dgm:prSet presAssocID="{1A52F31D-BEE9-4C19-8AAB-5FEADC4C7B54}" presName="connectorText" presStyleLbl="sibTrans2D1" presStyleIdx="1" presStyleCnt="2"/>
      <dgm:spPr/>
      <dgm:t>
        <a:bodyPr/>
        <a:lstStyle/>
        <a:p>
          <a:endParaRPr lang="en-US"/>
        </a:p>
      </dgm:t>
    </dgm:pt>
  </dgm:ptLst>
  <dgm:cxnLst>
    <dgm:cxn modelId="{5907106E-6723-4951-8698-C2403F359F44}" srcId="{9A96D25A-D812-464A-BB0C-FD1246E976C4}" destId="{B5D62F62-47EC-409D-8584-1EB0DE04B0C7}" srcOrd="0" destOrd="0" parTransId="{C6A4B38A-32A8-40C7-80BC-62495A240DA2}" sibTransId="{7C9A1643-586B-4590-ABD5-CCA9A628339B}"/>
    <dgm:cxn modelId="{EE3B7C50-F41C-4343-9995-5DD2D9DDA43E}" type="presOf" srcId="{C810FFD3-1AFE-498B-82D9-986E46D52763}" destId="{8ABAA3DE-7E56-4F43-84A3-A526E680F661}" srcOrd="0" destOrd="0" presId="urn:microsoft.com/office/officeart/2005/8/layout/cycle2"/>
    <dgm:cxn modelId="{9BFDA852-7591-4005-AE7C-CF68E21CEFD3}" type="presOf" srcId="{1A52F31D-BEE9-4C19-8AAB-5FEADC4C7B54}" destId="{A6C0B0E8-62AB-46ED-9A7C-89727D801F29}" srcOrd="0" destOrd="0" presId="urn:microsoft.com/office/officeart/2005/8/layout/cycle2"/>
    <dgm:cxn modelId="{FE58A2F8-51BC-4E37-BCA3-73D7D49E7953}" srcId="{9A96D25A-D812-464A-BB0C-FD1246E976C4}" destId="{C810FFD3-1AFE-498B-82D9-986E46D52763}" srcOrd="1" destOrd="0" parTransId="{ED4EC442-E3C2-4CC6-980A-8C6A7EC4988D}" sibTransId="{1A52F31D-BEE9-4C19-8AAB-5FEADC4C7B54}"/>
    <dgm:cxn modelId="{D2F7125F-0BBF-457E-8F65-6A16FD3941E0}" type="presOf" srcId="{7C9A1643-586B-4590-ABD5-CCA9A628339B}" destId="{4769548B-2DD2-4689-9D16-F3349C7B323A}" srcOrd="0" destOrd="0" presId="urn:microsoft.com/office/officeart/2005/8/layout/cycle2"/>
    <dgm:cxn modelId="{CFC63B3A-9C73-4E4B-9899-FFB4BDED5857}" type="presOf" srcId="{B5D62F62-47EC-409D-8584-1EB0DE04B0C7}" destId="{9AF74E65-94DE-407E-A18E-F0F480D7BAE4}" srcOrd="0" destOrd="0" presId="urn:microsoft.com/office/officeart/2005/8/layout/cycle2"/>
    <dgm:cxn modelId="{36C4471F-7149-4BD1-9DE9-048C00F043E4}" type="presOf" srcId="{9A96D25A-D812-464A-BB0C-FD1246E976C4}" destId="{28DBE611-3B18-4798-B1AF-6C26B61B5669}" srcOrd="0" destOrd="0" presId="urn:microsoft.com/office/officeart/2005/8/layout/cycle2"/>
    <dgm:cxn modelId="{AF0E663A-A659-480E-97AC-855D9DB0EB87}" type="presOf" srcId="{1A52F31D-BEE9-4C19-8AAB-5FEADC4C7B54}" destId="{D3818A1F-734D-4825-AFC3-DC5738734024}" srcOrd="1" destOrd="0" presId="urn:microsoft.com/office/officeart/2005/8/layout/cycle2"/>
    <dgm:cxn modelId="{5A92E0B3-00A7-45BF-AD1A-FC17F9047BD5}" type="presOf" srcId="{7C9A1643-586B-4590-ABD5-CCA9A628339B}" destId="{7D2E4E6F-664B-40C9-BE83-9FF547BC4C47}" srcOrd="1" destOrd="0" presId="urn:microsoft.com/office/officeart/2005/8/layout/cycle2"/>
    <dgm:cxn modelId="{BC0AC48E-899F-41CA-B311-4AAFB8DD8C80}" type="presParOf" srcId="{28DBE611-3B18-4798-B1AF-6C26B61B5669}" destId="{9AF74E65-94DE-407E-A18E-F0F480D7BAE4}" srcOrd="0" destOrd="0" presId="urn:microsoft.com/office/officeart/2005/8/layout/cycle2"/>
    <dgm:cxn modelId="{33FC5490-68E6-4087-A609-8C64D3624999}" type="presParOf" srcId="{28DBE611-3B18-4798-B1AF-6C26B61B5669}" destId="{4769548B-2DD2-4689-9D16-F3349C7B323A}" srcOrd="1" destOrd="0" presId="urn:microsoft.com/office/officeart/2005/8/layout/cycle2"/>
    <dgm:cxn modelId="{C35BB96C-2629-46C9-B909-6F9EAB4230B9}" type="presParOf" srcId="{4769548B-2DD2-4689-9D16-F3349C7B323A}" destId="{7D2E4E6F-664B-40C9-BE83-9FF547BC4C47}" srcOrd="0" destOrd="0" presId="urn:microsoft.com/office/officeart/2005/8/layout/cycle2"/>
    <dgm:cxn modelId="{1B30F540-F9BB-4799-AEB9-1937D250DA84}" type="presParOf" srcId="{28DBE611-3B18-4798-B1AF-6C26B61B5669}" destId="{8ABAA3DE-7E56-4F43-84A3-A526E680F661}" srcOrd="2" destOrd="0" presId="urn:microsoft.com/office/officeart/2005/8/layout/cycle2"/>
    <dgm:cxn modelId="{F430FEF4-734A-48B4-9A3A-A6D684600606}" type="presParOf" srcId="{28DBE611-3B18-4798-B1AF-6C26B61B5669}" destId="{A6C0B0E8-62AB-46ED-9A7C-89727D801F29}" srcOrd="3" destOrd="0" presId="urn:microsoft.com/office/officeart/2005/8/layout/cycle2"/>
    <dgm:cxn modelId="{2A5456ED-B8CE-441C-B260-9859D0C03F1D}" type="presParOf" srcId="{A6C0B0E8-62AB-46ED-9A7C-89727D801F29}" destId="{D3818A1F-734D-4825-AFC3-DC5738734024}"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589FB8-3E96-4553-B72C-C2015567CD9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7D7EEE9-A841-47F1-8C1E-D82DDA201564}">
      <dgm:prSet custT="1"/>
      <dgm:spPr/>
      <dgm:t>
        <a:bodyPr/>
        <a:lstStyle/>
        <a:p>
          <a:pPr rtl="0"/>
          <a:r>
            <a:rPr lang="en-US" sz="1800" b="1" dirty="0" smtClean="0"/>
            <a:t>was a communist national independence alliance formed at Pac Bo (city in northern Vietnam) on May 19, 1941</a:t>
          </a:r>
          <a:endParaRPr lang="en-US" sz="1800" dirty="0"/>
        </a:p>
      </dgm:t>
    </dgm:pt>
    <dgm:pt modelId="{3D3A7696-20BC-4D81-B944-1986B712B902}" type="parTrans" cxnId="{817C9C9A-B925-4893-AFF9-7B159C6A8BBB}">
      <dgm:prSet/>
      <dgm:spPr/>
      <dgm:t>
        <a:bodyPr/>
        <a:lstStyle/>
        <a:p>
          <a:endParaRPr lang="en-US"/>
        </a:p>
      </dgm:t>
    </dgm:pt>
    <dgm:pt modelId="{8F1D5918-A74C-426F-BC49-118D2C223FFC}" type="sibTrans" cxnId="{817C9C9A-B925-4893-AFF9-7B159C6A8BBB}">
      <dgm:prSet/>
      <dgm:spPr/>
      <dgm:t>
        <a:bodyPr/>
        <a:lstStyle/>
        <a:p>
          <a:endParaRPr lang="en-US"/>
        </a:p>
      </dgm:t>
    </dgm:pt>
    <dgm:pt modelId="{B67E0FEF-A42C-45FB-9970-497308D1262A}">
      <dgm:prSet custT="1"/>
      <dgm:spPr/>
      <dgm:t>
        <a:bodyPr/>
        <a:lstStyle/>
        <a:p>
          <a:pPr rtl="0"/>
          <a:r>
            <a:rPr lang="en-US" sz="1800" b="1" dirty="0" smtClean="0"/>
            <a:t>The Viet Minh initially formed to seek independence for Vietnam from the French Empire</a:t>
          </a:r>
          <a:endParaRPr lang="en-US" sz="1800" dirty="0"/>
        </a:p>
      </dgm:t>
    </dgm:pt>
    <dgm:pt modelId="{45554E41-EB73-4EAC-9826-388F6C31270D}" type="parTrans" cxnId="{EFB22517-2A35-4FBF-A3F2-884BDC598D62}">
      <dgm:prSet/>
      <dgm:spPr/>
      <dgm:t>
        <a:bodyPr/>
        <a:lstStyle/>
        <a:p>
          <a:endParaRPr lang="en-US"/>
        </a:p>
      </dgm:t>
    </dgm:pt>
    <dgm:pt modelId="{DF856168-CF23-4EF6-ADE2-CC2B7CE357C5}" type="sibTrans" cxnId="{EFB22517-2A35-4FBF-A3F2-884BDC598D62}">
      <dgm:prSet/>
      <dgm:spPr/>
      <dgm:t>
        <a:bodyPr/>
        <a:lstStyle/>
        <a:p>
          <a:endParaRPr lang="en-US"/>
        </a:p>
      </dgm:t>
    </dgm:pt>
    <dgm:pt modelId="{BB44B5E0-D57C-46AC-9EB6-D4BBFB857A17}">
      <dgm:prSet custT="1"/>
      <dgm:spPr/>
      <dgm:t>
        <a:bodyPr/>
        <a:lstStyle/>
        <a:p>
          <a:pPr rtl="0"/>
          <a:r>
            <a:rPr lang="en-US" sz="1800" b="1" dirty="0" smtClean="0"/>
            <a:t>When the Japanese occupation began, the Viet Minh opposed Japan with backing from the United States and the Republic of China</a:t>
          </a:r>
          <a:endParaRPr lang="en-US" sz="1800" dirty="0"/>
        </a:p>
      </dgm:t>
    </dgm:pt>
    <dgm:pt modelId="{127291F6-DA71-45ED-9C75-4709160A6589}" type="parTrans" cxnId="{FE11B7A6-2CEB-46E6-92C9-6043FD319B3E}">
      <dgm:prSet/>
      <dgm:spPr/>
      <dgm:t>
        <a:bodyPr/>
        <a:lstStyle/>
        <a:p>
          <a:endParaRPr lang="en-US"/>
        </a:p>
      </dgm:t>
    </dgm:pt>
    <dgm:pt modelId="{714D1634-1B66-47B9-B295-54E974391F68}" type="sibTrans" cxnId="{FE11B7A6-2CEB-46E6-92C9-6043FD319B3E}">
      <dgm:prSet/>
      <dgm:spPr/>
      <dgm:t>
        <a:bodyPr/>
        <a:lstStyle/>
        <a:p>
          <a:endParaRPr lang="en-US"/>
        </a:p>
      </dgm:t>
    </dgm:pt>
    <dgm:pt modelId="{23E7F0A5-18BF-4EAF-B56B-75026FFC8277}">
      <dgm:prSet custT="1"/>
      <dgm:spPr/>
      <dgm:t>
        <a:bodyPr/>
        <a:lstStyle/>
        <a:p>
          <a:pPr rtl="0"/>
          <a:r>
            <a:rPr lang="en-US" sz="1800" b="1" dirty="0" smtClean="0"/>
            <a:t>After World War II, the Viet Minh opposed the re-occupation of Vietnam by France and later opposed South Vietnam and the United States in the Vietnam War</a:t>
          </a:r>
          <a:endParaRPr lang="en-US" sz="1800" dirty="0"/>
        </a:p>
      </dgm:t>
    </dgm:pt>
    <dgm:pt modelId="{0FD26F5A-4C4F-4861-A111-5BCFE11CC57F}" type="parTrans" cxnId="{91D31D01-37A5-48CA-B01D-2A96111A8891}">
      <dgm:prSet/>
      <dgm:spPr/>
      <dgm:t>
        <a:bodyPr/>
        <a:lstStyle/>
        <a:p>
          <a:endParaRPr lang="en-US"/>
        </a:p>
      </dgm:t>
    </dgm:pt>
    <dgm:pt modelId="{62310D09-1C08-4479-9959-48997B96944A}" type="sibTrans" cxnId="{91D31D01-37A5-48CA-B01D-2A96111A8891}">
      <dgm:prSet/>
      <dgm:spPr/>
      <dgm:t>
        <a:bodyPr/>
        <a:lstStyle/>
        <a:p>
          <a:endParaRPr lang="en-US"/>
        </a:p>
      </dgm:t>
    </dgm:pt>
    <dgm:pt modelId="{595E4B61-FD03-42F8-B531-002961DCA3F1}" type="pres">
      <dgm:prSet presAssocID="{09589FB8-3E96-4553-B72C-C2015567CD9B}" presName="Name0" presStyleCnt="0">
        <dgm:presLayoutVars>
          <dgm:chPref val="3"/>
          <dgm:dir/>
          <dgm:animLvl val="lvl"/>
          <dgm:resizeHandles/>
        </dgm:presLayoutVars>
      </dgm:prSet>
      <dgm:spPr/>
      <dgm:t>
        <a:bodyPr/>
        <a:lstStyle/>
        <a:p>
          <a:endParaRPr lang="en-US"/>
        </a:p>
      </dgm:t>
    </dgm:pt>
    <dgm:pt modelId="{32D37DA6-3885-47A7-8EDB-BDC2B0E73C85}" type="pres">
      <dgm:prSet presAssocID="{67D7EEE9-A841-47F1-8C1E-D82DDA201564}" presName="horFlow" presStyleCnt="0"/>
      <dgm:spPr/>
    </dgm:pt>
    <dgm:pt modelId="{8B7EBA75-0BDE-49C6-BF15-ACDB33F36C82}" type="pres">
      <dgm:prSet presAssocID="{67D7EEE9-A841-47F1-8C1E-D82DDA201564}" presName="bigChev" presStyleLbl="node1" presStyleIdx="0" presStyleCnt="4" custScaleX="212655" custScaleY="213195" custLinFactX="-31022" custLinFactY="22998" custLinFactNeighborX="-100000" custLinFactNeighborY="100000"/>
      <dgm:spPr/>
      <dgm:t>
        <a:bodyPr/>
        <a:lstStyle/>
        <a:p>
          <a:endParaRPr lang="en-US"/>
        </a:p>
      </dgm:t>
    </dgm:pt>
    <dgm:pt modelId="{63C272E6-CB56-42F2-AB59-D325256C0E45}" type="pres">
      <dgm:prSet presAssocID="{67D7EEE9-A841-47F1-8C1E-D82DDA201564}" presName="vSp" presStyleCnt="0"/>
      <dgm:spPr/>
    </dgm:pt>
    <dgm:pt modelId="{0B336D3B-94C2-4008-B7D7-6B409025A667}" type="pres">
      <dgm:prSet presAssocID="{B67E0FEF-A42C-45FB-9970-497308D1262A}" presName="horFlow" presStyleCnt="0"/>
      <dgm:spPr/>
    </dgm:pt>
    <dgm:pt modelId="{564D1E9D-F930-4ECC-8F7B-3DFD94A31C65}" type="pres">
      <dgm:prSet presAssocID="{B67E0FEF-A42C-45FB-9970-497308D1262A}" presName="bigChev" presStyleLbl="node1" presStyleIdx="1" presStyleCnt="4" custScaleX="173584" custScaleY="235322" custLinFactX="68597" custLinFactY="-24719" custLinFactNeighborX="100000" custLinFactNeighborY="-100000"/>
      <dgm:spPr/>
      <dgm:t>
        <a:bodyPr/>
        <a:lstStyle/>
        <a:p>
          <a:endParaRPr lang="en-US"/>
        </a:p>
      </dgm:t>
    </dgm:pt>
    <dgm:pt modelId="{5F8BDE23-F97B-4527-940C-BD6C8C3584D7}" type="pres">
      <dgm:prSet presAssocID="{B67E0FEF-A42C-45FB-9970-497308D1262A}" presName="vSp" presStyleCnt="0"/>
      <dgm:spPr/>
    </dgm:pt>
    <dgm:pt modelId="{535A5E8B-ADCF-4470-9F6F-31C3BF34E774}" type="pres">
      <dgm:prSet presAssocID="{BB44B5E0-D57C-46AC-9EB6-D4BBFB857A17}" presName="horFlow" presStyleCnt="0"/>
      <dgm:spPr/>
    </dgm:pt>
    <dgm:pt modelId="{908B1157-57C7-43DD-A132-9735374758CD}" type="pres">
      <dgm:prSet presAssocID="{BB44B5E0-D57C-46AC-9EB6-D4BBFB857A17}" presName="bigChev" presStyleLbl="node1" presStyleIdx="2" presStyleCnt="4" custScaleX="208944" custScaleY="204405" custLinFactX="46732" custLinFactY="59527" custLinFactNeighborX="100000" custLinFactNeighborY="100000"/>
      <dgm:spPr/>
      <dgm:t>
        <a:bodyPr/>
        <a:lstStyle/>
        <a:p>
          <a:endParaRPr lang="en-US"/>
        </a:p>
      </dgm:t>
    </dgm:pt>
    <dgm:pt modelId="{3BCBEF10-146A-460B-880A-43B582E4F5A7}" type="pres">
      <dgm:prSet presAssocID="{BB44B5E0-D57C-46AC-9EB6-D4BBFB857A17}" presName="vSp" presStyleCnt="0"/>
      <dgm:spPr/>
    </dgm:pt>
    <dgm:pt modelId="{B9347982-1BC4-48EC-A44A-3D6A339D199C}" type="pres">
      <dgm:prSet presAssocID="{23E7F0A5-18BF-4EAF-B56B-75026FFC8277}" presName="horFlow" presStyleCnt="0"/>
      <dgm:spPr/>
    </dgm:pt>
    <dgm:pt modelId="{977187C3-AA71-4319-A39F-77420D1A1FD0}" type="pres">
      <dgm:prSet presAssocID="{23E7F0A5-18BF-4EAF-B56B-75026FFC8277}" presName="bigChev" presStyleLbl="node1" presStyleIdx="3" presStyleCnt="4" custScaleX="227036" custScaleY="228295" custLinFactX="-36849" custLinFactNeighborX="-100000" custLinFactNeighborY="-48617"/>
      <dgm:spPr/>
      <dgm:t>
        <a:bodyPr/>
        <a:lstStyle/>
        <a:p>
          <a:endParaRPr lang="en-US"/>
        </a:p>
      </dgm:t>
    </dgm:pt>
  </dgm:ptLst>
  <dgm:cxnLst>
    <dgm:cxn modelId="{817C9C9A-B925-4893-AFF9-7B159C6A8BBB}" srcId="{09589FB8-3E96-4553-B72C-C2015567CD9B}" destId="{67D7EEE9-A841-47F1-8C1E-D82DDA201564}" srcOrd="0" destOrd="0" parTransId="{3D3A7696-20BC-4D81-B944-1986B712B902}" sibTransId="{8F1D5918-A74C-426F-BC49-118D2C223FFC}"/>
    <dgm:cxn modelId="{3BC85188-0798-40A4-B6C8-7473AA2DCD50}" type="presOf" srcId="{67D7EEE9-A841-47F1-8C1E-D82DDA201564}" destId="{8B7EBA75-0BDE-49C6-BF15-ACDB33F36C82}" srcOrd="0" destOrd="0" presId="urn:microsoft.com/office/officeart/2005/8/layout/lProcess3"/>
    <dgm:cxn modelId="{EFB22517-2A35-4FBF-A3F2-884BDC598D62}" srcId="{09589FB8-3E96-4553-B72C-C2015567CD9B}" destId="{B67E0FEF-A42C-45FB-9970-497308D1262A}" srcOrd="1" destOrd="0" parTransId="{45554E41-EB73-4EAC-9826-388F6C31270D}" sibTransId="{DF856168-CF23-4EF6-ADE2-CC2B7CE357C5}"/>
    <dgm:cxn modelId="{C091E184-69F7-4ADA-AD37-9BE211410B8F}" type="presOf" srcId="{B67E0FEF-A42C-45FB-9970-497308D1262A}" destId="{564D1E9D-F930-4ECC-8F7B-3DFD94A31C65}" srcOrd="0" destOrd="0" presId="urn:microsoft.com/office/officeart/2005/8/layout/lProcess3"/>
    <dgm:cxn modelId="{BD510309-7C1B-4987-BB40-6F7922990143}" type="presOf" srcId="{09589FB8-3E96-4553-B72C-C2015567CD9B}" destId="{595E4B61-FD03-42F8-B531-002961DCA3F1}" srcOrd="0" destOrd="0" presId="urn:microsoft.com/office/officeart/2005/8/layout/lProcess3"/>
    <dgm:cxn modelId="{E5016F56-A624-4BA3-9D21-6F2359D7CB04}" type="presOf" srcId="{23E7F0A5-18BF-4EAF-B56B-75026FFC8277}" destId="{977187C3-AA71-4319-A39F-77420D1A1FD0}" srcOrd="0" destOrd="0" presId="urn:microsoft.com/office/officeart/2005/8/layout/lProcess3"/>
    <dgm:cxn modelId="{91D31D01-37A5-48CA-B01D-2A96111A8891}" srcId="{09589FB8-3E96-4553-B72C-C2015567CD9B}" destId="{23E7F0A5-18BF-4EAF-B56B-75026FFC8277}" srcOrd="3" destOrd="0" parTransId="{0FD26F5A-4C4F-4861-A111-5BCFE11CC57F}" sibTransId="{62310D09-1C08-4479-9959-48997B96944A}"/>
    <dgm:cxn modelId="{E4E52AD0-2D4C-4179-B854-568D5A8F076F}" type="presOf" srcId="{BB44B5E0-D57C-46AC-9EB6-D4BBFB857A17}" destId="{908B1157-57C7-43DD-A132-9735374758CD}" srcOrd="0" destOrd="0" presId="urn:microsoft.com/office/officeart/2005/8/layout/lProcess3"/>
    <dgm:cxn modelId="{FE11B7A6-2CEB-46E6-92C9-6043FD319B3E}" srcId="{09589FB8-3E96-4553-B72C-C2015567CD9B}" destId="{BB44B5E0-D57C-46AC-9EB6-D4BBFB857A17}" srcOrd="2" destOrd="0" parTransId="{127291F6-DA71-45ED-9C75-4709160A6589}" sibTransId="{714D1634-1B66-47B9-B295-54E974391F68}"/>
    <dgm:cxn modelId="{3277FDC5-E7DF-4566-8042-70EBAE165190}" type="presParOf" srcId="{595E4B61-FD03-42F8-B531-002961DCA3F1}" destId="{32D37DA6-3885-47A7-8EDB-BDC2B0E73C85}" srcOrd="0" destOrd="0" presId="urn:microsoft.com/office/officeart/2005/8/layout/lProcess3"/>
    <dgm:cxn modelId="{9BC70765-3A2A-4A1E-AD78-93378642D840}" type="presParOf" srcId="{32D37DA6-3885-47A7-8EDB-BDC2B0E73C85}" destId="{8B7EBA75-0BDE-49C6-BF15-ACDB33F36C82}" srcOrd="0" destOrd="0" presId="urn:microsoft.com/office/officeart/2005/8/layout/lProcess3"/>
    <dgm:cxn modelId="{485E5766-3ED5-4A4F-9018-4F791CB52338}" type="presParOf" srcId="{595E4B61-FD03-42F8-B531-002961DCA3F1}" destId="{63C272E6-CB56-42F2-AB59-D325256C0E45}" srcOrd="1" destOrd="0" presId="urn:microsoft.com/office/officeart/2005/8/layout/lProcess3"/>
    <dgm:cxn modelId="{4C860918-6569-4C57-B5D9-D9177C07C905}" type="presParOf" srcId="{595E4B61-FD03-42F8-B531-002961DCA3F1}" destId="{0B336D3B-94C2-4008-B7D7-6B409025A667}" srcOrd="2" destOrd="0" presId="urn:microsoft.com/office/officeart/2005/8/layout/lProcess3"/>
    <dgm:cxn modelId="{7893CBA4-9789-4AED-9EA4-04496EEED6AD}" type="presParOf" srcId="{0B336D3B-94C2-4008-B7D7-6B409025A667}" destId="{564D1E9D-F930-4ECC-8F7B-3DFD94A31C65}" srcOrd="0" destOrd="0" presId="urn:microsoft.com/office/officeart/2005/8/layout/lProcess3"/>
    <dgm:cxn modelId="{CE661339-8E94-42C0-9EE8-A634837B26E3}" type="presParOf" srcId="{595E4B61-FD03-42F8-B531-002961DCA3F1}" destId="{5F8BDE23-F97B-4527-940C-BD6C8C3584D7}" srcOrd="3" destOrd="0" presId="urn:microsoft.com/office/officeart/2005/8/layout/lProcess3"/>
    <dgm:cxn modelId="{9A7DAEFC-7BDE-4B95-B703-3AA537A72AE5}" type="presParOf" srcId="{595E4B61-FD03-42F8-B531-002961DCA3F1}" destId="{535A5E8B-ADCF-4470-9F6F-31C3BF34E774}" srcOrd="4" destOrd="0" presId="urn:microsoft.com/office/officeart/2005/8/layout/lProcess3"/>
    <dgm:cxn modelId="{7ED63031-7D8A-4531-A884-7D9696F81880}" type="presParOf" srcId="{535A5E8B-ADCF-4470-9F6F-31C3BF34E774}" destId="{908B1157-57C7-43DD-A132-9735374758CD}" srcOrd="0" destOrd="0" presId="urn:microsoft.com/office/officeart/2005/8/layout/lProcess3"/>
    <dgm:cxn modelId="{22A90DB3-1489-45CE-B051-84AD2F35D4C3}" type="presParOf" srcId="{595E4B61-FD03-42F8-B531-002961DCA3F1}" destId="{3BCBEF10-146A-460B-880A-43B582E4F5A7}" srcOrd="5" destOrd="0" presId="urn:microsoft.com/office/officeart/2005/8/layout/lProcess3"/>
    <dgm:cxn modelId="{7EF70D03-BF36-49B9-8806-DD680C4EC7A4}" type="presParOf" srcId="{595E4B61-FD03-42F8-B531-002961DCA3F1}" destId="{B9347982-1BC4-48EC-A44A-3D6A339D199C}" srcOrd="6" destOrd="0" presId="urn:microsoft.com/office/officeart/2005/8/layout/lProcess3"/>
    <dgm:cxn modelId="{3AC7D1E3-A88F-4C98-9687-3292D965EBED}" type="presParOf" srcId="{B9347982-1BC4-48EC-A44A-3D6A339D199C}" destId="{977187C3-AA71-4319-A39F-77420D1A1FD0}" srcOrd="0"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4E65-94DE-407E-A18E-F0F480D7BAE4}">
      <dsp:nvSpPr>
        <dsp:cNvPr id="0" name=""/>
        <dsp:cNvSpPr/>
      </dsp:nvSpPr>
      <dsp:spPr>
        <a:xfrm>
          <a:off x="-67933"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Was also known as National Liberation Front (NLF)</a:t>
          </a:r>
          <a:endParaRPr lang="en-US" sz="2400" kern="1200" dirty="0"/>
        </a:p>
      </dsp:txBody>
      <dsp:txXfrm>
        <a:off x="413439" y="1100844"/>
        <a:ext cx="2324273" cy="2324273"/>
      </dsp:txXfrm>
    </dsp:sp>
    <dsp:sp modelId="{4769548B-2DD2-4689-9D16-F3349C7B323A}">
      <dsp:nvSpPr>
        <dsp:cNvPr id="0" name=""/>
        <dsp:cNvSpPr/>
      </dsp:nvSpPr>
      <dsp:spPr>
        <a:xfrm rot="21495133">
          <a:off x="2912060" y="30234"/>
          <a:ext cx="1999793"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912137" y="257183"/>
        <a:ext cx="1666983" cy="665620"/>
      </dsp:txXfrm>
    </dsp:sp>
    <dsp:sp modelId="{8ABAA3DE-7E56-4F43-84A3-A526E680F661}">
      <dsp:nvSpPr>
        <dsp:cNvPr id="0" name=""/>
        <dsp:cNvSpPr/>
      </dsp:nvSpPr>
      <dsp:spPr>
        <a:xfrm>
          <a:off x="4730626" y="533401"/>
          <a:ext cx="3566907" cy="3459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was a political organization and army in South Vietnam and Cambodia that fought the United States and South Vietnamese governments during the Vietnam War</a:t>
          </a:r>
          <a:endParaRPr lang="en-US" sz="2100" kern="1200" dirty="0"/>
        </a:p>
      </dsp:txBody>
      <dsp:txXfrm>
        <a:off x="5252987" y="1039983"/>
        <a:ext cx="2522185" cy="2445995"/>
      </dsp:txXfrm>
    </dsp:sp>
    <dsp:sp modelId="{A6C0B0E8-62AB-46ED-9A7C-89727D801F29}">
      <dsp:nvSpPr>
        <dsp:cNvPr id="0" name=""/>
        <dsp:cNvSpPr/>
      </dsp:nvSpPr>
      <dsp:spPr>
        <a:xfrm rot="10904867">
          <a:off x="2912055" y="3459237"/>
          <a:ext cx="1999793"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244788" y="3686186"/>
        <a:ext cx="1666983" cy="665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EBA75-0BDE-49C6-BF15-ACDB33F36C82}">
      <dsp:nvSpPr>
        <dsp:cNvPr id="0" name=""/>
        <dsp:cNvSpPr/>
      </dsp:nvSpPr>
      <dsp:spPr>
        <a:xfrm>
          <a:off x="108176" y="914401"/>
          <a:ext cx="3948060" cy="158323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was a communist national independence alliance formed at Pac Bo (city in northern Vietnam) on May 19, 1941</a:t>
          </a:r>
          <a:endParaRPr lang="en-US" sz="1800" kern="1200" dirty="0"/>
        </a:p>
      </dsp:txBody>
      <dsp:txXfrm>
        <a:off x="899793" y="914401"/>
        <a:ext cx="2364826" cy="1583234"/>
      </dsp:txXfrm>
    </dsp:sp>
    <dsp:sp modelId="{564D1E9D-F930-4ECC-8F7B-3DFD94A31C65}">
      <dsp:nvSpPr>
        <dsp:cNvPr id="0" name=""/>
        <dsp:cNvSpPr/>
      </dsp:nvSpPr>
      <dsp:spPr>
        <a:xfrm>
          <a:off x="5670772" y="762000"/>
          <a:ext cx="3222684" cy="174755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The Viet Minh initially formed to seek independence for Vietnam from the French Empire</a:t>
          </a:r>
          <a:endParaRPr lang="en-US" sz="1800" kern="1200" dirty="0"/>
        </a:p>
      </dsp:txBody>
      <dsp:txXfrm>
        <a:off x="6544549" y="762000"/>
        <a:ext cx="1475130" cy="1747554"/>
      </dsp:txXfrm>
    </dsp:sp>
    <dsp:sp modelId="{908B1157-57C7-43DD-A132-9735374758CD}">
      <dsp:nvSpPr>
        <dsp:cNvPr id="0" name=""/>
        <dsp:cNvSpPr/>
      </dsp:nvSpPr>
      <dsp:spPr>
        <a:xfrm>
          <a:off x="5264836" y="4724397"/>
          <a:ext cx="3879163" cy="15179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When the Japanese occupation began, the Viet Minh opposed Japan with backing from the United States and the Republic of China</a:t>
          </a:r>
          <a:endParaRPr lang="en-US" sz="1800" kern="1200" dirty="0"/>
        </a:p>
      </dsp:txBody>
      <dsp:txXfrm>
        <a:off x="6023815" y="4724397"/>
        <a:ext cx="2361206" cy="1517957"/>
      </dsp:txXfrm>
    </dsp:sp>
    <dsp:sp modelId="{977187C3-AA71-4319-A39F-77420D1A1FD0}">
      <dsp:nvSpPr>
        <dsp:cNvPr id="0" name=""/>
        <dsp:cNvSpPr/>
      </dsp:nvSpPr>
      <dsp:spPr>
        <a:xfrm>
          <a:off x="0" y="4800597"/>
          <a:ext cx="4215051" cy="16953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After World War II, the Viet Minh opposed the re-occupation of Vietnam by France and later opposed South Vietnam and the United States in the Vietnam War</a:t>
          </a:r>
          <a:endParaRPr lang="en-US" sz="1800" kern="1200" dirty="0"/>
        </a:p>
      </dsp:txBody>
      <dsp:txXfrm>
        <a:off x="847685" y="4800597"/>
        <a:ext cx="2519681" cy="169537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60DDD-549E-4C44-8FCD-A2CD15CC3130}"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DA2D0-D88C-49A4-AAFF-1662B57804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60DDD-549E-4C44-8FCD-A2CD15CC3130}" type="datetimeFigureOut">
              <a:rPr lang="en-US" smtClean="0"/>
              <a:pPr/>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DA2D0-D88C-49A4-AAFF-1662B57804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hyperlink" Target="http://www.worldbookonline.com/wb/Login?ed=w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7772400" cy="1470025"/>
          </a:xfrm>
        </p:spPr>
        <p:txBody>
          <a:bodyPr>
            <a:normAutofit/>
          </a:bodyPr>
          <a:lstStyle/>
          <a:p>
            <a:r>
              <a:rPr lang="en-US" dirty="0" smtClean="0">
                <a:solidFill>
                  <a:srgbClr val="FF0000"/>
                </a:solidFill>
              </a:rPr>
              <a:t/>
            </a:r>
            <a:br>
              <a:rPr lang="en-US" dirty="0" smtClean="0">
                <a:solidFill>
                  <a:srgbClr val="FF0000"/>
                </a:solidFill>
              </a:rPr>
            </a:br>
            <a:r>
              <a:rPr lang="en-US" sz="3600" dirty="0" smtClean="0"/>
              <a:t>(1954-1975)</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92D050"/>
            </a:gs>
            <a:gs pos="17999">
              <a:srgbClr val="FFFFFF"/>
            </a:gs>
            <a:gs pos="42000">
              <a:srgbClr val="FFFF00"/>
            </a:gs>
            <a:gs pos="53000">
              <a:schemeClr val="tx1">
                <a:lumMod val="65000"/>
                <a:lumOff val="35000"/>
              </a:schemeClr>
            </a:gs>
            <a:gs pos="66000">
              <a:schemeClr val="accent3">
                <a:lumMod val="60000"/>
                <a:lumOff val="40000"/>
              </a:schemeClr>
            </a:gs>
            <a:gs pos="75999">
              <a:srgbClr val="1F1F1F"/>
            </a:gs>
            <a:gs pos="78999">
              <a:schemeClr val="accent6">
                <a:lumMod val="50000"/>
              </a:schemeClr>
            </a:gs>
            <a:gs pos="100000">
              <a:srgbClr val="FF0000"/>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fontScale="85000" lnSpcReduction="10000"/>
          </a:bodyPr>
          <a:lstStyle/>
          <a:p>
            <a:r>
              <a:rPr lang="en-US" dirty="0"/>
              <a:t> is a large </a:t>
            </a:r>
            <a:r>
              <a:rPr lang="en-US" dirty="0" smtClean="0"/>
              <a:t>airborne </a:t>
            </a:r>
            <a:r>
              <a:rPr lang="en-US" dirty="0"/>
              <a:t>bombing done in a progressive manner to inflict damage in every part of a selected area of </a:t>
            </a:r>
            <a:r>
              <a:rPr lang="en-US" dirty="0" smtClean="0"/>
              <a:t>land</a:t>
            </a:r>
          </a:p>
          <a:p>
            <a:r>
              <a:rPr lang="en-US" dirty="0" smtClean="0"/>
              <a:t>The </a:t>
            </a:r>
            <a:r>
              <a:rPr lang="en-US" dirty="0"/>
              <a:t>phrase </a:t>
            </a:r>
            <a:r>
              <a:rPr lang="en-US" dirty="0" smtClean="0"/>
              <a:t>suggests </a:t>
            </a:r>
            <a:r>
              <a:rPr lang="en-US" dirty="0"/>
              <a:t>the image of explosions completely covering an area, in the same way that a carpet covers a </a:t>
            </a:r>
            <a:r>
              <a:rPr lang="en-US" dirty="0" smtClean="0"/>
              <a:t>floor</a:t>
            </a:r>
          </a:p>
          <a:p>
            <a:r>
              <a:rPr lang="en-US" dirty="0" smtClean="0"/>
              <a:t> </a:t>
            </a:r>
            <a:r>
              <a:rPr lang="en-US" dirty="0"/>
              <a:t>Carpet bombing is usually achieved by dropping many unguided </a:t>
            </a:r>
            <a:r>
              <a:rPr lang="en-US" dirty="0" smtClean="0"/>
              <a:t>bombs</a:t>
            </a:r>
          </a:p>
          <a:p>
            <a:r>
              <a:rPr lang="en-US" dirty="0" smtClean="0"/>
              <a:t> </a:t>
            </a:r>
            <a:r>
              <a:rPr lang="en-US" dirty="0"/>
              <a:t>In contrast to precision bombing, it is not aimed at a small </a:t>
            </a:r>
            <a:r>
              <a:rPr lang="en-US" dirty="0" smtClean="0"/>
              <a:t>target, such </a:t>
            </a:r>
            <a:r>
              <a:rPr lang="en-US" dirty="0"/>
              <a:t>as a bunker, an airfield, or a military unit. One of its uses is the </a:t>
            </a:r>
            <a:r>
              <a:rPr lang="en-US" dirty="0" smtClean="0"/>
              <a:t>airborne </a:t>
            </a:r>
            <a:r>
              <a:rPr lang="en-US" dirty="0"/>
              <a:t>bombing of </a:t>
            </a:r>
            <a:r>
              <a:rPr lang="en-US" dirty="0" smtClean="0"/>
              <a:t>cities</a:t>
            </a:r>
            <a:endParaRPr lang="en-US" dirty="0"/>
          </a:p>
        </p:txBody>
      </p:sp>
    </p:spTree>
    <p:extLst>
      <p:ext uri="{BB962C8B-B14F-4D97-AF65-F5344CB8AC3E}">
        <p14:creationId xmlns="" xmlns:p14="http://schemas.microsoft.com/office/powerpoint/2010/main" val="163179815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
              <a:srgbClr val="DDEBCF"/>
            </a:gs>
            <a:gs pos="41000">
              <a:srgbClr val="9CB86E"/>
            </a:gs>
            <a:gs pos="78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Orange</a:t>
            </a: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371493"/>
            <a:ext cx="3768907" cy="2726747"/>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75034" y="27709"/>
            <a:ext cx="2513548" cy="3782291"/>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546148" y="4572000"/>
            <a:ext cx="2114550" cy="2171700"/>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70646" y="4876800"/>
            <a:ext cx="2619375" cy="17430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70366"/>
            <a:ext cx="8229600" cy="1143000"/>
          </a:xfrm>
        </p:spPr>
        <p:txBody>
          <a:bodyPr/>
          <a:lstStyle/>
          <a:p>
            <a:r>
              <a:rPr lang="en-US" dirty="0" smtClean="0"/>
              <a:t>Napalm</a:t>
            </a:r>
            <a:endParaRPr lang="en-US" dirty="0"/>
          </a:p>
        </p:txBody>
      </p:sp>
      <p:sp>
        <p:nvSpPr>
          <p:cNvPr id="5" name="TextBox 4"/>
          <p:cNvSpPr txBox="1"/>
          <p:nvPr/>
        </p:nvSpPr>
        <p:spPr>
          <a:xfrm>
            <a:off x="-34636" y="1609130"/>
            <a:ext cx="5029200" cy="1323439"/>
          </a:xfrm>
          <a:prstGeom prst="rect">
            <a:avLst/>
          </a:prstGeom>
          <a:noFill/>
        </p:spPr>
        <p:txBody>
          <a:bodyPr wrap="square" rtlCol="0">
            <a:spAutoFit/>
          </a:bodyPr>
          <a:lstStyle/>
          <a:p>
            <a:r>
              <a:rPr lang="en-US" sz="2000" b="1" dirty="0"/>
              <a:t>is a thickening or gelling agent generally mixed with petroleum or a similar fuel for use in </a:t>
            </a:r>
            <a:r>
              <a:rPr lang="en-US" sz="2000" b="1" dirty="0" smtClean="0"/>
              <a:t>a </a:t>
            </a:r>
            <a:r>
              <a:rPr lang="en-US" sz="2000" b="1" dirty="0"/>
              <a:t>flammable device, primarily as an anti-personnel weapon</a:t>
            </a:r>
          </a:p>
        </p:txBody>
      </p:sp>
    </p:spTree>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rgbClr val="DDEBCF"/>
            </a:gs>
            <a:gs pos="41000">
              <a:schemeClr val="accent4"/>
            </a:gs>
            <a:gs pos="78000">
              <a:schemeClr val="accent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My Lai Massacre</a:t>
            </a:r>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2228" y="685800"/>
            <a:ext cx="2834372"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51455" y="601947"/>
            <a:ext cx="3276600" cy="2585323"/>
          </a:xfrm>
          <a:prstGeom prst="rect">
            <a:avLst/>
          </a:prstGeom>
          <a:noFill/>
        </p:spPr>
        <p:txBody>
          <a:bodyPr wrap="square" rtlCol="0">
            <a:spAutoFit/>
          </a:bodyPr>
          <a:lstStyle/>
          <a:p>
            <a:r>
              <a:rPr lang="en-US" dirty="0"/>
              <a:t> </a:t>
            </a:r>
            <a:r>
              <a:rPr lang="en-US" dirty="0" smtClean="0"/>
              <a:t>      This was </a:t>
            </a:r>
            <a:r>
              <a:rPr lang="en-US" dirty="0"/>
              <a:t>the Vietnam War mass murder of between 347 and 504 unarmed civilians in South Vietnam on March 16, 1968, by United States Army soldiers of "Charlie" Company of 1st Battalion, 20th Infantry Regiment, 11th Brigade of the </a:t>
            </a:r>
            <a:r>
              <a:rPr lang="en-US" dirty="0" smtClean="0"/>
              <a:t>American Division</a:t>
            </a:r>
          </a:p>
        </p:txBody>
      </p:sp>
      <p:sp>
        <p:nvSpPr>
          <p:cNvPr id="5" name="TextBox 4"/>
          <p:cNvSpPr txBox="1"/>
          <p:nvPr/>
        </p:nvSpPr>
        <p:spPr>
          <a:xfrm>
            <a:off x="124690" y="4053905"/>
            <a:ext cx="2590800" cy="2308324"/>
          </a:xfrm>
          <a:prstGeom prst="rect">
            <a:avLst/>
          </a:prstGeom>
          <a:noFill/>
        </p:spPr>
        <p:txBody>
          <a:bodyPr wrap="square" rtlCol="0">
            <a:spAutoFit/>
          </a:bodyPr>
          <a:lstStyle/>
          <a:p>
            <a:r>
              <a:rPr lang="en-US" dirty="0" smtClean="0"/>
              <a:t>       Most </a:t>
            </a:r>
            <a:r>
              <a:rPr lang="en-US" dirty="0"/>
              <a:t>of the victims were women, children, infants, and elderly people. Some of the bodies were later found to be mutilated and many women allegedly raped prior to the </a:t>
            </a:r>
            <a:r>
              <a:rPr lang="en-US" dirty="0" smtClean="0"/>
              <a:t>killings</a:t>
            </a:r>
            <a:endParaRPr lang="en-US" dirty="0"/>
          </a:p>
        </p:txBody>
      </p:sp>
      <p:sp>
        <p:nvSpPr>
          <p:cNvPr id="6" name="TextBox 5"/>
          <p:cNvSpPr txBox="1"/>
          <p:nvPr/>
        </p:nvSpPr>
        <p:spPr>
          <a:xfrm>
            <a:off x="3581400" y="4192404"/>
            <a:ext cx="3048000" cy="2031325"/>
          </a:xfrm>
          <a:prstGeom prst="rect">
            <a:avLst/>
          </a:prstGeom>
          <a:noFill/>
        </p:spPr>
        <p:txBody>
          <a:bodyPr wrap="square" rtlCol="0">
            <a:spAutoFit/>
          </a:bodyPr>
          <a:lstStyle/>
          <a:p>
            <a:r>
              <a:rPr lang="en-US" dirty="0" smtClean="0"/>
              <a:t>         While </a:t>
            </a:r>
            <a:r>
              <a:rPr lang="en-US" dirty="0"/>
              <a:t>26 US soldiers were initially charged with criminal offenses for their actions at </a:t>
            </a:r>
            <a:r>
              <a:rPr lang="en-US" dirty="0" smtClean="0"/>
              <a:t>My Lai</a:t>
            </a:r>
            <a:r>
              <a:rPr lang="en-US" dirty="0"/>
              <a:t>, only Second Lieutenant William </a:t>
            </a:r>
            <a:r>
              <a:rPr lang="en-US" dirty="0" err="1"/>
              <a:t>Calley</a:t>
            </a:r>
            <a:r>
              <a:rPr lang="en-US" dirty="0"/>
              <a:t>, a platoon leader in Charlie Company, was </a:t>
            </a:r>
            <a:r>
              <a:rPr lang="en-US" dirty="0" smtClean="0"/>
              <a:t>convicted</a:t>
            </a:r>
            <a:endParaRPr lang="en-US" dirty="0"/>
          </a:p>
        </p:txBody>
      </p:sp>
      <p:sp>
        <p:nvSpPr>
          <p:cNvPr id="7" name="TextBox 6"/>
          <p:cNvSpPr txBox="1"/>
          <p:nvPr/>
        </p:nvSpPr>
        <p:spPr>
          <a:xfrm>
            <a:off x="6848440" y="4629021"/>
            <a:ext cx="2368296" cy="2031325"/>
          </a:xfrm>
          <a:prstGeom prst="rect">
            <a:avLst/>
          </a:prstGeom>
          <a:noFill/>
        </p:spPr>
        <p:txBody>
          <a:bodyPr wrap="square" rtlCol="0">
            <a:spAutoFit/>
          </a:bodyPr>
          <a:lstStyle/>
          <a:p>
            <a:r>
              <a:rPr lang="en-US" dirty="0" smtClean="0"/>
              <a:t>     Found </a:t>
            </a:r>
            <a:r>
              <a:rPr lang="en-US" dirty="0"/>
              <a:t>guilty of killing 22 villagers, he was originally given a life sentence, but only served three and a half years under house </a:t>
            </a:r>
            <a:r>
              <a:rPr lang="en-US" dirty="0" smtClean="0"/>
              <a:t>arrest</a:t>
            </a:r>
            <a:endParaRPr lang="en-US" dirty="0"/>
          </a:p>
        </p:txBody>
      </p:sp>
      <p:sp>
        <p:nvSpPr>
          <p:cNvPr id="8" name="Left Arrow 7"/>
          <p:cNvSpPr/>
          <p:nvPr/>
        </p:nvSpPr>
        <p:spPr>
          <a:xfrm rot="20351977">
            <a:off x="1336772" y="3026591"/>
            <a:ext cx="2901248" cy="60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602992" y="50380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888182" y="61145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2819399"/>
            <a:ext cx="2823278" cy="1650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Resources</a:t>
            </a:r>
            <a:endParaRPr lang="en-US" b="1" u="sng"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www.worldbookonline.com/wb/Login?ed=wb</a:t>
            </a:r>
            <a:endParaRPr lang="en-US" dirty="0"/>
          </a:p>
          <a:p>
            <a:endParaRPr lang="en-US" dirty="0" smtClean="0">
              <a:hlinkClick r:id="rId3"/>
            </a:endParaRPr>
          </a:p>
          <a:p>
            <a:r>
              <a:rPr lang="en-US" dirty="0" smtClean="0">
                <a:hlinkClick r:id="rId3"/>
              </a:rPr>
              <a:t>http</a:t>
            </a:r>
            <a:r>
              <a:rPr lang="en-US" dirty="0">
                <a:hlinkClick r:id="rId3"/>
              </a:rPr>
              <a:t>://</a:t>
            </a:r>
            <a:r>
              <a:rPr lang="en-US" dirty="0" smtClean="0">
                <a:hlinkClick r:id="rId3"/>
              </a:rPr>
              <a:t>www.wikipedia.org/</a:t>
            </a:r>
            <a:endParaRPr lang="en-US" dirty="0"/>
          </a:p>
          <a:p>
            <a:endParaRPr lang="en-US" dirty="0" smtClean="0"/>
          </a:p>
          <a:p>
            <a:r>
              <a:rPr lang="en-US" dirty="0" smtClean="0"/>
              <a:t>Google images</a:t>
            </a:r>
          </a:p>
          <a:p>
            <a:endParaRPr lang="en-US" dirty="0"/>
          </a:p>
        </p:txBody>
      </p:sp>
    </p:spTree>
    <p:extLst>
      <p:ext uri="{BB962C8B-B14F-4D97-AF65-F5344CB8AC3E}">
        <p14:creationId xmlns="" xmlns:p14="http://schemas.microsoft.com/office/powerpoint/2010/main" val="119171956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p:cNvSpPr txBox="1"/>
          <p:nvPr/>
        </p:nvSpPr>
        <p:spPr>
          <a:xfrm>
            <a:off x="3505200" y="3581400"/>
            <a:ext cx="4953000" cy="646331"/>
          </a:xfrm>
          <a:prstGeom prst="rect">
            <a:avLst/>
          </a:prstGeom>
          <a:noFill/>
        </p:spPr>
        <p:txBody>
          <a:bodyPr wrap="square" rtlCol="0">
            <a:spAutoFit/>
          </a:bodyPr>
          <a:lstStyle/>
          <a:p>
            <a:r>
              <a:rPr lang="en-US" sz="3600" dirty="0" smtClean="0"/>
              <a:t>By: </a:t>
            </a:r>
            <a:r>
              <a:rPr lang="en-US" sz="3600" b="1" u="sng" dirty="0" smtClean="0"/>
              <a:t>Alex</a:t>
            </a:r>
            <a:r>
              <a:rPr lang="en-US" sz="3600" dirty="0" smtClean="0"/>
              <a:t>, James, and Shea</a:t>
            </a:r>
            <a:endParaRPr lang="en-US" sz="3600" dirty="0"/>
          </a:p>
        </p:txBody>
      </p:sp>
    </p:spTree>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7000">
              <a:schemeClr val="accent1">
                <a:tint val="66000"/>
                <a:satMod val="160000"/>
              </a:schemeClr>
            </a:gs>
            <a:gs pos="54000">
              <a:schemeClr val="accent6">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 Cong</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1097589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050107" y="152400"/>
            <a:ext cx="2870668" cy="1905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45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750" fill="hold"/>
                                        <p:tgtEl>
                                          <p:spTgt spid="5"/>
                                        </p:tgtEl>
                                        <p:attrNameLst>
                                          <p:attrName>ppt_w</p:attrName>
                                        </p:attrNameLst>
                                      </p:cBhvr>
                                      <p:tavLst>
                                        <p:tav tm="0">
                                          <p:val>
                                            <p:fltVal val="0"/>
                                          </p:val>
                                        </p:tav>
                                        <p:tav tm="100000">
                                          <p:val>
                                            <p:strVal val="#ppt_w"/>
                                          </p:val>
                                        </p:tav>
                                      </p:tavLst>
                                    </p:anim>
                                    <p:anim calcmode="lin" valueType="num">
                                      <p:cBhvr>
                                        <p:cTn id="8" dur="3750" fill="hold"/>
                                        <p:tgtEl>
                                          <p:spTgt spid="5"/>
                                        </p:tgtEl>
                                        <p:attrNameLst>
                                          <p:attrName>ppt_h</p:attrName>
                                        </p:attrNameLst>
                                      </p:cBhvr>
                                      <p:tavLst>
                                        <p:tav tm="0">
                                          <p:val>
                                            <p:fltVal val="0"/>
                                          </p:val>
                                        </p:tav>
                                        <p:tav tm="100000">
                                          <p:val>
                                            <p:strVal val="#ppt_h"/>
                                          </p:val>
                                        </p:tav>
                                      </p:tavLst>
                                    </p:anim>
                                    <p:animEffect transition="in" filter="fade">
                                      <p:cBhvr>
                                        <p:cTn id="9" dur="3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Viet Minh</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10894347"/>
              </p:ext>
            </p:extLst>
          </p:nvPr>
        </p:nvGraphicFramePr>
        <p:xfrm>
          <a:off x="0" y="0"/>
          <a:ext cx="929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a:t>
            </a:r>
            <a:r>
              <a:rPr lang="en-US" dirty="0" smtClean="0"/>
              <a:t> Offensive</a:t>
            </a:r>
            <a:endParaRPr lang="en-US" dirty="0"/>
          </a:p>
        </p:txBody>
      </p:sp>
      <p:sp>
        <p:nvSpPr>
          <p:cNvPr id="3" name="Content Placeholder 2"/>
          <p:cNvSpPr>
            <a:spLocks noGrp="1"/>
          </p:cNvSpPr>
          <p:nvPr>
            <p:ph idx="1"/>
          </p:nvPr>
        </p:nvSpPr>
        <p:spPr>
          <a:solidFill>
            <a:srgbClr val="FF0000"/>
          </a:solidFill>
        </p:spPr>
        <p:txBody>
          <a:bodyPr>
            <a:normAutofit fontScale="92500" lnSpcReduction="20000"/>
          </a:bodyPr>
          <a:lstStyle/>
          <a:p>
            <a:r>
              <a:rPr lang="en-US" dirty="0"/>
              <a:t> was a military campaign during the Vietnam </a:t>
            </a:r>
            <a:r>
              <a:rPr lang="en-US" dirty="0" smtClean="0"/>
              <a:t>War</a:t>
            </a:r>
          </a:p>
          <a:p>
            <a:r>
              <a:rPr lang="en-US" dirty="0"/>
              <a:t>was launched on January 30, </a:t>
            </a:r>
            <a:r>
              <a:rPr lang="en-US" dirty="0" smtClean="0"/>
              <a:t>1968</a:t>
            </a:r>
          </a:p>
          <a:p>
            <a:r>
              <a:rPr lang="en-US" dirty="0"/>
              <a:t>It </a:t>
            </a:r>
            <a:r>
              <a:rPr lang="en-US" dirty="0" smtClean="0"/>
              <a:t>was started by </a:t>
            </a:r>
            <a:r>
              <a:rPr lang="en-US" dirty="0"/>
              <a:t>forces of the People's Army of </a:t>
            </a:r>
            <a:r>
              <a:rPr lang="en-US" dirty="0" smtClean="0"/>
              <a:t>Vietnam (North Vietnam) fighting against </a:t>
            </a:r>
            <a:r>
              <a:rPr lang="en-US" dirty="0"/>
              <a:t>the forces of the Republic of Vietnam (South Vietnam), the United States, and their </a:t>
            </a:r>
            <a:r>
              <a:rPr lang="en-US" dirty="0" smtClean="0"/>
              <a:t>allies</a:t>
            </a:r>
          </a:p>
          <a:p>
            <a:r>
              <a:rPr lang="en-US" dirty="0"/>
              <a:t> The </a:t>
            </a:r>
            <a:r>
              <a:rPr lang="en-US" dirty="0" smtClean="0"/>
              <a:t>main purpose </a:t>
            </a:r>
            <a:r>
              <a:rPr lang="en-US" dirty="0"/>
              <a:t>of the offensive was to utilize the element of surprise and strike military and civilian command and control centers throughout South </a:t>
            </a:r>
            <a:r>
              <a:rPr lang="en-US" dirty="0" smtClean="0"/>
              <a:t>Vietnam (during </a:t>
            </a:r>
            <a:r>
              <a:rPr lang="en-US" dirty="0"/>
              <a:t>a period when no attacks were supposed to take </a:t>
            </a:r>
            <a:r>
              <a:rPr lang="en-US" dirty="0" smtClean="0"/>
              <a:t>place</a:t>
            </a:r>
            <a:r>
              <a:rPr lang="en-US" dirty="0"/>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7000">
              <a:srgbClr val="00B0F0"/>
            </a:gs>
            <a:gs pos="77000">
              <a:srgbClr val="FF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of Tonkin</a:t>
            </a:r>
            <a:endParaRPr lang="en-US" dirty="0"/>
          </a:p>
        </p:txBody>
      </p:sp>
      <p:sp>
        <p:nvSpPr>
          <p:cNvPr id="3" name="Content Placeholder 2"/>
          <p:cNvSpPr>
            <a:spLocks noGrp="1"/>
          </p:cNvSpPr>
          <p:nvPr>
            <p:ph idx="1"/>
          </p:nvPr>
        </p:nvSpPr>
        <p:spPr/>
        <p:txBody>
          <a:bodyPr>
            <a:normAutofit fontScale="77500" lnSpcReduction="20000"/>
          </a:bodyPr>
          <a:lstStyle/>
          <a:p>
            <a:r>
              <a:rPr lang="en-US" dirty="0"/>
              <a:t>w</a:t>
            </a:r>
            <a:r>
              <a:rPr lang="en-US" dirty="0" smtClean="0"/>
              <a:t>as </a:t>
            </a:r>
            <a:r>
              <a:rPr lang="en-US" dirty="0"/>
              <a:t>also known as the USS Maddox </a:t>
            </a:r>
            <a:r>
              <a:rPr lang="en-US" dirty="0" smtClean="0"/>
              <a:t>Incident</a:t>
            </a:r>
          </a:p>
          <a:p>
            <a:r>
              <a:rPr lang="en-US" dirty="0"/>
              <a:t>On August 2, 1964, the destroyer USS Maddox, while performing a signals intelligence patrol as part of DESOTO operations, engaged three North Vietnamese Navy torpedo boats of the 135th Torpedo Squadron</a:t>
            </a:r>
            <a:r>
              <a:rPr lang="en-US" dirty="0" smtClean="0"/>
              <a:t>.</a:t>
            </a:r>
          </a:p>
          <a:p>
            <a:r>
              <a:rPr lang="en-US" dirty="0" smtClean="0"/>
              <a:t> </a:t>
            </a:r>
            <a:r>
              <a:rPr lang="en-US" dirty="0"/>
              <a:t>A sea battle resulted, in which the Maddox </a:t>
            </a:r>
            <a:r>
              <a:rPr lang="en-US" dirty="0" smtClean="0"/>
              <a:t>depleted over </a:t>
            </a:r>
            <a:r>
              <a:rPr lang="en-US" dirty="0"/>
              <a:t>two hundred and eighty 3-inch and 5-inch shells, and in which four USN F-8 Crusader jet fighter bombers </a:t>
            </a:r>
            <a:r>
              <a:rPr lang="en-US" dirty="0" smtClean="0"/>
              <a:t>attacked </a:t>
            </a:r>
            <a:r>
              <a:rPr lang="en-US" dirty="0"/>
              <a:t>the torpedo boats. </a:t>
            </a:r>
            <a:endParaRPr lang="en-US" dirty="0" smtClean="0"/>
          </a:p>
          <a:p>
            <a:r>
              <a:rPr lang="en-US" dirty="0" smtClean="0"/>
              <a:t>One </a:t>
            </a:r>
            <a:r>
              <a:rPr lang="en-US" dirty="0"/>
              <a:t>US aircraft was damaged, one 14.5 mm round hit the destroyer, three North Vietnamese torpedo boats were damaged, and four North Vietnamese sailors were killed and six were </a:t>
            </a:r>
            <a:r>
              <a:rPr lang="en-US" dirty="0" smtClean="0"/>
              <a:t>wounded. There </a:t>
            </a:r>
            <a:r>
              <a:rPr lang="en-US" dirty="0"/>
              <a:t>were no U.S. casualties</a:t>
            </a:r>
            <a:r>
              <a:rPr lang="en-US" dirty="0" smtClean="0"/>
              <a:t>.</a:t>
            </a:r>
            <a:endParaRPr lang="en-US" dirty="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30649245"/>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 Chi Minh</a:t>
            </a:r>
            <a:endParaRPr lang="en-US" dirty="0"/>
          </a:p>
        </p:txBody>
      </p:sp>
      <p:sp>
        <p:nvSpPr>
          <p:cNvPr id="3" name="Content Placeholder 2"/>
          <p:cNvSpPr>
            <a:spLocks noGrp="1"/>
          </p:cNvSpPr>
          <p:nvPr>
            <p:ph idx="1"/>
          </p:nvPr>
        </p:nvSpPr>
        <p:spPr>
          <a:xfrm>
            <a:off x="457200" y="1524000"/>
            <a:ext cx="8382000" cy="5105400"/>
          </a:xfrm>
          <a:solidFill>
            <a:schemeClr val="bg1"/>
          </a:solidFill>
        </p:spPr>
        <p:txBody>
          <a:bodyPr>
            <a:noAutofit/>
          </a:bodyPr>
          <a:lstStyle/>
          <a:p>
            <a:r>
              <a:rPr lang="en-US" sz="2100" dirty="0"/>
              <a:t> was a Vietnamese Marxist-Leninist revolutionary leader who was prime minister (1945–1955) and president (1945–1969) of the Democratic Republic of Vietnam (North </a:t>
            </a:r>
            <a:r>
              <a:rPr lang="en-US" sz="2100" dirty="0" smtClean="0"/>
              <a:t>Vietnam)</a:t>
            </a:r>
          </a:p>
          <a:p>
            <a:r>
              <a:rPr lang="en-US" sz="2100" dirty="0" smtClean="0"/>
              <a:t>He </a:t>
            </a:r>
            <a:r>
              <a:rPr lang="en-US" sz="2100" dirty="0"/>
              <a:t>was a key figure in the foundation of the Democratic Republic of Vietnam in 1945, as well as the People's Army of Vietnam (PAVN) and the </a:t>
            </a:r>
            <a:r>
              <a:rPr lang="en-US" sz="2100" dirty="0" smtClean="0"/>
              <a:t>Viet Cong </a:t>
            </a:r>
            <a:r>
              <a:rPr lang="en-US" sz="2100" dirty="0"/>
              <a:t>(NLF or VC) during the Vietnam </a:t>
            </a:r>
            <a:r>
              <a:rPr lang="en-US" sz="2100" dirty="0" smtClean="0"/>
              <a:t>War</a:t>
            </a:r>
          </a:p>
          <a:p>
            <a:r>
              <a:rPr lang="en-US" sz="2100" dirty="0"/>
              <a:t>He led the </a:t>
            </a:r>
            <a:r>
              <a:rPr lang="en-US" sz="2100" dirty="0" smtClean="0"/>
              <a:t>Viet </a:t>
            </a:r>
            <a:r>
              <a:rPr lang="en-US" sz="2100" dirty="0"/>
              <a:t>Minh independence movement from 1941 onward, establishing the communist-governed Democratic Republic of Vietnam in 1945 and defeating the French Union in 1954 at </a:t>
            </a:r>
            <a:r>
              <a:rPr lang="en-US" sz="2100" dirty="0" err="1"/>
              <a:t>D</a:t>
            </a:r>
            <a:r>
              <a:rPr lang="en-US" sz="2100" dirty="0" err="1" smtClean="0"/>
              <a:t>ien</a:t>
            </a:r>
            <a:r>
              <a:rPr lang="en-US" sz="2100" dirty="0" smtClean="0"/>
              <a:t> Bien </a:t>
            </a:r>
            <a:r>
              <a:rPr lang="en-US" sz="2100" dirty="0" err="1" smtClean="0"/>
              <a:t>Phu</a:t>
            </a:r>
            <a:endParaRPr lang="en-US" sz="2100" dirty="0" smtClean="0"/>
          </a:p>
          <a:p>
            <a:r>
              <a:rPr lang="en-US" sz="2100" dirty="0" smtClean="0"/>
              <a:t> </a:t>
            </a:r>
            <a:r>
              <a:rPr lang="en-US" sz="2100" dirty="0"/>
              <a:t>He officially stepped down from power in 1955 due to health problems, but remained a highly visible figurehead and inspiration for Vietnamese fighting for his cause – a united, independent Vietnam – until his </a:t>
            </a:r>
            <a:r>
              <a:rPr lang="en-US" sz="2100" dirty="0" smtClean="0"/>
              <a:t>death.</a:t>
            </a:r>
          </a:p>
          <a:p>
            <a:r>
              <a:rPr lang="en-US" sz="2100" dirty="0" smtClean="0"/>
              <a:t>After </a:t>
            </a:r>
            <a:r>
              <a:rPr lang="en-US" sz="2100" dirty="0"/>
              <a:t>the war, Saigon, the capital of Republic of Vietnam, was renamed </a:t>
            </a:r>
            <a:r>
              <a:rPr lang="en-US" sz="2100" dirty="0" smtClean="0"/>
              <a:t>Ho Chi </a:t>
            </a:r>
            <a:r>
              <a:rPr lang="en-US" sz="2100" dirty="0"/>
              <a:t>Minh City in his honor.</a:t>
            </a:r>
          </a:p>
        </p:txBody>
      </p:sp>
    </p:spTree>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2000">
              <a:srgbClr val="FFC000"/>
            </a:gs>
            <a:gs pos="86000">
              <a:srgbClr val="FF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Guerrilla Warfare</a:t>
            </a:r>
            <a:endParaRPr lang="en-US" dirty="0"/>
          </a:p>
        </p:txBody>
      </p:sp>
      <p:sp>
        <p:nvSpPr>
          <p:cNvPr id="3" name="Content Placeholder 2"/>
          <p:cNvSpPr>
            <a:spLocks noGrp="1"/>
          </p:cNvSpPr>
          <p:nvPr>
            <p:ph idx="1"/>
          </p:nvPr>
        </p:nvSpPr>
        <p:spPr/>
        <p:txBody>
          <a:bodyPr>
            <a:normAutofit/>
          </a:bodyPr>
          <a:lstStyle/>
          <a:p>
            <a:r>
              <a:rPr lang="en-US" dirty="0"/>
              <a:t>is a form of irregular warfare and refers to conflicts in which a small group of </a:t>
            </a:r>
            <a:r>
              <a:rPr lang="en-US" dirty="0" smtClean="0"/>
              <a:t>combatants</a:t>
            </a:r>
          </a:p>
          <a:p>
            <a:r>
              <a:rPr lang="en-US" dirty="0" smtClean="0"/>
              <a:t>It normally includes, </a:t>
            </a:r>
            <a:r>
              <a:rPr lang="en-US" dirty="0"/>
              <a:t>armed civilians </a:t>
            </a:r>
            <a:r>
              <a:rPr lang="en-US" dirty="0" smtClean="0"/>
              <a:t>using </a:t>
            </a:r>
            <a:r>
              <a:rPr lang="en-US" dirty="0"/>
              <a:t>military tactics, such as ambushes, sabotage, raids, the element of surprise, and extraordinary mobility to harass a larger and less-mobile traditional army, or strike </a:t>
            </a:r>
            <a:r>
              <a:rPr lang="en-US" dirty="0" smtClean="0"/>
              <a:t>an exposed </a:t>
            </a:r>
            <a:r>
              <a:rPr lang="en-US" dirty="0"/>
              <a:t>target, and </a:t>
            </a:r>
            <a:r>
              <a:rPr lang="en-US" dirty="0" smtClean="0"/>
              <a:t>leave </a:t>
            </a:r>
            <a:r>
              <a:rPr lang="en-US" dirty="0"/>
              <a:t>almost </a:t>
            </a:r>
            <a:r>
              <a:rPr lang="en-US" dirty="0" smtClean="0"/>
              <a:t>immediately</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Carpet Bombing</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859</Words>
  <Application>Microsoft Office PowerPoint</Application>
  <PresentationFormat>On-screen Show (4:3)</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(1954-1975)</vt:lpstr>
      <vt:lpstr>Viet Cong</vt:lpstr>
      <vt:lpstr>Viet Minh</vt:lpstr>
      <vt:lpstr>Tet Offensive</vt:lpstr>
      <vt:lpstr>Gulf of Tonkin</vt:lpstr>
      <vt:lpstr>Slide 6</vt:lpstr>
      <vt:lpstr>Ho Chi Minh</vt:lpstr>
      <vt:lpstr>Guerrilla Warfare</vt:lpstr>
      <vt:lpstr>Carpet Bombing</vt:lpstr>
      <vt:lpstr>Slide 10</vt:lpstr>
      <vt:lpstr>Agent Orange</vt:lpstr>
      <vt:lpstr>Napalm</vt:lpstr>
      <vt:lpstr>My Lai Massacre</vt:lpstr>
      <vt:lpstr>Resources</vt:lpstr>
      <vt:lpstr>Slide 15</vt:lpstr>
    </vt:vector>
  </TitlesOfParts>
  <Company>HPS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 (1954-1975)</dc:title>
  <dc:creator>SOL</dc:creator>
  <cp:lastModifiedBy>amcdonough</cp:lastModifiedBy>
  <cp:revision>21</cp:revision>
  <dcterms:created xsi:type="dcterms:W3CDTF">2012-05-22T12:25:45Z</dcterms:created>
  <dcterms:modified xsi:type="dcterms:W3CDTF">2015-11-19T14:19:12Z</dcterms:modified>
</cp:coreProperties>
</file>