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CB62-46CC-412F-9B7D-E0CCAC21FDA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6.jpeg"/><Relationship Id="rId18" Type="http://schemas.openxmlformats.org/officeDocument/2006/relationships/slide" Target="slide10.xml"/><Relationship Id="rId26" Type="http://schemas.openxmlformats.org/officeDocument/2006/relationships/slide" Target="slide14.xml"/><Relationship Id="rId39" Type="http://schemas.openxmlformats.org/officeDocument/2006/relationships/image" Target="../media/image19.jpeg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34" Type="http://schemas.openxmlformats.org/officeDocument/2006/relationships/slide" Target="slide18.xml"/><Relationship Id="rId7" Type="http://schemas.openxmlformats.org/officeDocument/2006/relationships/image" Target="../media/image3.jpeg"/><Relationship Id="rId12" Type="http://schemas.openxmlformats.org/officeDocument/2006/relationships/slide" Target="slide7.xml"/><Relationship Id="rId17" Type="http://schemas.openxmlformats.org/officeDocument/2006/relationships/image" Target="../media/image8.jpeg"/><Relationship Id="rId25" Type="http://schemas.openxmlformats.org/officeDocument/2006/relationships/image" Target="../media/image12.jpeg"/><Relationship Id="rId33" Type="http://schemas.openxmlformats.org/officeDocument/2006/relationships/image" Target="../media/image16.jpeg"/><Relationship Id="rId38" Type="http://schemas.openxmlformats.org/officeDocument/2006/relationships/slide" Target="slide20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1.xml"/><Relationship Id="rId29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image" Target="../media/image5.jpeg"/><Relationship Id="rId24" Type="http://schemas.openxmlformats.org/officeDocument/2006/relationships/slide" Target="slide13.xml"/><Relationship Id="rId32" Type="http://schemas.openxmlformats.org/officeDocument/2006/relationships/slide" Target="slide17.xml"/><Relationship Id="rId37" Type="http://schemas.openxmlformats.org/officeDocument/2006/relationships/image" Target="../media/image18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28" Type="http://schemas.openxmlformats.org/officeDocument/2006/relationships/slide" Target="slide15.xml"/><Relationship Id="rId36" Type="http://schemas.openxmlformats.org/officeDocument/2006/relationships/slide" Target="slide19.xml"/><Relationship Id="rId10" Type="http://schemas.openxmlformats.org/officeDocument/2006/relationships/slide" Target="slide6.xml"/><Relationship Id="rId19" Type="http://schemas.openxmlformats.org/officeDocument/2006/relationships/image" Target="../media/image9.jpeg"/><Relationship Id="rId31" Type="http://schemas.openxmlformats.org/officeDocument/2006/relationships/image" Target="../media/image15.jpeg"/><Relationship Id="rId4" Type="http://schemas.openxmlformats.org/officeDocument/2006/relationships/slide" Target="slide3.xml"/><Relationship Id="rId9" Type="http://schemas.openxmlformats.org/officeDocument/2006/relationships/image" Target="../media/image4.jpeg"/><Relationship Id="rId14" Type="http://schemas.openxmlformats.org/officeDocument/2006/relationships/slide" Target="slide8.xml"/><Relationship Id="rId22" Type="http://schemas.openxmlformats.org/officeDocument/2006/relationships/slide" Target="slide12.xml"/><Relationship Id="rId27" Type="http://schemas.openxmlformats.org/officeDocument/2006/relationships/image" Target="../media/image13.jpeg"/><Relationship Id="rId30" Type="http://schemas.openxmlformats.org/officeDocument/2006/relationships/slide" Target="slide16.xml"/><Relationship Id="rId35" Type="http://schemas.openxmlformats.org/officeDocument/2006/relationships/image" Target="../media/image1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152400"/>
            <a:ext cx="3733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Choose favorite!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86" name="Picture 2" descr="http://t1.gstatic.com/images?q=tbn:ANd9GcRsiFNdSp7RarylNzvNtZJWRqJNsUargkg91hvgdOwcYOpsZUsttQ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1663700" cy="1219200"/>
          </a:xfrm>
          <a:prstGeom prst="rect">
            <a:avLst/>
          </a:prstGeom>
          <a:noFill/>
        </p:spPr>
      </p:pic>
      <p:pic>
        <p:nvPicPr>
          <p:cNvPr id="16388" name="Picture 4" descr="https://sp.yimg.com/ib/th?id=HN.608008275089230796&amp;pid=15.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1219200"/>
            <a:ext cx="1828800" cy="1371600"/>
          </a:xfrm>
          <a:prstGeom prst="rect">
            <a:avLst/>
          </a:prstGeom>
          <a:noFill/>
        </p:spPr>
      </p:pic>
      <p:pic>
        <p:nvPicPr>
          <p:cNvPr id="16390" name="Picture 6" descr="https://sp3.yimg.com/ib/th?id=HN.608006711727295727&amp;pid=15.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685800"/>
            <a:ext cx="852170" cy="893104"/>
          </a:xfrm>
          <a:prstGeom prst="rect">
            <a:avLst/>
          </a:prstGeom>
          <a:noFill/>
        </p:spPr>
      </p:pic>
      <p:pic>
        <p:nvPicPr>
          <p:cNvPr id="16392" name="Picture 8" descr="https://sp2.yimg.com/ib/th?id=HN.608047286283995310&amp;pid=15.1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81200" y="3200400"/>
            <a:ext cx="1295400" cy="1943100"/>
          </a:xfrm>
          <a:prstGeom prst="rect">
            <a:avLst/>
          </a:prstGeom>
          <a:noFill/>
        </p:spPr>
      </p:pic>
      <p:pic>
        <p:nvPicPr>
          <p:cNvPr id="16394" name="Picture 10" descr="https://sp3.yimg.com/ib/th?id=HN.608028680488094891&amp;pid=15.1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2057400"/>
            <a:ext cx="1524000" cy="1492250"/>
          </a:xfrm>
          <a:prstGeom prst="rect">
            <a:avLst/>
          </a:prstGeom>
          <a:noFill/>
        </p:spPr>
      </p:pic>
      <p:pic>
        <p:nvPicPr>
          <p:cNvPr id="16396" name="Picture 12" descr="https://sp3.yimg.com/ib/th?id=HN.608040895369514523&amp;pid=15.1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2971800"/>
            <a:ext cx="1600200" cy="1676400"/>
          </a:xfrm>
          <a:prstGeom prst="rect">
            <a:avLst/>
          </a:prstGeom>
          <a:noFill/>
        </p:spPr>
      </p:pic>
      <p:pic>
        <p:nvPicPr>
          <p:cNvPr id="16398" name="Picture 14" descr="https://s.yimg.com/sr/img/4/d37bc4da-6cf5-3cc9-b255-715b263bf888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4800600"/>
            <a:ext cx="1237195" cy="1676400"/>
          </a:xfrm>
          <a:prstGeom prst="rect">
            <a:avLst/>
          </a:prstGeom>
          <a:noFill/>
        </p:spPr>
      </p:pic>
      <p:pic>
        <p:nvPicPr>
          <p:cNvPr id="16400" name="Picture 16" descr="https://sp3.yimg.com/ib/th?id=HN.608026339728952443&amp;pid=15.1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3276600"/>
            <a:ext cx="1219200" cy="1263965"/>
          </a:xfrm>
          <a:prstGeom prst="rect">
            <a:avLst/>
          </a:prstGeom>
          <a:noFill/>
        </p:spPr>
      </p:pic>
      <p:pic>
        <p:nvPicPr>
          <p:cNvPr id="16402" name="Picture 18" descr="https://sp.yimg.com/ib/th?id=HN.607994664338394444&amp;pid=15.1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467600" y="4953000"/>
            <a:ext cx="1371600" cy="1371600"/>
          </a:xfrm>
          <a:prstGeom prst="rect">
            <a:avLst/>
          </a:prstGeom>
          <a:noFill/>
        </p:spPr>
      </p:pic>
      <p:pic>
        <p:nvPicPr>
          <p:cNvPr id="16404" name="Picture 20" descr="Yoda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676400" y="5334000"/>
            <a:ext cx="1847850" cy="1381126"/>
          </a:xfrm>
          <a:prstGeom prst="rect">
            <a:avLst/>
          </a:prstGeom>
          <a:noFill/>
        </p:spPr>
      </p:pic>
      <p:pic>
        <p:nvPicPr>
          <p:cNvPr id="16406" name="Picture 22" descr="https://sp3.yimg.com/ib/th?id=HN.607993612074617455&amp;pid=15.1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810000" y="4953000"/>
            <a:ext cx="1361916" cy="1752600"/>
          </a:xfrm>
          <a:prstGeom prst="rect">
            <a:avLst/>
          </a:prstGeom>
          <a:noFill/>
        </p:spPr>
      </p:pic>
      <p:pic>
        <p:nvPicPr>
          <p:cNvPr id="16408" name="Picture 24" descr="Batman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2057400" y="1676400"/>
            <a:ext cx="1381125" cy="1381126"/>
          </a:xfrm>
          <a:prstGeom prst="rect">
            <a:avLst/>
          </a:prstGeom>
          <a:noFill/>
        </p:spPr>
      </p:pic>
      <p:pic>
        <p:nvPicPr>
          <p:cNvPr id="16410" name="Picture 26" descr="Megatron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429000" y="3352800"/>
            <a:ext cx="1524000" cy="1381126"/>
          </a:xfrm>
          <a:prstGeom prst="rect">
            <a:avLst/>
          </a:prstGeom>
          <a:noFill/>
        </p:spPr>
      </p:pic>
      <p:pic>
        <p:nvPicPr>
          <p:cNvPr id="16412" name="Picture 28" descr="https://sp.yimg.com/ib/th?id=HN.608048875414227676&amp;pid=15.1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943600" y="3581400"/>
            <a:ext cx="1029196" cy="1431925"/>
          </a:xfrm>
          <a:prstGeom prst="rect">
            <a:avLst/>
          </a:prstGeom>
          <a:noFill/>
        </p:spPr>
      </p:pic>
      <p:pic>
        <p:nvPicPr>
          <p:cNvPr id="16414" name="Picture 30" descr="https://sp1.yimg.com/ib/th?id=HN.608040641971620813&amp;pid=15.1">
            <a:hlinkClick r:id="rId30" action="ppaction://hlinksldjump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228600" y="152400"/>
            <a:ext cx="1676400" cy="1257300"/>
          </a:xfrm>
          <a:prstGeom prst="rect">
            <a:avLst/>
          </a:prstGeom>
          <a:noFill/>
        </p:spPr>
      </p:pic>
      <p:pic>
        <p:nvPicPr>
          <p:cNvPr id="16416" name="Picture 32" descr="https://sp.yimg.com/ib/th?id=HN.608051761633430384&amp;pid=15.1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5562600" y="5257800"/>
            <a:ext cx="1524000" cy="1143000"/>
          </a:xfrm>
          <a:prstGeom prst="rect">
            <a:avLst/>
          </a:prstGeom>
          <a:noFill/>
        </p:spPr>
      </p:pic>
      <p:pic>
        <p:nvPicPr>
          <p:cNvPr id="16418" name="Picture 34" descr="https://sp.yimg.com/ib/th?id=HN.608040062143103552&amp;pid=15.1">
            <a:hlinkClick r:id="rId34" action="ppaction://hlinksldjump"/>
          </p:cNvPr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5562600" y="685800"/>
            <a:ext cx="1219200" cy="1219200"/>
          </a:xfrm>
          <a:prstGeom prst="rect">
            <a:avLst/>
          </a:prstGeom>
          <a:noFill/>
        </p:spPr>
      </p:pic>
      <p:pic>
        <p:nvPicPr>
          <p:cNvPr id="16420" name="Picture 36" descr="https://sp.yimg.com/ib/th?id=HN.608018802057741592&amp;pid=15.1">
            <a:hlinkClick r:id="rId36" action="ppaction://hlinksldjump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3429000" y="1828800"/>
            <a:ext cx="1724766" cy="1200150"/>
          </a:xfrm>
          <a:prstGeom prst="rect">
            <a:avLst/>
          </a:prstGeom>
          <a:noFill/>
        </p:spPr>
      </p:pic>
      <p:pic>
        <p:nvPicPr>
          <p:cNvPr id="16424" name="Picture 40" descr="https://sp.yimg.com/ib/th?id=HN.608005504832702028&amp;pid=15.1">
            <a:hlinkClick r:id="rId38" action="ppaction://hlinksldjump"/>
          </p:cNvPr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2743200" y="762000"/>
            <a:ext cx="1219199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57200" y="1415534"/>
            <a:ext cx="8458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War censorship, ad campaigns and movies all worked together during World War II to: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promote the war effort.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preserve freedom of the press.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make all Americans hate immigrants.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create panic in the Second Red Scare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752600" y="2667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0" y="1308557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Geneva Convention: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established rules for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humane treatment of      	prisoners of war.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called for the extermination of all Jews in 	Europe.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formed the League of Nations.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officially ended World War II.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533400" y="22098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42160" y="3246120"/>
          <a:ext cx="5654041" cy="1783080"/>
        </p:xfrm>
        <a:graphic>
          <a:graphicData uri="http://schemas.openxmlformats.org/drawingml/2006/table">
            <a:tbl>
              <a:tblPr/>
              <a:tblGrid>
                <a:gridCol w="25400"/>
                <a:gridCol w="2504440"/>
                <a:gridCol w="25400"/>
                <a:gridCol w="3098801"/>
              </a:tblGrid>
              <a:tr h="8915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a.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Oliver Hill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John Smith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15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b.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Dubois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Clarence Thomas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981200" y="1288703"/>
            <a:ext cx="480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What African American lawyer led the Virginia NAACP Legal Defense Team?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676400" y="3124200"/>
            <a:ext cx="5334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11-13_files/i018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18669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581400" y="1261646"/>
            <a:ext cx="441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Who was the first female astronaut in the U.S. ?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3124200"/>
          <a:ext cx="5257800" cy="2027721"/>
        </p:xfrm>
        <a:graphic>
          <a:graphicData uri="http://schemas.openxmlformats.org/drawingml/2006/table">
            <a:tbl>
              <a:tblPr/>
              <a:tblGrid>
                <a:gridCol w="28248"/>
                <a:gridCol w="2486352"/>
                <a:gridCol w="25400"/>
                <a:gridCol w="2717800"/>
              </a:tblGrid>
              <a:tr h="915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a.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Sabrina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Andropov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 Sandra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Day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      O’Connor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5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b.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Sally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MacCauliff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  Sally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Ride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5943600" y="4038600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pic>
        <p:nvPicPr>
          <p:cNvPr id="33793" name="Picture 1" descr="11-13_files/i032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16668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505200" y="1143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What future Supreme Court justice headed the NAACP Defense Team?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4191000"/>
          <a:ext cx="5486400" cy="1318260"/>
        </p:xfrm>
        <a:graphic>
          <a:graphicData uri="http://schemas.openxmlformats.org/drawingml/2006/table">
            <a:tbl>
              <a:tblPr/>
              <a:tblGrid>
                <a:gridCol w="330506"/>
                <a:gridCol w="2726673"/>
                <a:gridCol w="247879"/>
                <a:gridCol w="2181342"/>
              </a:tblGrid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 </a:t>
                      </a:r>
                      <a:endParaRPr lang="en-US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Thurgood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Marshall   </a:t>
                      </a:r>
                      <a:endParaRPr lang="en-US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c.</a:t>
                      </a:r>
                      <a:endParaRPr lang="en-US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Antonio Scalia</a:t>
                      </a:r>
                      <a:endParaRPr lang="en-US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b.</a:t>
                      </a:r>
                      <a:endParaRPr lang="en-US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Sally Ride</a:t>
                      </a:r>
                      <a:endParaRPr lang="en-US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d.</a:t>
                      </a:r>
                      <a:endParaRPr lang="en-US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Earl Warren</a:t>
                      </a:r>
                      <a:endParaRPr lang="en-US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1905000" y="4191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76400" y="914400"/>
            <a:ext cx="624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systematic and purposeful destruction of a racial, political, or cultural group: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429000"/>
          <a:ext cx="6781800" cy="1600200"/>
        </p:xfrm>
        <a:graphic>
          <a:graphicData uri="http://schemas.openxmlformats.org/drawingml/2006/table">
            <a:tbl>
              <a:tblPr/>
              <a:tblGrid>
                <a:gridCol w="330819"/>
                <a:gridCol w="3192193"/>
                <a:gridCol w="446821"/>
                <a:gridCol w="2811967"/>
              </a:tblGrid>
              <a:tr h="933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a.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Holocaust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genocide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Mass murder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Final solution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5-Point Star 4"/>
          <p:cNvSpPr/>
          <p:nvPr/>
        </p:nvSpPr>
        <p:spPr>
          <a:xfrm>
            <a:off x="4267200" y="31242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9144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law that set up the first peacetime draft in American history: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438400"/>
            <a:ext cx="5257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dirty="0" smtClean="0"/>
              <a:t>Patriot Act</a:t>
            </a:r>
          </a:p>
          <a:p>
            <a:pPr marL="514350" indent="-514350"/>
            <a:endParaRPr lang="en-US" sz="2800" dirty="0"/>
          </a:p>
          <a:p>
            <a:pPr marL="514350" indent="-514350">
              <a:buAutoNum type="alphaLcPeriod" startAt="2"/>
            </a:pPr>
            <a:r>
              <a:rPr lang="en-US" sz="2800" dirty="0" smtClean="0"/>
              <a:t>Selective Service Act</a:t>
            </a:r>
          </a:p>
          <a:p>
            <a:pPr marL="514350" indent="-514350">
              <a:buAutoNum type="alphaLcPeriod" startAt="2"/>
            </a:pPr>
            <a:endParaRPr lang="en-US" sz="2800" dirty="0"/>
          </a:p>
          <a:p>
            <a:pPr marL="514350" indent="-514350">
              <a:buAutoNum type="alphaLcPeriod" startAt="3"/>
            </a:pPr>
            <a:r>
              <a:rPr lang="en-US" sz="2800" dirty="0" smtClean="0"/>
              <a:t>War Act</a:t>
            </a:r>
          </a:p>
          <a:p>
            <a:pPr marL="514350" indent="-514350"/>
            <a:endParaRPr lang="en-US" sz="2800" dirty="0"/>
          </a:p>
          <a:p>
            <a:pPr marL="514350" indent="-514350"/>
            <a:r>
              <a:rPr lang="en-US" sz="2800" dirty="0" smtClean="0"/>
              <a:t>d.  Nationalism Act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1828800" y="3352800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533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attack of these two islands brought American soldiers closer to Japan than ever.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2438400"/>
            <a:ext cx="472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dirty="0" smtClean="0"/>
              <a:t>Hiroshima &amp; Nagasaki</a:t>
            </a:r>
          </a:p>
          <a:p>
            <a:pPr marL="514350" indent="-514350">
              <a:buAutoNum type="alphaLcPeriod"/>
            </a:pPr>
            <a:endParaRPr lang="en-US" sz="2800" dirty="0"/>
          </a:p>
          <a:p>
            <a:pPr marL="514350" indent="-514350">
              <a:buAutoNum type="alphaLcPeriod" startAt="2"/>
            </a:pPr>
            <a:r>
              <a:rPr lang="en-US" sz="2800" dirty="0" smtClean="0"/>
              <a:t>Iwo Jima &amp; Okinawa</a:t>
            </a:r>
          </a:p>
          <a:p>
            <a:pPr marL="514350" indent="-514350"/>
            <a:endParaRPr lang="en-US" sz="2800" dirty="0"/>
          </a:p>
          <a:p>
            <a:pPr marL="514350" indent="-514350">
              <a:buAutoNum type="alphaLcPeriod" startAt="3"/>
            </a:pPr>
            <a:r>
              <a:rPr lang="en-US" sz="2800" dirty="0" smtClean="0"/>
              <a:t>Midway &amp; Pearl Harbor</a:t>
            </a:r>
          </a:p>
          <a:p>
            <a:pPr marL="514350" indent="-514350"/>
            <a:endParaRPr lang="en-US" sz="2800" dirty="0"/>
          </a:p>
          <a:p>
            <a:pPr marL="514350" indent="-514350"/>
            <a:r>
              <a:rPr lang="en-US" sz="2800" dirty="0" smtClean="0"/>
              <a:t>d.  El Alamein &amp; Stalingrad</a:t>
            </a:r>
            <a:endParaRPr lang="en-US" sz="2800" dirty="0"/>
          </a:p>
        </p:txBody>
      </p:sp>
      <p:sp>
        <p:nvSpPr>
          <p:cNvPr id="5" name="5-Point Star 4"/>
          <p:cNvSpPr/>
          <p:nvPr/>
        </p:nvSpPr>
        <p:spPr>
          <a:xfrm>
            <a:off x="2209800" y="3352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9144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the President when the Berlin Wall fell?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25908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President Nixon</a:t>
            </a:r>
          </a:p>
          <a:p>
            <a:pPr marL="514350" indent="-514350">
              <a:buAutoNum type="alphaLcPeriod" startAt="2"/>
            </a:pPr>
            <a:r>
              <a:rPr lang="en-US" sz="3200" dirty="0" smtClean="0"/>
              <a:t>President George W. Bush</a:t>
            </a:r>
          </a:p>
          <a:p>
            <a:pPr marL="514350" indent="-514350">
              <a:buAutoNum type="alphaLcPeriod" startAt="3"/>
            </a:pPr>
            <a:r>
              <a:rPr lang="en-US" sz="3200" dirty="0" smtClean="0"/>
              <a:t>President Regan</a:t>
            </a:r>
          </a:p>
          <a:p>
            <a:pPr marL="514350" indent="-514350"/>
            <a:r>
              <a:rPr lang="en-US" sz="3200" dirty="0" smtClean="0"/>
              <a:t>d.  President George H.W. Bush</a:t>
            </a:r>
            <a:endParaRPr lang="en-US" sz="3200" dirty="0"/>
          </a:p>
        </p:txBody>
      </p:sp>
      <p:sp>
        <p:nvSpPr>
          <p:cNvPr id="7" name="5-Point Star 6"/>
          <p:cNvSpPr/>
          <p:nvPr/>
        </p:nvSpPr>
        <p:spPr>
          <a:xfrm>
            <a:off x="1981200" y="41148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0" y="9144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British defeated the Germans here, making this battle a turning point of WW2 in the Middle East.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2004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dirty="0" smtClean="0"/>
              <a:t>Battle of Midway</a:t>
            </a:r>
          </a:p>
          <a:p>
            <a:pPr marL="514350" indent="-514350">
              <a:buAutoNum type="alphaLcPeriod" startAt="2"/>
            </a:pPr>
            <a:r>
              <a:rPr lang="en-US" sz="2800" dirty="0" smtClean="0"/>
              <a:t>Battle of Stalingrad</a:t>
            </a:r>
          </a:p>
          <a:p>
            <a:pPr marL="514350" indent="-514350">
              <a:buAutoNum type="alphaLcPeriod" startAt="3"/>
            </a:pPr>
            <a:r>
              <a:rPr lang="en-US" sz="2800" dirty="0" smtClean="0"/>
              <a:t>Battle of El Alamein</a:t>
            </a:r>
          </a:p>
          <a:p>
            <a:pPr marL="514350" indent="-514350"/>
            <a:r>
              <a:rPr lang="en-US" sz="2800" dirty="0" smtClean="0"/>
              <a:t>d.  Battle of Normandy</a:t>
            </a:r>
            <a:endParaRPr lang="en-US" sz="2800" dirty="0"/>
          </a:p>
        </p:txBody>
      </p:sp>
      <p:sp>
        <p:nvSpPr>
          <p:cNvPr id="5" name="5-Point Star 4"/>
          <p:cNvSpPr/>
          <p:nvPr/>
        </p:nvSpPr>
        <p:spPr>
          <a:xfrm>
            <a:off x="2209800" y="41910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" y="1295400"/>
            <a:ext cx="8229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What triggered the actual beginning of World War II in 1939?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British blockade of German ports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Germany's invasion of the Soviet Union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the invasion of Poland by Germany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France's denouncement of the Munich Conference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143000" y="31242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8382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commander of the Allied forces at the D-Day invasion…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743200"/>
            <a:ext cx="5257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McCarthy</a:t>
            </a:r>
          </a:p>
          <a:p>
            <a:pPr marL="514350" indent="-514350">
              <a:buAutoNum type="alphaLcPeriod" startAt="2"/>
            </a:pPr>
            <a:r>
              <a:rPr lang="en-US" sz="3200" dirty="0" smtClean="0"/>
              <a:t>Winston Churchill</a:t>
            </a:r>
          </a:p>
          <a:p>
            <a:pPr marL="514350" indent="-514350">
              <a:buAutoNum type="alphaLcPeriod" startAt="3"/>
            </a:pPr>
            <a:r>
              <a:rPr lang="en-US" sz="3200" dirty="0" smtClean="0"/>
              <a:t>Dwight D. Eisenhower</a:t>
            </a:r>
          </a:p>
          <a:p>
            <a:pPr marL="514350" indent="-514350"/>
            <a:r>
              <a:rPr lang="en-US" sz="3200" dirty="0" smtClean="0"/>
              <a:t>d.  Franklin D. Roosevelt</a:t>
            </a:r>
            <a:endParaRPr lang="en-US" sz="3200" dirty="0"/>
          </a:p>
        </p:txBody>
      </p:sp>
      <p:sp>
        <p:nvSpPr>
          <p:cNvPr id="5" name="5-Point Star 4"/>
          <p:cNvSpPr/>
          <p:nvPr/>
        </p:nvSpPr>
        <p:spPr>
          <a:xfrm>
            <a:off x="1981200" y="3886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1000" y="141107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the first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two years of World War II, Germany conquered France, overran most of Europe, and attacked ________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from the air.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Britain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Switzerland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Czechoslovakia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Sweden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219200" y="26670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914400"/>
            <a:ext cx="8382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What event turned America from a position of neutrality to one of active support for the Allied cause in World War II?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Battle of Britain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invasion of Norway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attack on Pearl Harbor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invasion of the Soviet Union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362200" y="31242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1242537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Allied strategy used to win the war in the Pacific was: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invading China.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island hopping.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blitzkrieg.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use of kamikazes.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362200" y="2590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820579"/>
            <a:ext cx="71628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Which of the following battles was a major turning point in the North African campaign?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El Alamein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Stalingrad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Midway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Dunkirk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971800" y="2590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1000" y="581561"/>
            <a:ext cx="83058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What military action paved the way for the liberation of France and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then western Europe?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latin typeface="Arial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“island-hopping”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Battle of the Bulge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D-Day Invasion at Normandy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Battle of Dunkirk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743200" y="3733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5800" y="1219200"/>
            <a:ext cx="7848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Tuskegee airmen were an all______ unit that fought in World War II.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Asian American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Italian American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Native American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African American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743200" y="41910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" y="870228"/>
            <a:ext cx="8458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Ensuring that essential products were available for the war effort  required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________ on the home front.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retooling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war bonds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rationing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prohibition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667000" y="3886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618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kpoore</dc:creator>
  <cp:lastModifiedBy>amcdonough</cp:lastModifiedBy>
  <cp:revision>21</cp:revision>
  <dcterms:created xsi:type="dcterms:W3CDTF">2014-05-22T14:21:17Z</dcterms:created>
  <dcterms:modified xsi:type="dcterms:W3CDTF">2015-01-06T16:44:13Z</dcterms:modified>
</cp:coreProperties>
</file>