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2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FA07-6F5B-40B4-95B0-CA23B1F7FB8E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B84D-4857-4644-8E55-79A882E92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FA07-6F5B-40B4-95B0-CA23B1F7FB8E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B84D-4857-4644-8E55-79A882E92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FA07-6F5B-40B4-95B0-CA23B1F7FB8E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B84D-4857-4644-8E55-79A882E92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FA07-6F5B-40B4-95B0-CA23B1F7FB8E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B84D-4857-4644-8E55-79A882E92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FA07-6F5B-40B4-95B0-CA23B1F7FB8E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B84D-4857-4644-8E55-79A882E92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FA07-6F5B-40B4-95B0-CA23B1F7FB8E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B84D-4857-4644-8E55-79A882E92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FA07-6F5B-40B4-95B0-CA23B1F7FB8E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B84D-4857-4644-8E55-79A882E92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FA07-6F5B-40B4-95B0-CA23B1F7FB8E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B84D-4857-4644-8E55-79A882E92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FA07-6F5B-40B4-95B0-CA23B1F7FB8E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B84D-4857-4644-8E55-79A882E92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FA07-6F5B-40B4-95B0-CA23B1F7FB8E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B84D-4857-4644-8E55-79A882E92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FA07-6F5B-40B4-95B0-CA23B1F7FB8E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5B84D-4857-4644-8E55-79A882E92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2FA07-6F5B-40B4-95B0-CA23B1F7FB8E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5B84D-4857-4644-8E55-79A882E92D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image" Target="../media/image6.jpeg"/><Relationship Id="rId18" Type="http://schemas.openxmlformats.org/officeDocument/2006/relationships/slide" Target="slide17.xml"/><Relationship Id="rId26" Type="http://schemas.openxmlformats.org/officeDocument/2006/relationships/image" Target="../media/image13.jpeg"/><Relationship Id="rId3" Type="http://schemas.openxmlformats.org/officeDocument/2006/relationships/image" Target="../media/image1.jpeg"/><Relationship Id="rId21" Type="http://schemas.openxmlformats.org/officeDocument/2006/relationships/image" Target="../media/image10.jpeg"/><Relationship Id="rId34" Type="http://schemas.openxmlformats.org/officeDocument/2006/relationships/image" Target="../media/image17.jpeg"/><Relationship Id="rId7" Type="http://schemas.openxmlformats.org/officeDocument/2006/relationships/image" Target="../media/image3.jpeg"/><Relationship Id="rId12" Type="http://schemas.openxmlformats.org/officeDocument/2006/relationships/slide" Target="slide11.xml"/><Relationship Id="rId17" Type="http://schemas.openxmlformats.org/officeDocument/2006/relationships/image" Target="../media/image8.jpeg"/><Relationship Id="rId25" Type="http://schemas.openxmlformats.org/officeDocument/2006/relationships/image" Target="../media/image12.jpeg"/><Relationship Id="rId33" Type="http://schemas.openxmlformats.org/officeDocument/2006/relationships/slide" Target="slide9.xml"/><Relationship Id="rId38" Type="http://schemas.openxmlformats.org/officeDocument/2006/relationships/image" Target="../media/image19.jpeg"/><Relationship Id="rId2" Type="http://schemas.openxmlformats.org/officeDocument/2006/relationships/slide" Target="slide3.xml"/><Relationship Id="rId16" Type="http://schemas.openxmlformats.org/officeDocument/2006/relationships/slide" Target="slide18.xml"/><Relationship Id="rId20" Type="http://schemas.openxmlformats.org/officeDocument/2006/relationships/slide" Target="slide15.xml"/><Relationship Id="rId29" Type="http://schemas.openxmlformats.org/officeDocument/2006/relationships/slide" Target="slide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image" Target="../media/image5.jpeg"/><Relationship Id="rId24" Type="http://schemas.openxmlformats.org/officeDocument/2006/relationships/slide" Target="slide13.xml"/><Relationship Id="rId32" Type="http://schemas.openxmlformats.org/officeDocument/2006/relationships/image" Target="../media/image16.jpeg"/><Relationship Id="rId37" Type="http://schemas.openxmlformats.org/officeDocument/2006/relationships/slide" Target="slide4.xml"/><Relationship Id="rId5" Type="http://schemas.openxmlformats.org/officeDocument/2006/relationships/image" Target="../media/image2.png"/><Relationship Id="rId15" Type="http://schemas.openxmlformats.org/officeDocument/2006/relationships/image" Target="../media/image7.jpeg"/><Relationship Id="rId23" Type="http://schemas.openxmlformats.org/officeDocument/2006/relationships/image" Target="../media/image11.jpeg"/><Relationship Id="rId28" Type="http://schemas.openxmlformats.org/officeDocument/2006/relationships/image" Target="../media/image14.jpeg"/><Relationship Id="rId36" Type="http://schemas.openxmlformats.org/officeDocument/2006/relationships/image" Target="../media/image18.jpeg"/><Relationship Id="rId10" Type="http://schemas.openxmlformats.org/officeDocument/2006/relationships/slide" Target="slide10.xml"/><Relationship Id="rId19" Type="http://schemas.openxmlformats.org/officeDocument/2006/relationships/image" Target="../media/image9.jpeg"/><Relationship Id="rId31" Type="http://schemas.openxmlformats.org/officeDocument/2006/relationships/slide" Target="slide14.xml"/><Relationship Id="rId4" Type="http://schemas.openxmlformats.org/officeDocument/2006/relationships/slide" Target="slide7.xml"/><Relationship Id="rId9" Type="http://schemas.openxmlformats.org/officeDocument/2006/relationships/image" Target="../media/image4.jpeg"/><Relationship Id="rId14" Type="http://schemas.openxmlformats.org/officeDocument/2006/relationships/slide" Target="slide19.xml"/><Relationship Id="rId22" Type="http://schemas.openxmlformats.org/officeDocument/2006/relationships/slide" Target="slide16.xml"/><Relationship Id="rId27" Type="http://schemas.openxmlformats.org/officeDocument/2006/relationships/slide" Target="slide5.xml"/><Relationship Id="rId30" Type="http://schemas.openxmlformats.org/officeDocument/2006/relationships/image" Target="../media/image15.jpeg"/><Relationship Id="rId35" Type="http://schemas.openxmlformats.org/officeDocument/2006/relationships/slide" Target="slide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Relationship Id="rId5" Type="http://schemas.openxmlformats.org/officeDocument/2006/relationships/slide" Target="slide6.xml"/><Relationship Id="rId4" Type="http://schemas.openxmlformats.org/officeDocument/2006/relationships/image" Target="http://c2.loudoun.schoolwires.net/cms/lib4/VA01000195/Centricity/Domain/3631/2001_va_us_history_files/mc044-1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hhsfs01\staff\kpoore\My Documents\My Pictures\Picture\Picture 005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172200" y="861060"/>
            <a:ext cx="914400" cy="716280"/>
          </a:xfrm>
          <a:prstGeom prst="rect">
            <a:avLst/>
          </a:prstGeom>
          <a:noFill/>
        </p:spPr>
      </p:pic>
      <p:pic>
        <p:nvPicPr>
          <p:cNvPr id="2051" name="Picture 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609600"/>
            <a:ext cx="103447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AutoShape 5" descr="data:image/jpeg;base64,/9j/4AAQSkZJRgABAQAAAQABAAD/2wCEAAkGBhQSERQUExQUFRUWFxUYGBcXFxcXGBcXFxUXGBUYFRcXHCYfGBwkGRYVHy8gIycpLCwtFx4xNTAqNSYrLCkBCQoKDgwOGg8PGiwkHxwpLCwpKSksKSkpKSkpKSwpKSwpLCwpKSwsKSwpLCwpKSwsLCksKSwpKSksKSksKSwsKf/AABEIAQMAwgMBIgACEQEDEQH/xAAbAAABBQEBAAAAAAAAAAAAAAAFAQIDBAYAB//EAEAQAAEDAgMFBgMGBgEDBQEAAAEAAhEDIQQSMQVBUWGBBiJxkaGxEzLwByNCUsHRFGJyguHxkhWi0jNTo7LCJP/EABoBAAIDAQEAAAAAAAAAAAAAAAACAQMEBQb/xAApEQACAgEEAgIBAwUAAAAAAAAAAQIRAwQSITFBUSIyQhMjgRQzYcHR/9oADAMBAAIRAxEAPwDQgJRTUganAK8oKxbdT0wue26lpNQAgpqQsSwntQQR4dt1ZJDdSAOJVDGY74LHPIkjQE5QTeAXEEBY7avap5EVKsA3c2jLQ1ouTUfqRoADEmEkppDxg5Gm2x2rZS7rMtR/CbaxYjW8eax20e31Rzy01Q1ugZThrC4HvFzzLjqLWm3FYvaW1y57gxuVwd3nNJBDjIjLviS2+knRP2XSLmOL2seGgBskluYusGsBAJkG9lTKbZfGCQUp9sa2Z2WvVaZm7nCJIzDK2x8NwGuq4bdFQnNVfVAs1s1HEZg74nekzA/EOQQuqc4LXu7uW4YR3RJsTEA2Hohz8d8CG0+7I1mSRJ16jTkltsekjQ0sfTpgGi9zmEknM4nKGiZpnI2MpOh1jfKiw+0RSlzm58wBJbmAcMuVrXNAJaBcRoSsrkfVAvvyxzJ1jnPorjquTKM0mBLmzlB3Nm0kNDQTMbrwpoi0bfY3byvZlNzs1/hsqkvZlMZmOPzAGBBHynktJgftFZnaysxzfla52Ui2T5+QLptvGlwvIqVctcCHkk6DXjvduiNVov4uHNpOh4aAwGbQ4Pa0ObMT8u6dL71Kk0K4Jnr+xu0eGxTi2jUDnAE5YIJAMFzfzDTTiETIXgWzdoOY4CDLgCI7kGACAZ4QN3Bbzs/29c0kYgl9LTNH3lNwEw4fibrY3EdFbHJ7KZYq6N64JhanUazajQ9jg5p0cND/AJkaapxarSogIXNapIXQgCLKuc1SQuQBBkXKeEqAKwCVoUjQuaxQMQvbdPYV1ZiRigCYNUOKrBjHOc4NA1cYt4TvUlSuGNLnGAPqwFyd0LzDa/a2pi3OF6dEb7ktBFg0D5qjgd05bX1mJSoaMdwS2hjfiP8AiOLnCC5gcJcIJGZg52DYiZJMAIRTwzyXOq9ynAhhjcZc4gfMHGPmuI8EXxrwGtOWCMuURo7LrLtGtaIneGmLAIbSrZ+8LmbyIBkQQ2W8JEG91kkzXFcGW2zTOdx7wLyZ7gyEkuPzA2deIT9knLT0FngACBNxmPEi4C0WO2bqQe6dQdATcHN7HddCMVhyyJERrbVpbc+O/wA1G7wMlQIwlao4sBM7wCRoDex3WMlN2tgridcoLd4cALkHjMmI0GqJVsKQ15ABa5sNIAmHHMf5uNjxUDHFzGGZLJb4d62bkRaf3U3zZFWCMHVdTfpMXIGsAyI42ui9fAMzZKndZUzOp1b6aglosdeAMHmCJv8Ap7aZk94Na1zeEN/DO+TDfPgibaZe1/xO85uYtJvlJByvItcnNYa2kWaUOfJOx0Y59Eh2V8yz/wDOoB4akdESbAqgF2aLgg2IIBBO/SZ4EQpK2HzOcBNmQDO5olhda5AF4/Ml2rhcgbl1YcvEnMCYnfDgej2qd1iU0Q7bwL2EQSQQHCNIi8jc4GxHgiuysa+q1tmCq0tHeuyoWgkB2oa/KDYiDA3qXB46S1oMgZY3Bx5jgYLePVUdpVnUSJM5czmEiYBqZ2unQ5srBxgITvgGqND2f7XuoPLGQBJOSoIgDgXHMXFoJi2kG69MwGONRjXQC1wBDmgjW92uuPM3Xi209puY8OYT8N7WOA3w5skEgQ6DmbviBaAI1vZLtNk+HH/pP+ZsfI69wBppu9tLozp8lMoWuD0hqUtTKTwQCNCAQRoQeClV5nGwkLU9ISgBiRPXIAjypYStSwoJI3hIGqSoLJo+t+vAbyoJMH9pu3HMaKDTAc3vEGCZInce7llvOXDSZxOCqhrS58ENkCmZLnExuEZWkj5d8OLuc3arb5r4h9QCCS5lNtiadNpLc1vxOMnNzdHEiKdAvhjbAXc86kk6nyAAubCN6zzds0xVIK0ca6pVFR95kS4nKA4mWsFvCw48Uf2bhYiHcIkXAjjvM/6uq+xtitmYkwBe5k/NO8Gefstjs/ZYbFhKyZJ0a8ePcUqGDtv38f8ANuSF4/ZMQRoCRG6N4HD/AEto7BTv6/WqjqbHBvv08UilZY8Z5y7ZpZ8omxF+Ez6T6quzZL4GVrCIyzoIkuEjeYGnAr0HEbAO724ckPdsqDpbePylPbEozGKDnFoI0El0yHgkODiPwuiBHEqrSYXB5OW0AEbsrpbMamYWqxOzTJI7sbzrOYOPq1vQIe/ZZMNJzWJJO+f8z1hTYVYIw7Ww4EEA5XtgGQ75KjTuFx1lU8XQu8D8Qpu32Pwg09JAWnobF1mJBIidQYnrHtzUdXY4JDoO9sX+WbG3L9EbqI23wZDDUXAsiRkLTv0DgZ53RTFN+NRh4GdjQ4HecpIh0XLcsm+kc0XxGybTcka+JcS79+qdhNhkzF3HdJGoOp6qP1A/T4Mzs3DvGVskxo0z3TJ+WRAuBpG6yL4HZxpPeHjKKgDgAIyOiWkA2jNOljmcEcpbFa1sSARqwk2dynpeV1Rxa3K9tp7pubTuJ/FYHfMcoFylZRKNGh7KbUzywnUZm314xxMZSfNaQtXmGErfBqsyuDW1T9y8iRTrMkjN/KRl5wHcCvSNm40VqTKgEZhJbrlcLPb0cCOi145WjJkjTsnASFPTCVYVnWSJYXIIGhKFzU4JRhH6IV2jqhuFrEktAY4kh2UwBpm3Zvlt+bmirlnu3QnA1GDV5YOgcHmOfdAHMqH0Suzx2hhQ6NzRlzEQDzA4cJPjusYwVD4rgG2brwt10EdSI5zWpUcwaNGAuIaSTndN6rh+JujWt1cdYkrRbEwe+NSbG7iZuXHSePjaFkm+DbBWzR7JwYY0RB8NBpojdMBDcNRIAkj3ROmFz59nSx8IsUxop6ZuoWKWmFCY9WXBQBlQ1NnAzpdWKLuPRSlXqRTKIIxGyJ0+rIRiNkkH/Hoti08QoalAG8dE7diKNGVp7OgTvtuHrCjdgIK01XDcAFWND/SrbHSA42cN4lc/CCNLIs5oCq1yEjkWbTO46mQLGR/N3ul1ncbjwyS4ug6tbliCTfvRPjE2lbDF0ZlYrtBhNSec8Y3ny9k0JUynJBVZTx2KzUnUgObSHd7M27TwOgIiN9t59I7BY5tbBMeDLszxUjdUB71twILXD+peVmnmpmB3gDpqYAkDmWgkcwNFofsx2k6li6lJxGSuLDSajG5qb27hmZmHUcF0MT5ObkXB6pK6EiUlajIJC5NzLkAOhcQuBSSoGOcLLIfaLiooU6YkZ6kEt+YgCYbwJMCei2B0WH7c4gfxFEZoLaZdu7pc8gOvv7kJJ9DQ+xkKI+8NrmzQLBouIHIAZQeDSeCNbMe6wFgeUWsGho3ADU8ShVB7S4OJEBpNt2YyDpbui2pgTYBENn46TDbdLxcCBussc2bcfZsMG22/rqrrHcFQ2dSsrzT+3+SsM+zow6JM177lYom8gxMaclAWgg+S4GN3skLAlSqRvUzavDRDadQj6/ZWKdbn0ViYrRbNRK2ooQ+3n9XTfieHkE4tE1SqoHuTDVk6W4pHOVbYxDUeq1QqSs5VqrpSE2RVRMrObcwstJA+unutERCF7Tb3SU6K59HnUmnmibd5s/yEEieMGOYIK1f2bspOxLgAC5jQ9h4Bk2v/AC1Rz7o/KFn9ptva3ejjDiJFvykdLc1oPszwmao58CWZTwLIztAtqHMc5pn+XhbpYvBy8nTPTWhc4pAU17lsMZ0pEqRACNcnBqYwKdoUAN3Lzb7RMS3+KbTP/ttzRqW995k+gH8xK9FxuIFNs6k2A9SvKO3WCf8AxDsQDDaga05ie6Q3LEDUGBAWfJkint8mrFhm47/AMqvLWgCMzoEEGG3zOtwaDTaBxnULS7B2ZYEmTvJ/ZZimA+o3fpF4iTzOpuvSdm4MNaPBZMj5NmJIvNbHhHrZPaLqJz4IBU7azRErLLk1x4RM2mpW0RzUDK7dxHgrNHFhCiNuRK3DcEx1uMfWisNxAiOfE+gJsmOeDulPQWVzW/3+ieHKKrTG4eqQ04jdv/ayW/BNCnzTHOUrWypGYdRTAGVCVXc4opWw8D9lRqsg8kpJHFkK2o6GmNeHHkOaJVKn1xQfbtSGTr9e6aBVk6MdtIfMBcHK5sjUB1wPAk23ZnLX/Z3hoq1njTI0b4ILnEdYgrHYt+aIO9088zCdRuJY3qSvRPs8ogYVxAgOqGNdGsYB018l1MS6OTlZpkkLkoC1GUXKuSSuQAxilplQhSsUAZrtrjC0sG6Wj/lJ/QBZzH4gVaNQOuIJEayBMLR9tMAXtEakNI8WuP7hB9p7La2g4AxDDfpyXIzX+qz0WDb/AE8TK9n8HmrMmLOuNBJ1g7+HRel0TAA4LG9m8MC8EcAR10J4f5K1rsSI0GYaTaY3dUTkZ8cSPaNTKZBHnP8ApVGVHbpE8yPMKTE4gE3mdYIMjjY6jwQnH9oqdGA43OgFj43iB4lIn6La9hGsx+onzuP3UbdoVWwD67+YO9Aanb5gv8Nzp3iIncJi/RModvsO8xD28i0Ea8jCdRl6EbinVm2wm1y4XvEIpSxCyeD2rSeJaR0/UahF8NjBFoSMtSYYNWUhdf8AXqqIrzou/i41SDhA4kAi/Gw9SlOMG4+qC18Zw1QurXcdxTpCNmjr44cVRfiw5BT8Q6AjxIHrqn1Gui4vxj9UUhd7CFSpBQrbbMzDe6sUMTmADtRvMfUqLag+5eeAKIoWbtGEee4bxcmeWRzrdbL17szgDRwlFh+Ytzu/qf3o6DK3+1eQUcJ8TI0Wzkg7wIcHGOmbzC9g2PtFz4Y8CYsQI03R4XXQxzipbX2znZMUpRc10goUkpSmytZjF+IuSSuQAjU9pTGqRjVAFHazJDevuxZLbQcXFm4hwPWy2G1x3RH83oJHshWLoB7hVbGV0TPEjcuZqKWTk7mjf7K/kz2wMKW1Hg2g7t4gRHQI66kSY7pBucwkCN6rsbFR55+w0VylTMX01+uKzTY8VRDiNnU3tDYJJ/CzuTztcDnIQLaXZmiwzUoBwP4i8vcCeJcZC2FCgLzaYJ4ngJG5XaWHBtlbB1+oURkWONo8+d2RwlUfj1mAYvxtCpV/s+otAyPdrNwDoZi+g4xqvRa3ZDDuv8Jknhmb/wDUhU63Zai3XP4NfU/8loU5JFMsUG7o82r7DrteXMqsuSYII11gt0HJF9l064cQ8AWEETrvWtqbIY1pyMDed56ErsFgxmk7vf8AdVyZdFF3ZuyjluhHaF/wr7pW0wsBgWV7UtDwWkW+pUNEpOzH4ztO1mrpH9QHv+iF4zt58MjuTodTFxa5hF8V2bY45vhNdunfCjGw8OYzU2GOIhw9k0dv5Fc91fErbO+0Km6MzC3nYjXetLhdrU6w7p01BsRPEfQWfr9lsM4GDlMRJLjbcLnTSyhw/Zf4Tmup13NgkQWksM7jHyjrwRJR/FkR3fkjRupAuEWvMe9hqpNr2w9SInLHL1+rqPDU6gs5gzcnGCOIkeh0SbcxP/8AO4ERoPEk2CiDEyRpGU2E7K9xt3YyiNJnNHhA8wtl2TeXYhx3Akf/ABmUJ2ZsjLQcT87w5x4i3dHoD1K0XY3A5GZjqQSf6n3jo0AdVZD55UNJrHppX5/2aMuXBdKULrHBG5VykSIAQU08MSNqJ8FQSQY6lLQfyuaemh91TrU2mlEWAMBXcROR0XMTHGCCR5AqjTqBwt4rnapfJHW0Tbg/8MCMMknmT4orhnSB0Qo/M6NxKt0K0DyWWZpSCbGgqdlaEPZWT/i2SpF8egk3HDddMqY0Tf8AcoVWxIAVam/NJvZNbBpBuz9B5Ks6iA4Af6VvBVRA8E2uy8g6pmiKCNIfd9OqzW1qJLvrgtBharQw5igmLMugefioZK4sr4TCEDx9VYq7EZUHeaPe6nqMLBI+gpMLtAH9t4UJ0K1fIEqdi2TcuA5OI9RdS09g06XytE8TLibbyZKOuxEqtVdqok/RNPyBzTtlOn4TvCHbTuyHAGCPCRpqitW59UMxTS5waJuNfL66oj7Kny0Lg3l1Mk+C1WBw+Sm0byJPi6/tA6LPYGhmc2mNGuAPNx+bybPotVUC3aSPcjHr58KP8/8ABuVNhKAuW85QkrlyVACNVhj1E5qY1ygktByGV8E5pJYJB/DMEcYmxCusclBuq8mOORUy3FllidxMpWaWueDqHEH3/VTRonbYZFd/82U+bQPcFJTOi5OVbZUdjFLdG/YocVFWxmXmToFMBZBKbc5c51pc4C091pgAcNCeqVGm6RZY8vMuPTd14otTqiD+37KhgcPwt5aom1kjd6bgrEkitybAdbtGaJgsc4TqwifI6+avYfbzatwSP6hl/wAKLaGwcwJAHhMoMC6ie+HAcdR6XQ+BlP2jYUsUd5VSvjIdLi0eJA90Ibtuk1sB7QN3L64ITjcSKhNw7gYUMlSNdiNpBzYBBmwggz5dVSNUsIN4QbZWFIdOhjTci9V4yjeD7RN0tWTuXgK0sVKZUxCFYTFZbbt3Lkpa9ZKNZJUxF/RdgSMziRpA9JVRvvHqp6dgTxJP6Jl0UVcgxsqn3y/gIHi7U+XuilR0qps2gWs73zOOY8pAgeQ9VO5i62GO2COLqJ7sjHhwSSmtamPcrjOSZVyi+KuQBM2omZVCa4XNrKCaJmiCng3UYqSmOfdBIJ7Rt+9a7i2P+JP/AJBQYc2VrtELU/6j7KjhHLlahfNnX0rvGi5RP+0PrYDvRuzOPKHf5RClYhS4tl56Kg19o8x7V43GYN0B5NMnuPytNvyukaj9Ef7N4yrWYDrzgX72XdpdabHbPp1qTqVRoc1w37jy4LK7ObV2Uan3b8RQN2lkZ2ODwe+Pyxm7wlaK3R4Ec5Rd9mkqYOq12TI4mJtw9FWdRJadRxm3utRs/t9s6rVOTE0pygDOH0t5MTVa0TylaPA4dhojIAWPl0t7zXSSZBEg67kbWVPVV2jyers6fwsPQeqSnDY+XoP2XpmE2TR+HGVt5mQJuTaVQdsCmabBluC2ecazwSuDHWrh5RjP+psb8wA6+t05uLbUHcc0g8CDu5IZ9qmIpUqZa2PiVO60XnKDlcRysRPFZbsl2PqVIfWBbSBkN3uI9hxRt+NsZZFN8I2tPDiRBtpEi0p9B5dRDjrEddPdWcNgjBLd5Aby+tU6rhwzJTFwL9G3v42VDLYvgjqCOgHoj2CwDGtYSCXAA3MgGJsNNUHFPM9reJv4C59AUeAK3aWCabZzNZkadJjy8yniqoxdc6iVvOaSmokeJCgc0pWOKkgZ8MrlZlKgCoaBTXUSiWYKKrigNFDGRTaCE9z7qti9qBup6BZ/aHadrbA3VbkNtsM9oKgc1gB0J9gheHqaHXj4odsva/xy8TOWOes/srYfldyOv6LnZ5fuHU06rGgsDorbXZmTy0Q2i+xVvBVokH6nVUs1bixksoS1W2MnxUFSleU6dEpgvaHZXC4gHNTDahEZ2gAnmePuhlX7PSJ+BiDSnc3PTB8chIWlncUkcyrNyfY9mbo7I2lShrcdXDBaP4idNwBlUm9m8XLJxtcZJyxWqS0xALTNrEjmtiJ4z4hQVJ3nxRa9goxfaRl9ldj6VJ2dxdUeJ7ziTEkk5ATa5JkzqtNSp2EcExgvawVxvhZVybYrpcIdTIa09SqGbVx1OnhuU2KqAkNGg1/ZUdo4u2VsTuG6YtJ4WVaV8A5bVZRqdoG0a0AjMG33xmRzBdpA+JAPhZeNY52Jovc6ux3eJJdqCSb3FuiJ7N7QTEGDZdPGtkaRxcj3ytntWHxLDy8VZCw+xdrveBlIDRaTcnwH11WpwlR5HzA+LWj2v6q5SKXEuvSZFTqYkAkO7pieIImJBUjatrGUyaEosLlF8VImIOqZgLva3kGgnzdPssvt7tFUp6VGuHNsH/t/ZLtLaVSo4hqhw+w2U2mviBmDflZ+Zxs0Ab5JAhUlyMximYvEtzNb8NpMB7iW5+GRoGZ3sn7K+zh7jmxVV2XcxhMn+px+XwF+a3OHwjh95VvUI0/DTH5Gfq7fHCApHuSjWCKez6dBoZRptY2bgakxq4m7jzKbUp5lbxVi0cZP6KL4a52o+509NzjIcPiIMHlfwV2jVh4PT69VUfT3pocR4WuNx5wkTHfBqMNU5hS16KC7OxfmPON4R+m8OH0U40WUn0LTuVWpSjT6E8EXv9eKiqN/XXWeaahgY2mZN/8AXJNfT680QcyNUxjc2nqlZKVclejhoEnRQ18QWjnoP391dx7w1sD6lAq2Kv4WHjeSlYjfJ1evlEb0NDiXSVJUMqOkfvGt5Fx6WHuVGLmaQubiDbL38GHAggEHUHTqsZt/sYGk1MPYg3YNCOXNbtlTLKZhKOYk7l1DkGU7I1yRGkbuBFr+y9J2azuiVicXs74GJDmiBVkH+sXnqJ/4rb4EBrAeA16KSGCe0uKh7Gt1h/sEP2ftJ7NVew+G+M41HbzLTw3DxEKzU2Sw78vjdvR37gIAe3bg/KVyr/8AQ3cv+TP3XI5I4LuzdmgDmocZ95iWM/BRGcj+d0hk+AzH+4Iw1gaLQg+AE53/AJ3k9B3R6AKQJaztyqn9VK911CNQlGB+06sYimzix58i1ToT2gqRj8NwLao82SPZGGBYNQvmdPTP4EZaon0Z1v8A5VpzVG+wWdGlopfGNM7iBE+HPpv80Zwe0IiDbj6ofE2+vRMbhS27bjhyViZV0zT08dI4qY1QdfTgs1Sxl4uDwI91YZi+fqp3FlphSsRre/FRNxOUX1VCrjWgQXctRfpvVDEYsu0kDS/7IsHLih+0scXuIB8vdUwyPL61XAgEt3wDzO6fRPVUpWEY+WRqLZFPNVqv3Ny0x/aCXf8Ac6OiXaGJ+HTLtYFhvJ0A6mFY2Zh/hUWgnvauPFzruPmSr9NG5WZ9XKo17JK7uCJ4CllahlBsuARomB5roHMKG1KGcM0kPYR5wfQlEdq1MtHKNXkMH6+g9VWoszVG8AZ8rqxjaearTb+VpcepgT5FSQT4KhlaArYYkYP9KUN4qRSH4LeA8lysj6sFyAK20auWm43sCfRUsKyKbRwA9lNtcywjiWjzI/RKNEEgyq66Vjb6JMT8ykoGYSjGZ7aMy1sNU4VAP+THBGcLUkDqqPb6jOHc6LsyPH9rgT6SoNg4yWCVi1C5TOjpX8Q5kTHhPa6VzmrMaypCsUnWSFkpzApFY9rwdR5x+qjcxv5W+SkdSIUbiiiKRXc0DQAeCq1CrdRQll0sh0Mpt+vZPcLaxz4eCeKPiqW1McKbDvJsBxJ0S0NZAWCtXa3VtLvO4F8d0HwBnqETxLtyj2Rg/h05N3G7jxJ1Pn6QucMzgF1MMNsTkZ8m+dlzZlD8Ss4h0JzG5WqpUfJgam315q0zl/ZjLkncPUwSI8MvmrOHpZqj3njlb4NtPhMpaIDGOcLXc7qSSPcKzQZlaBwH+/VSKSApzWLmNlSgKQG/B5Lk+fH66pUACdpizf6m+gJTxoo8fqzxPsVIgkG41txqnYfdKXGtS4YadFDGIu0GFFSm5u5zS3oQR+qwOwK5Z3Xatlp8QSDbovSsfSll9AvO9s4b4WJPB4Dh4izvUT1WbPG42a9LLmjV4avInX06K1Kz2AxVoJv5IzRrAhYToErnDzSgwkzLgUWQWc4IVV7vr/KUlRvKmwGvULXG8kamInTdrvSveqlavASsZEuIxQaENwFM16mfcDlb4/iPuPNUsZWdUIYyZdv4Deei1Wx8AKVMAiLCJ3Af791fgx7nbM2oybY0vI7FEARuXbOw98xUbm53R9Qr9TuiAugcwir1Zt0+uiTCM7w6nyBj1hMLb/XFWcCRmA1JIETfKLkxu0Av+ZAF+sLsYOMn+lkH3y+quMCq0Gy97uHcb/bdx6uJH9quU2phCRo8kpdAv4pB9foqO2qhyZBrUIZzg/OejcyABbto4hxlgGU3bOuU6T0XImKQFpjlC5AEWOEOZ/d+im3ea5cgkoYv91LhRp4LlyhjFnEsBaBuk+xWN7YUxAMXFQgHkQZ9h5Llyqy/Rl+n+6BeDNh9bkZwjrJVy5p1C+xcDdKuQAjvr1STbouXKCSlXdbr+qF4l5v1XLkr7JRP2Wpgl7iL54nfAa0geZK0TqhPxP5S4DkBolXLpYPqcnUf3GMwDdTvt7BTV9Vy5XlAD7V459HC1H03ZXDKAYBIkwYkWN9US7IYJjWueAS92Uuc5znOJ5lxJXLkEvoPbPH3bObQepAJPmVcZu+t65cmKx4FvrghlY/fDkyoR45mNnyJXLkAVHarly5B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5" name="AutoShape 7" descr="data:image/jpeg;base64,/9j/4AAQSkZJRgABAQAAAQABAAD/2wCEAAkGBhQSERQUExQUFRUWFxUYGBcXFxcXGBcXFxUXGBUYFRcXHCYfGBwkGRYVHy8gIycpLCwtFx4xNTAqNSYrLCkBCQoKDgwOGg8PGiwkHxwpLCwpKSksKSkpKSkpKSwpKSwpLCwpKSwsKSwpLCwpKSwsLCksKSwpKSksKSksKSwsKf/AABEIAQMAwgMBIgACEQEDEQH/xAAbAAABBQEBAAAAAAAAAAAAAAAFAQIDBAYAB//EAEAQAAEDAgMFBgMGBgEDBQEAAAEAAhEDIQQSMQVBUWGBBiJxkaGxEzLwByNCUsHRFGJyguHxkhWi0jNTo7LCJP/EABoBAAIDAQEAAAAAAAAAAAAAAAACAQMEBQb/xAApEQACAgEEAgIBAwUAAAAAAAAAAQIRAwQSITFBUSIyQhMjgRQzYcHR/9oADAMBAAIRAxEAPwDQgJRTUganAK8oKxbdT0wue26lpNQAgpqQsSwntQQR4dt1ZJDdSAOJVDGY74LHPIkjQE5QTeAXEEBY7avap5EVKsA3c2jLQ1ouTUfqRoADEmEkppDxg5Gm2x2rZS7rMtR/CbaxYjW8eax20e31Rzy01Q1ugZThrC4HvFzzLjqLWm3FYvaW1y57gxuVwd3nNJBDjIjLviS2+knRP2XSLmOL2seGgBskluYusGsBAJkG9lTKbZfGCQUp9sa2Z2WvVaZm7nCJIzDK2x8NwGuq4bdFQnNVfVAs1s1HEZg74nekzA/EOQQuqc4LXu7uW4YR3RJsTEA2Hohz8d8CG0+7I1mSRJ16jTkltsekjQ0sfTpgGi9zmEknM4nKGiZpnI2MpOh1jfKiw+0RSlzm58wBJbmAcMuVrXNAJaBcRoSsrkfVAvvyxzJ1jnPorjquTKM0mBLmzlB3Nm0kNDQTMbrwpoi0bfY3byvZlNzs1/hsqkvZlMZmOPzAGBBHynktJgftFZnaysxzfla52Ui2T5+QLptvGlwvIqVctcCHkk6DXjvduiNVov4uHNpOh4aAwGbQ4Pa0ObMT8u6dL71Kk0K4Jnr+xu0eGxTi2jUDnAE5YIJAMFzfzDTTiETIXgWzdoOY4CDLgCI7kGACAZ4QN3Bbzs/29c0kYgl9LTNH3lNwEw4fibrY3EdFbHJ7KZYq6N64JhanUazajQ9jg5p0cND/AJkaapxarSogIXNapIXQgCLKuc1SQuQBBkXKeEqAKwCVoUjQuaxQMQvbdPYV1ZiRigCYNUOKrBjHOc4NA1cYt4TvUlSuGNLnGAPqwFyd0LzDa/a2pi3OF6dEb7ktBFg0D5qjgd05bX1mJSoaMdwS2hjfiP8AiOLnCC5gcJcIJGZg52DYiZJMAIRTwzyXOq9ynAhhjcZc4gfMHGPmuI8EXxrwGtOWCMuURo7LrLtGtaIneGmLAIbSrZ+8LmbyIBkQQ2W8JEG91kkzXFcGW2zTOdx7wLyZ7gyEkuPzA2deIT9knLT0FngACBNxmPEi4C0WO2bqQe6dQdATcHN7HddCMVhyyJERrbVpbc+O/wA1G7wMlQIwlao4sBM7wCRoDex3WMlN2tgridcoLd4cALkHjMmI0GqJVsKQ15ABa5sNIAmHHMf5uNjxUDHFzGGZLJb4d62bkRaf3U3zZFWCMHVdTfpMXIGsAyI42ui9fAMzZKndZUzOp1b6aglosdeAMHmCJv8Ap7aZk94Na1zeEN/DO+TDfPgibaZe1/xO85uYtJvlJByvItcnNYa2kWaUOfJOx0Y59Eh2V8yz/wDOoB4akdESbAqgF2aLgg2IIBBO/SZ4EQpK2HzOcBNmQDO5olhda5AF4/Ml2rhcgbl1YcvEnMCYnfDgej2qd1iU0Q7bwL2EQSQQHCNIi8jc4GxHgiuysa+q1tmCq0tHeuyoWgkB2oa/KDYiDA3qXB46S1oMgZY3Bx5jgYLePVUdpVnUSJM5czmEiYBqZ2unQ5srBxgITvgGqND2f7XuoPLGQBJOSoIgDgXHMXFoJi2kG69MwGONRjXQC1wBDmgjW92uuPM3Xi209puY8OYT8N7WOA3w5skEgQ6DmbviBaAI1vZLtNk+HH/pP+ZsfI69wBppu9tLozp8lMoWuD0hqUtTKTwQCNCAQRoQeClV5nGwkLU9ISgBiRPXIAjypYStSwoJI3hIGqSoLJo+t+vAbyoJMH9pu3HMaKDTAc3vEGCZInce7llvOXDSZxOCqhrS58ENkCmZLnExuEZWkj5d8OLuc3arb5r4h9QCCS5lNtiadNpLc1vxOMnNzdHEiKdAvhjbAXc86kk6nyAAubCN6zzds0xVIK0ca6pVFR95kS4nKA4mWsFvCw48Uf2bhYiHcIkXAjjvM/6uq+xtitmYkwBe5k/NO8Gefstjs/ZYbFhKyZJ0a8ePcUqGDtv38f8ANuSF4/ZMQRoCRG6N4HD/AEto7BTv6/WqjqbHBvv08UilZY8Z5y7ZpZ8omxF+Ez6T6quzZL4GVrCIyzoIkuEjeYGnAr0HEbAO724ckPdsqDpbePylPbEozGKDnFoI0El0yHgkODiPwuiBHEqrSYXB5OW0AEbsrpbMamYWqxOzTJI7sbzrOYOPq1vQIe/ZZMNJzWJJO+f8z1hTYVYIw7Ww4EEA5XtgGQ75KjTuFx1lU8XQu8D8Qpu32Pwg09JAWnobF1mJBIidQYnrHtzUdXY4JDoO9sX+WbG3L9EbqI23wZDDUXAsiRkLTv0DgZ53RTFN+NRh4GdjQ4HecpIh0XLcsm+kc0XxGybTcka+JcS79+qdhNhkzF3HdJGoOp6qP1A/T4Mzs3DvGVskxo0z3TJ+WRAuBpG6yL4HZxpPeHjKKgDgAIyOiWkA2jNOljmcEcpbFa1sSARqwk2dynpeV1Rxa3K9tp7pubTuJ/FYHfMcoFylZRKNGh7KbUzywnUZm314xxMZSfNaQtXmGErfBqsyuDW1T9y8iRTrMkjN/KRl5wHcCvSNm40VqTKgEZhJbrlcLPb0cCOi145WjJkjTsnASFPTCVYVnWSJYXIIGhKFzU4JRhH6IV2jqhuFrEktAY4kh2UwBpm3Zvlt+bmirlnu3QnA1GDV5YOgcHmOfdAHMqH0Suzx2hhQ6NzRlzEQDzA4cJPjusYwVD4rgG2brwt10EdSI5zWpUcwaNGAuIaSTndN6rh+JujWt1cdYkrRbEwe+NSbG7iZuXHSePjaFkm+DbBWzR7JwYY0RB8NBpojdMBDcNRIAkj3ROmFz59nSx8IsUxop6ZuoWKWmFCY9WXBQBlQ1NnAzpdWKLuPRSlXqRTKIIxGyJ0+rIRiNkkH/Hoti08QoalAG8dE7diKNGVp7OgTvtuHrCjdgIK01XDcAFWND/SrbHSA42cN4lc/CCNLIs5oCq1yEjkWbTO46mQLGR/N3ul1ncbjwyS4ug6tbliCTfvRPjE2lbDF0ZlYrtBhNSec8Y3ny9k0JUynJBVZTx2KzUnUgObSHd7M27TwOgIiN9t59I7BY5tbBMeDLszxUjdUB71twILXD+peVmnmpmB3gDpqYAkDmWgkcwNFofsx2k6li6lJxGSuLDSajG5qb27hmZmHUcF0MT5ObkXB6pK6EiUlajIJC5NzLkAOhcQuBSSoGOcLLIfaLiooU6YkZ6kEt+YgCYbwJMCei2B0WH7c4gfxFEZoLaZdu7pc8gOvv7kJJ9DQ+xkKI+8NrmzQLBouIHIAZQeDSeCNbMe6wFgeUWsGho3ADU8ShVB7S4OJEBpNt2YyDpbui2pgTYBENn46TDbdLxcCBussc2bcfZsMG22/rqrrHcFQ2dSsrzT+3+SsM+zow6JM177lYom8gxMaclAWgg+S4GN3skLAlSqRvUzavDRDadQj6/ZWKdbn0ViYrRbNRK2ooQ+3n9XTfieHkE4tE1SqoHuTDVk6W4pHOVbYxDUeq1QqSs5VqrpSE2RVRMrObcwstJA+unutERCF7Tb3SU6K59HnUmnmibd5s/yEEieMGOYIK1f2bspOxLgAC5jQ9h4Bk2v/AC1Rz7o/KFn9ptva3ejjDiJFvykdLc1oPszwmao58CWZTwLIztAtqHMc5pn+XhbpYvBy8nTPTWhc4pAU17lsMZ0pEqRACNcnBqYwKdoUAN3Lzb7RMS3+KbTP/ttzRqW995k+gH8xK9FxuIFNs6k2A9SvKO3WCf8AxDsQDDaga05ie6Q3LEDUGBAWfJkint8mrFhm47/AMqvLWgCMzoEEGG3zOtwaDTaBxnULS7B2ZYEmTvJ/ZZimA+o3fpF4iTzOpuvSdm4MNaPBZMj5NmJIvNbHhHrZPaLqJz4IBU7azRErLLk1x4RM2mpW0RzUDK7dxHgrNHFhCiNuRK3DcEx1uMfWisNxAiOfE+gJsmOeDulPQWVzW/3+ieHKKrTG4eqQ04jdv/ayW/BNCnzTHOUrWypGYdRTAGVCVXc4opWw8D9lRqsg8kpJHFkK2o6GmNeHHkOaJVKn1xQfbtSGTr9e6aBVk6MdtIfMBcHK5sjUB1wPAk23ZnLX/Z3hoq1njTI0b4ILnEdYgrHYt+aIO9088zCdRuJY3qSvRPs8ogYVxAgOqGNdGsYB018l1MS6OTlZpkkLkoC1GUXKuSSuQAxilplQhSsUAZrtrjC0sG6Wj/lJ/QBZzH4gVaNQOuIJEayBMLR9tMAXtEakNI8WuP7hB9p7La2g4AxDDfpyXIzX+qz0WDb/AE8TK9n8HmrMmLOuNBJ1g7+HRel0TAA4LG9m8MC8EcAR10J4f5K1rsSI0GYaTaY3dUTkZ8cSPaNTKZBHnP8ApVGVHbpE8yPMKTE4gE3mdYIMjjY6jwQnH9oqdGA43OgFj43iB4lIn6La9hGsx+onzuP3UbdoVWwD67+YO9Aanb5gv8Nzp3iIncJi/RModvsO8xD28i0Ea8jCdRl6EbinVm2wm1y4XvEIpSxCyeD2rSeJaR0/UahF8NjBFoSMtSYYNWUhdf8AXqqIrzou/i41SDhA4kAi/Gw9SlOMG4+qC18Zw1QurXcdxTpCNmjr44cVRfiw5BT8Q6AjxIHrqn1Gui4vxj9UUhd7CFSpBQrbbMzDe6sUMTmADtRvMfUqLag+5eeAKIoWbtGEee4bxcmeWRzrdbL17szgDRwlFh+Ytzu/qf3o6DK3+1eQUcJ8TI0Wzkg7wIcHGOmbzC9g2PtFz4Y8CYsQI03R4XXQxzipbX2znZMUpRc10goUkpSmytZjF+IuSSuQAjU9pTGqRjVAFHazJDevuxZLbQcXFm4hwPWy2G1x3RH83oJHshWLoB7hVbGV0TPEjcuZqKWTk7mjf7K/kz2wMKW1Hg2g7t4gRHQI66kSY7pBucwkCN6rsbFR55+w0VylTMX01+uKzTY8VRDiNnU3tDYJJ/CzuTztcDnIQLaXZmiwzUoBwP4i8vcCeJcZC2FCgLzaYJ4ngJG5XaWHBtlbB1+oURkWONo8+d2RwlUfj1mAYvxtCpV/s+otAyPdrNwDoZi+g4xqvRa3ZDDuv8Jknhmb/wDUhU63Zai3XP4NfU/8loU5JFMsUG7o82r7DrteXMqsuSYII11gt0HJF9l064cQ8AWEETrvWtqbIY1pyMDed56ErsFgxmk7vf8AdVyZdFF3ZuyjluhHaF/wr7pW0wsBgWV7UtDwWkW+pUNEpOzH4ztO1mrpH9QHv+iF4zt58MjuTodTFxa5hF8V2bY45vhNdunfCjGw8OYzU2GOIhw9k0dv5Fc91fErbO+0Km6MzC3nYjXetLhdrU6w7p01BsRPEfQWfr9lsM4GDlMRJLjbcLnTSyhw/Zf4Tmup13NgkQWksM7jHyjrwRJR/FkR3fkjRupAuEWvMe9hqpNr2w9SInLHL1+rqPDU6gs5gzcnGCOIkeh0SbcxP/8AO4ERoPEk2CiDEyRpGU2E7K9xt3YyiNJnNHhA8wtl2TeXYhx3Akf/ABmUJ2ZsjLQcT87w5x4i3dHoD1K0XY3A5GZjqQSf6n3jo0AdVZD55UNJrHppX5/2aMuXBdKULrHBG5VykSIAQU08MSNqJ8FQSQY6lLQfyuaemh91TrU2mlEWAMBXcROR0XMTHGCCR5AqjTqBwt4rnapfJHW0Tbg/8MCMMknmT4orhnSB0Qo/M6NxKt0K0DyWWZpSCbGgqdlaEPZWT/i2SpF8egk3HDddMqY0Tf8AcoVWxIAVam/NJvZNbBpBuz9B5Ks6iA4Af6VvBVRA8E2uy8g6pmiKCNIfd9OqzW1qJLvrgtBharQw5igmLMugefioZK4sr4TCEDx9VYq7EZUHeaPe6nqMLBI+gpMLtAH9t4UJ0K1fIEqdi2TcuA5OI9RdS09g06XytE8TLibbyZKOuxEqtVdqok/RNPyBzTtlOn4TvCHbTuyHAGCPCRpqitW59UMxTS5waJuNfL66oj7Kny0Lg3l1Mk+C1WBw+Sm0byJPi6/tA6LPYGhmc2mNGuAPNx+bybPotVUC3aSPcjHr58KP8/8ABuVNhKAuW85QkrlyVACNVhj1E5qY1ygktByGV8E5pJYJB/DMEcYmxCusclBuq8mOORUy3FllidxMpWaWueDqHEH3/VTRonbYZFd/82U+bQPcFJTOi5OVbZUdjFLdG/YocVFWxmXmToFMBZBKbc5c51pc4C091pgAcNCeqVGm6RZY8vMuPTd14otTqiD+37KhgcPwt5aom1kjd6bgrEkitybAdbtGaJgsc4TqwifI6+avYfbzatwSP6hl/wAKLaGwcwJAHhMoMC6ie+HAcdR6XQ+BlP2jYUsUd5VSvjIdLi0eJA90Ibtuk1sB7QN3L64ITjcSKhNw7gYUMlSNdiNpBzYBBmwggz5dVSNUsIN4QbZWFIdOhjTci9V4yjeD7RN0tWTuXgK0sVKZUxCFYTFZbbt3Lkpa9ZKNZJUxF/RdgSMziRpA9JVRvvHqp6dgTxJP6Jl0UVcgxsqn3y/gIHi7U+XuilR0qps2gWs73zOOY8pAgeQ9VO5i62GO2COLqJ7sjHhwSSmtamPcrjOSZVyi+KuQBM2omZVCa4XNrKCaJmiCng3UYqSmOfdBIJ7Rt+9a7i2P+JP/AJBQYc2VrtELU/6j7KjhHLlahfNnX0rvGi5RP+0PrYDvRuzOPKHf5RClYhS4tl56Kg19o8x7V43GYN0B5NMnuPytNvyukaj9Ef7N4yrWYDrzgX72XdpdabHbPp1qTqVRoc1w37jy4LK7ObV2Uan3b8RQN2lkZ2ODwe+Pyxm7wlaK3R4Ec5Rd9mkqYOq12TI4mJtw9FWdRJadRxm3utRs/t9s6rVOTE0pygDOH0t5MTVa0TylaPA4dhojIAWPl0t7zXSSZBEg67kbWVPVV2jyers6fwsPQeqSnDY+XoP2XpmE2TR+HGVt5mQJuTaVQdsCmabBluC2ecazwSuDHWrh5RjP+psb8wA6+t05uLbUHcc0g8CDu5IZ9qmIpUqZa2PiVO60XnKDlcRysRPFZbsl2PqVIfWBbSBkN3uI9hxRt+NsZZFN8I2tPDiRBtpEi0p9B5dRDjrEddPdWcNgjBLd5Aby+tU6rhwzJTFwL9G3v42VDLYvgjqCOgHoj2CwDGtYSCXAA3MgGJsNNUHFPM9reJv4C59AUeAK3aWCabZzNZkadJjy8yniqoxdc6iVvOaSmokeJCgc0pWOKkgZ8MrlZlKgCoaBTXUSiWYKKrigNFDGRTaCE9z7qti9qBup6BZ/aHadrbA3VbkNtsM9oKgc1gB0J9gheHqaHXj4odsva/xy8TOWOes/srYfldyOv6LnZ5fuHU06rGgsDorbXZmTy0Q2i+xVvBVokH6nVUs1bixksoS1W2MnxUFSleU6dEpgvaHZXC4gHNTDahEZ2gAnmePuhlX7PSJ+BiDSnc3PTB8chIWlncUkcyrNyfY9mbo7I2lShrcdXDBaP4idNwBlUm9m8XLJxtcZJyxWqS0xALTNrEjmtiJ4z4hQVJ3nxRa9goxfaRl9ldj6VJ2dxdUeJ7ziTEkk5ATa5JkzqtNSp2EcExgvawVxvhZVybYrpcIdTIa09SqGbVx1OnhuU2KqAkNGg1/ZUdo4u2VsTuG6YtJ4WVaV8A5bVZRqdoG0a0AjMG33xmRzBdpA+JAPhZeNY52Jovc6ux3eJJdqCSb3FuiJ7N7QTEGDZdPGtkaRxcj3ytntWHxLDy8VZCw+xdrveBlIDRaTcnwH11WpwlR5HzA+LWj2v6q5SKXEuvSZFTqYkAkO7pieIImJBUjatrGUyaEosLlF8VImIOqZgLva3kGgnzdPssvt7tFUp6VGuHNsH/t/ZLtLaVSo4hqhw+w2U2mviBmDflZ+Zxs0Ab5JAhUlyMximYvEtzNb8NpMB7iW5+GRoGZ3sn7K+zh7jmxVV2XcxhMn+px+XwF+a3OHwjh95VvUI0/DTH5Gfq7fHCApHuSjWCKez6dBoZRptY2bgakxq4m7jzKbUp5lbxVi0cZP6KL4a52o+509NzjIcPiIMHlfwV2jVh4PT69VUfT3pocR4WuNx5wkTHfBqMNU5hS16KC7OxfmPON4R+m8OH0U40WUn0LTuVWpSjT6E8EXv9eKiqN/XXWeaahgY2mZN/8AXJNfT680QcyNUxjc2nqlZKVclejhoEnRQ18QWjnoP391dx7w1sD6lAq2Kv4WHjeSlYjfJ1evlEb0NDiXSVJUMqOkfvGt5Fx6WHuVGLmaQubiDbL38GHAggEHUHTqsZt/sYGk1MPYg3YNCOXNbtlTLKZhKOYk7l1DkGU7I1yRGkbuBFr+y9J2azuiVicXs74GJDmiBVkH+sXnqJ/4rb4EBrAeA16KSGCe0uKh7Gt1h/sEP2ftJ7NVew+G+M41HbzLTw3DxEKzU2Sw78vjdvR37gIAe3bg/KVyr/8AQ3cv+TP3XI5I4LuzdmgDmocZ95iWM/BRGcj+d0hk+AzH+4Iw1gaLQg+AE53/AJ3k9B3R6AKQJaztyqn9VK911CNQlGB+06sYimzix58i1ToT2gqRj8NwLao82SPZGGBYNQvmdPTP4EZaon0Z1v8A5VpzVG+wWdGlopfGNM7iBE+HPpv80Zwe0IiDbj6ofE2+vRMbhS27bjhyViZV0zT08dI4qY1QdfTgs1Sxl4uDwI91YZi+fqp3FlphSsRre/FRNxOUX1VCrjWgQXctRfpvVDEYsu0kDS/7IsHLih+0scXuIB8vdUwyPL61XAgEt3wDzO6fRPVUpWEY+WRqLZFPNVqv3Ny0x/aCXf8Ac6OiXaGJ+HTLtYFhvJ0A6mFY2Zh/hUWgnvauPFzruPmSr9NG5WZ9XKo17JK7uCJ4CllahlBsuARomB5roHMKG1KGcM0kPYR5wfQlEdq1MtHKNXkMH6+g9VWoszVG8AZ8rqxjaearTb+VpcepgT5FSQT4KhlaArYYkYP9KUN4qRSH4LeA8lysj6sFyAK20auWm43sCfRUsKyKbRwA9lNtcywjiWjzI/RKNEEgyq66Vjb6JMT8ykoGYSjGZ7aMy1sNU4VAP+THBGcLUkDqqPb6jOHc6LsyPH9rgT6SoNg4yWCVi1C5TOjpX8Q5kTHhPa6VzmrMaypCsUnWSFkpzApFY9rwdR5x+qjcxv5W+SkdSIUbiiiKRXc0DQAeCq1CrdRQll0sh0Mpt+vZPcLaxz4eCeKPiqW1McKbDvJsBxJ0S0NZAWCtXa3VtLvO4F8d0HwBnqETxLtyj2Rg/h05N3G7jxJ1Pn6QucMzgF1MMNsTkZ8m+dlzZlD8Ss4h0JzG5WqpUfJgam315q0zl/ZjLkncPUwSI8MvmrOHpZqj3njlb4NtPhMpaIDGOcLXc7qSSPcKzQZlaBwH+/VSKSApzWLmNlSgKQG/B5Lk+fH66pUACdpizf6m+gJTxoo8fqzxPsVIgkG41txqnYfdKXGtS4YadFDGIu0GFFSm5u5zS3oQR+qwOwK5Z3Xatlp8QSDbovSsfSll9AvO9s4b4WJPB4Dh4izvUT1WbPG42a9LLmjV4avInX06K1Kz2AxVoJv5IzRrAhYToErnDzSgwkzLgUWQWc4IVV7vr/KUlRvKmwGvULXG8kamInTdrvSveqlavASsZEuIxQaENwFM16mfcDlb4/iPuPNUsZWdUIYyZdv4Deei1Wx8AKVMAiLCJ3Af791fgx7nbM2oybY0vI7FEARuXbOw98xUbm53R9Qr9TuiAugcwir1Zt0+uiTCM7w6nyBj1hMLb/XFWcCRmA1JIETfKLkxu0Av+ZAF+sLsYOMn+lkH3y+quMCq0Gy97uHcb/bdx6uJH9quU2phCRo8kpdAv4pB9foqO2qhyZBrUIZzg/OejcyABbto4hxlgGU3bOuU6T0XImKQFpjlC5AEWOEOZ/d+im3ea5cgkoYv91LhRp4LlyhjFnEsBaBuk+xWN7YUxAMXFQgHkQZ9h5Llyqy/Rl+n+6BeDNh9bkZwjrJVy5p1C+xcDdKuQAjvr1STbouXKCSlXdbr+qF4l5v1XLkr7JRP2Wpgl7iL54nfAa0geZK0TqhPxP5S4DkBolXLpYPqcnUf3GMwDdTvt7BTV9Vy5XlAD7V459HC1H03ZXDKAYBIkwYkWN9US7IYJjWueAS92Uuc5znOJ5lxJXLkEvoPbPH3bObQepAJPmVcZu+t65cmKx4FvrghlY/fDkyoR45mNnyJXLkAVHarly5BJ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7" name="Picture 9" descr="http://t1.gstatic.com/images?q=tbn:ANd9GcTMRocFf_2vav4vkEZSMy01g0yCBXM_p4Kh0eFFkiRrTKgMOr9PZw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0" y="609600"/>
            <a:ext cx="914400" cy="1374099"/>
          </a:xfrm>
          <a:prstGeom prst="rect">
            <a:avLst/>
          </a:prstGeom>
          <a:noFill/>
        </p:spPr>
      </p:pic>
      <p:pic>
        <p:nvPicPr>
          <p:cNvPr id="2058" name="Picture 10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609600" y="5202476"/>
            <a:ext cx="958722" cy="1025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 descr="http://t1.gstatic.com/images?q=tbn:ANd9GcQTEJPR7LcalCVaRMhxcn5To2e2D8BvKlumkE2u3mlTtOtP3ukD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57200" y="3733800"/>
            <a:ext cx="1466947" cy="1219200"/>
          </a:xfrm>
          <a:prstGeom prst="rect">
            <a:avLst/>
          </a:prstGeom>
          <a:noFill/>
        </p:spPr>
      </p:pic>
      <p:pic>
        <p:nvPicPr>
          <p:cNvPr id="2064" name="Picture 16" descr="6635/p525983035_8845.jp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0" y="1981200"/>
            <a:ext cx="1099037" cy="1524000"/>
          </a:xfrm>
          <a:prstGeom prst="rect">
            <a:avLst/>
          </a:prstGeom>
          <a:noFill/>
        </p:spPr>
      </p:pic>
      <p:pic>
        <p:nvPicPr>
          <p:cNvPr id="2074" name="Picture 26" descr="Hopewell sophomore Darrell Taylor scored 14 points, pulled down eight ...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/>
          <a:stretch>
            <a:fillRect/>
          </a:stretch>
        </p:blipFill>
        <p:spPr bwMode="auto">
          <a:xfrm>
            <a:off x="7315200" y="3352800"/>
            <a:ext cx="1151255" cy="1151255"/>
          </a:xfrm>
          <a:prstGeom prst="rect">
            <a:avLst/>
          </a:prstGeom>
          <a:noFill/>
        </p:spPr>
      </p:pic>
      <p:pic>
        <p:nvPicPr>
          <p:cNvPr id="2076" name="Picture 28" descr="https://sp.yimg.com/ib/th?id=HN.608045014241250428&amp;pid=15.1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676400" y="5181600"/>
            <a:ext cx="1858156" cy="1133476"/>
          </a:xfrm>
          <a:prstGeom prst="rect">
            <a:avLst/>
          </a:prstGeom>
          <a:noFill/>
        </p:spPr>
      </p:pic>
      <p:pic>
        <p:nvPicPr>
          <p:cNvPr id="2078" name="Picture 30" descr="http://www.hopewellnews.com/news/uploads/4_005.jpg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010400" y="1981200"/>
            <a:ext cx="1633185" cy="1219200"/>
          </a:xfrm>
          <a:prstGeom prst="rect">
            <a:avLst/>
          </a:prstGeom>
          <a:noFill/>
        </p:spPr>
      </p:pic>
      <p:pic>
        <p:nvPicPr>
          <p:cNvPr id="2080" name="Picture 32" descr="https://sp1.yimg.com/ib/th?id=HN.608015834230423553&amp;pid=15.1">
            <a:hlinkClick r:id="rId20" action="ppaction://hlinksldjump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4953000" y="4572000"/>
            <a:ext cx="986790" cy="1828800"/>
          </a:xfrm>
          <a:prstGeom prst="rect">
            <a:avLst/>
          </a:prstGeom>
          <a:noFill/>
        </p:spPr>
      </p:pic>
      <p:pic>
        <p:nvPicPr>
          <p:cNvPr id="2082" name="Picture 34" descr="https://sp.yimg.com/ib/th?id=HN.608004516993500516&amp;pid=15.1">
            <a:hlinkClick r:id="rId22" action="ppaction://hlinksldjump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3505200" y="2590800"/>
            <a:ext cx="1904999" cy="1828800"/>
          </a:xfrm>
          <a:prstGeom prst="rect">
            <a:avLst/>
          </a:prstGeom>
          <a:noFill/>
        </p:spPr>
      </p:pic>
      <p:pic>
        <p:nvPicPr>
          <p:cNvPr id="2086" name="Picture 38" descr="https://sp3.yimg.com/ib/th?id=HN.608002597142528947&amp;pid=15.1">
            <a:hlinkClick r:id="rId24" action="ppaction://hlinksldjump"/>
          </p:cNvPr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5410200" y="2819400"/>
            <a:ext cx="1457325" cy="1524000"/>
          </a:xfrm>
          <a:prstGeom prst="rect">
            <a:avLst/>
          </a:prstGeom>
          <a:noFill/>
        </p:spPr>
      </p:pic>
      <p:pic>
        <p:nvPicPr>
          <p:cNvPr id="20482" name="Picture 2" descr="https://sp.yimg.com/ib/th?id=HN.608021727189208877&amp;pid=15.1&amp;P=0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7315200" y="3276600"/>
            <a:ext cx="1143000" cy="1219200"/>
          </a:xfrm>
          <a:prstGeom prst="rect">
            <a:avLst/>
          </a:prstGeom>
          <a:noFill/>
        </p:spPr>
      </p:pic>
      <p:pic>
        <p:nvPicPr>
          <p:cNvPr id="23" name="Picture 22" descr="photo (5).JPG">
            <a:hlinkClick r:id="rId27" action="ppaction://hlinksldjump"/>
          </p:cNvPr>
          <p:cNvPicPr>
            <a:picLocks noChangeAspect="1"/>
          </p:cNvPicPr>
          <p:nvPr/>
        </p:nvPicPr>
        <p:blipFill>
          <a:blip r:embed="rId28" cstate="print">
            <a:lum bright="41000"/>
          </a:blip>
          <a:stretch>
            <a:fillRect/>
          </a:stretch>
        </p:blipFill>
        <p:spPr>
          <a:xfrm>
            <a:off x="2209800" y="457200"/>
            <a:ext cx="1524000" cy="1371600"/>
          </a:xfrm>
          <a:prstGeom prst="rect">
            <a:avLst/>
          </a:prstGeom>
        </p:spPr>
      </p:pic>
      <p:pic>
        <p:nvPicPr>
          <p:cNvPr id="20484" name="Picture 4" descr="https://sp.yimg.com/ib/th?id=HN.608002090593356550&amp;pid=15.1&amp;P=0">
            <a:hlinkClick r:id="rId29" action="ppaction://hlinksldjump"/>
          </p:cNvPr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7315200" y="457200"/>
            <a:ext cx="1219200" cy="1219201"/>
          </a:xfrm>
          <a:prstGeom prst="rect">
            <a:avLst/>
          </a:prstGeom>
          <a:noFill/>
        </p:spPr>
      </p:pic>
      <p:pic>
        <p:nvPicPr>
          <p:cNvPr id="20486" name="Picture 6" descr="https://sp.yimg.com/ib/th?id=HN.607994531461728610&amp;pid=15.1&amp;P=0">
            <a:hlinkClick r:id="rId31" action="ppaction://hlinksldjump"/>
          </p:cNvPr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6248400" y="4876800"/>
            <a:ext cx="2585357" cy="1447800"/>
          </a:xfrm>
          <a:prstGeom prst="rect">
            <a:avLst/>
          </a:prstGeom>
          <a:noFill/>
        </p:spPr>
      </p:pic>
      <p:pic>
        <p:nvPicPr>
          <p:cNvPr id="20488" name="Picture 8" descr="https://sp.yimg.com/ib/th?id=HN.608019201738540766&amp;pid=15.1&amp;P=0">
            <a:hlinkClick r:id="rId33" action="ppaction://hlinksldjump"/>
          </p:cNvPr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2077650" y="2286001"/>
            <a:ext cx="1592649" cy="1524000"/>
          </a:xfrm>
          <a:prstGeom prst="rect">
            <a:avLst/>
          </a:prstGeom>
          <a:noFill/>
        </p:spPr>
      </p:pic>
      <p:pic>
        <p:nvPicPr>
          <p:cNvPr id="20492" name="Picture 12" descr="https://sp.yimg.com/ib/th?id=HN.608027727264354065&amp;pid=15.1&amp;P=0">
            <a:hlinkClick r:id="rId35" action="ppaction://hlinksldjump"/>
          </p:cNvPr>
          <p:cNvPicPr>
            <a:picLocks noChangeAspect="1" noChangeArrowheads="1"/>
          </p:cNvPicPr>
          <p:nvPr/>
        </p:nvPicPr>
        <p:blipFill>
          <a:blip r:embed="rId36" cstate="print">
            <a:lum bright="40000"/>
          </a:blip>
          <a:srcRect/>
          <a:stretch>
            <a:fillRect/>
          </a:stretch>
        </p:blipFill>
        <p:spPr bwMode="auto">
          <a:xfrm>
            <a:off x="3657600" y="4648200"/>
            <a:ext cx="1219200" cy="1524000"/>
          </a:xfrm>
          <a:prstGeom prst="rect">
            <a:avLst/>
          </a:prstGeom>
          <a:noFill/>
        </p:spPr>
      </p:pic>
      <p:pic>
        <p:nvPicPr>
          <p:cNvPr id="20494" name="Picture 14" descr="Morgan Freeman.">
            <a:hlinkClick r:id="rId37" action="ppaction://hlinksldjump"/>
          </p:cNvPr>
          <p:cNvPicPr>
            <a:picLocks noChangeAspect="1" noChangeArrowheads="1"/>
          </p:cNvPicPr>
          <p:nvPr/>
        </p:nvPicPr>
        <p:blipFill>
          <a:blip r:embed="rId38" cstate="print"/>
          <a:srcRect/>
          <a:stretch>
            <a:fillRect/>
          </a:stretch>
        </p:blipFill>
        <p:spPr bwMode="auto">
          <a:xfrm>
            <a:off x="381000" y="228600"/>
            <a:ext cx="16002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poore\Local Settings\Temporary Internet Files\Content.IE5\09WFB894\MC900056789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410200"/>
            <a:ext cx="1816913" cy="1256386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990600"/>
            <a:ext cx="8229600" cy="4525963"/>
          </a:xfrm>
          <a:prstGeom prst="rect">
            <a:avLst/>
          </a:prstGeom>
          <a:solidFill>
            <a:srgbClr val="92D050">
              <a:alpha val="82000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Marbury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v. Madison (1803) is considered a landmark U.S. Supreme Court case because it – 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Demonstrated that the president had more power than Congress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Established the Court’s power of judicial review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Helped slavery to be unconstitutional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Expanded the size of the Court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838200" y="37338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838200"/>
            <a:ext cx="8229600" cy="5029200"/>
          </a:xfrm>
          <a:prstGeom prst="rect">
            <a:avLst/>
          </a:prstGeom>
          <a:solidFill>
            <a:srgbClr val="92D050">
              <a:alpha val="86000"/>
            </a:srgb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concepts used when drafting the Bill of Rights were derived from which of the following – </a:t>
            </a:r>
          </a:p>
          <a:p>
            <a:pPr marL="990600" marR="0" lvl="1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Virginia Declaration of Rights and Virginia Statute of Religious Freedom</a:t>
            </a:r>
          </a:p>
          <a:p>
            <a:pPr marL="990600" marR="0" lvl="1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Magna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Carta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Mayflower Compact</a:t>
            </a:r>
          </a:p>
          <a:p>
            <a:pPr marL="990600" marR="0" lvl="1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Declaration of Independence and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 Sense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90600" marR="0" lvl="1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Articles of Confederation and Proclamation of 1763 </a:t>
            </a:r>
          </a:p>
        </p:txBody>
      </p:sp>
      <p:sp>
        <p:nvSpPr>
          <p:cNvPr id="3" name="5-Point Star 2"/>
          <p:cNvSpPr/>
          <p:nvPr/>
        </p:nvSpPr>
        <p:spPr>
          <a:xfrm>
            <a:off x="914400" y="24384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C:\Documents and Settings\kpoore\Local Settings\Temporary Internet Files\Content.IE5\09WFB894\MC900056789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257800"/>
            <a:ext cx="1816913" cy="12563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838200"/>
            <a:ext cx="8229600" cy="52879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document written by George Mason established the premise of basic human rights, which cannot be violated by governments?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Virginia Statute for Religious Freedom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Virginia Declaration of Rights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Bill of Rights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Articles of Confederation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33528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C:\Documents and Settings\kpoore\Local Settings\Temporary Internet Files\Content.IE5\09WFB894\MC900056789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257800"/>
            <a:ext cx="1816913" cy="1256386"/>
          </a:xfrm>
          <a:prstGeom prst="rect">
            <a:avLst/>
          </a:prstGeom>
          <a:noFill/>
        </p:spPr>
      </p:pic>
      <p:sp>
        <p:nvSpPr>
          <p:cNvPr id="7" name="5-Point Star 6"/>
          <p:cNvSpPr/>
          <p:nvPr/>
        </p:nvSpPr>
        <p:spPr>
          <a:xfrm>
            <a:off x="914400" y="41148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poore\Local Settings\Temporary Internet Files\Content.IE5\09WFB894\MC900056789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257800"/>
            <a:ext cx="1816913" cy="1256386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62000"/>
            <a:ext cx="8229600" cy="452596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 member of the Constitutional Convention is called the “Father of the Constitution”?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Benjamin Franklin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George Washington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James Madison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John Adams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990600" y="41910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poore\Local Settings\Temporary Internet Files\Content.IE5\09WFB894\MC900056789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257800"/>
            <a:ext cx="1816913" cy="1256386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62000"/>
            <a:ext cx="8229600" cy="45259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invention of ______ helped the spread of the slavery-based society of the Deep South.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John Deere’s steel plow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Cyrus McCormick’s mechanical reaper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 Whitney’s cotton gin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Samuel F. B. Morse’s telegraph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838200" y="34290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poore\Local Settings\Temporary Internet Files\Content.IE5\09WFB894\MC900056789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257800"/>
            <a:ext cx="1816913" cy="1256386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685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Amendment __________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Abolished slavery permanently in the U.S.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Prohibited states from denying equal rights under the law to any American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Voting rights were guaranteed regardless of “race, color, or previous condition of servitude” (former slaves) 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990600" y="33528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poore\Local Settings\Temporary Internet Files\Content.IE5\09WFB894\MC900056789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257800"/>
            <a:ext cx="1816913" cy="1256386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990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</a:t>
            </a:r>
            <a:r>
              <a:rPr kumimoji="0" lang="en-US" sz="3200" b="0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Amendment _______________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Abolished slavery permanently in the U.S.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Prohibited states from denying equal rights under the law to any American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Voting rights were guaranteed regardless of “race, color, or previous condition of servitude” (former slaves) 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914400" y="27432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poore\Local Settings\Temporary Internet Files\Content.IE5\09WFB894\MC900056789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257800"/>
            <a:ext cx="1816913" cy="1256386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762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</a:t>
            </a:r>
            <a:r>
              <a:rPr kumimoji="0" lang="en-US" sz="2800" b="0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Amendment ________________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90600" marR="0" lvl="1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Abolished slavery permanently in the U.S.</a:t>
            </a:r>
          </a:p>
          <a:p>
            <a:pPr marL="990600" marR="0" lvl="1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Prohibited states from denying equal rights under the law to any American</a:t>
            </a:r>
          </a:p>
          <a:p>
            <a:pPr marL="990600" marR="0" lvl="1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Voting rights were guaranteed regardless of “race, color, or previous condition of servitude” (former slaves) </a:t>
            </a:r>
          </a:p>
          <a:p>
            <a:pPr marL="990600" marR="0" lvl="1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914400" y="1828800"/>
            <a:ext cx="5334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poore\Local Settings\Temporary Internet Files\Content.IE5\09WFB894\MC900056789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257800"/>
            <a:ext cx="1816913" cy="1256386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3400" y="685800"/>
            <a:ext cx="8229600" cy="4525963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Considered the first battle of the Civil War.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Antietam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Appomattox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Fort Sumter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Gettysburg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1066800" y="39624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poore\Local Settings\Temporary Internet Files\Content.IE5\09WFB894\MC900056789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257800"/>
            <a:ext cx="1816913" cy="1256386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685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Who was elected the first president of the Confederate States of America?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Ulysses S. Grant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Thomas Jackson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Abraham Lincoln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Jefferson Davis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914400" y="39624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poore\Local Settings\Temporary Internet Files\Content.IE5\09WFB894\MC900056789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257800"/>
            <a:ext cx="1816913" cy="1256386"/>
          </a:xfrm>
          <a:prstGeom prst="rect">
            <a:avLst/>
          </a:prstGeom>
          <a:noFill/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09600" y="762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 of the following abolitionists called for immediate and uncompensated emancipation of slaves in 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Liberator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William Lloyd Garrison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Frederick Douglass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Sojourner Truth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Daniel Webster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1066800" y="29718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7" descr="mc031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33400"/>
            <a:ext cx="3890849" cy="5334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5105400" y="457200"/>
            <a:ext cx="3352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This poster was intended to persuade African Americans to</a:t>
            </a:r>
          </a:p>
        </p:txBody>
      </p:sp>
      <p:sp>
        <p:nvSpPr>
          <p:cNvPr id="4" name="Rectangle 3"/>
          <p:cNvSpPr/>
          <p:nvPr/>
        </p:nvSpPr>
        <p:spPr>
          <a:xfrm>
            <a:off x="4419600" y="2438400"/>
            <a:ext cx="4267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Protest segregation of military units</a:t>
            </a:r>
            <a:endParaRPr lang="en-US" sz="2800" dirty="0" smtClean="0">
              <a:latin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Protest low wages paid in industry</a:t>
            </a:r>
            <a:endParaRPr lang="en-US" sz="2800" dirty="0" smtClean="0">
              <a:latin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Encourage integration in industries</a:t>
            </a:r>
            <a:endParaRPr lang="en-US" sz="2800" dirty="0" smtClean="0">
              <a:latin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Contribute labor to support the war effort</a:t>
            </a:r>
            <a:endParaRPr lang="en-US" sz="2800" dirty="0"/>
          </a:p>
        </p:txBody>
      </p:sp>
      <p:sp>
        <p:nvSpPr>
          <p:cNvPr id="5" name="5-Point Star 4">
            <a:hlinkClick r:id="rId3" action="ppaction://hlinksldjump"/>
          </p:cNvPr>
          <p:cNvSpPr/>
          <p:nvPr/>
        </p:nvSpPr>
        <p:spPr>
          <a:xfrm>
            <a:off x="4419600" y="50292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C:\Documents and Settings\kpoore\Local Settings\Temporary Internet Files\Content.IE5\09WFB894\MC900056789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5791200"/>
            <a:ext cx="1155737" cy="7991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1" descr="mc025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8212822" cy="25146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676400" y="3124200"/>
            <a:ext cx="6172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Which of the following BESTS completes the chart?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41910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Frederick Douglass</a:t>
            </a:r>
            <a:endParaRPr lang="en-US" sz="2400" dirty="0" smtClean="0">
              <a:latin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Elizabeth Cady Stanton</a:t>
            </a:r>
            <a:endParaRPr lang="en-US" sz="2400" dirty="0" smtClean="0">
              <a:latin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Henry Bessemer</a:t>
            </a:r>
            <a:endParaRPr lang="en-US" sz="2400" dirty="0" smtClean="0">
              <a:latin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Eugene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Debbs</a:t>
            </a:r>
            <a:endParaRPr lang="en-US" sz="2400" dirty="0"/>
          </a:p>
        </p:txBody>
      </p:sp>
      <p:sp>
        <p:nvSpPr>
          <p:cNvPr id="5" name="5-Point Star 4">
            <a:hlinkClick r:id="rId3" action="ppaction://hlinksldjump"/>
          </p:cNvPr>
          <p:cNvSpPr/>
          <p:nvPr/>
        </p:nvSpPr>
        <p:spPr>
          <a:xfrm>
            <a:off x="2286000" y="50292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C:\Documents and Settings\kpoore\Local Settings\Temporary Internet Files\Content.IE5\09WFB894\MC900056789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5257800"/>
            <a:ext cx="1816913" cy="12563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3" descr="mc014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600"/>
            <a:ext cx="8153400" cy="242030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The quote above comes from what period in United States history?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4419600"/>
            <a:ext cx="403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Civil War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Revolutionary War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Nationalist Era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Reconstruction Era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5-Point Star 4">
            <a:hlinkClick r:id="rId3" action="ppaction://hlinksldjump"/>
          </p:cNvPr>
          <p:cNvSpPr/>
          <p:nvPr/>
        </p:nvSpPr>
        <p:spPr>
          <a:xfrm>
            <a:off x="2133600" y="4419600"/>
            <a:ext cx="3048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Documents and Settings\kpoore\Local Settings\Temporary Internet Files\Content.IE5\09WFB894\MC900056789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5257800"/>
            <a:ext cx="1816913" cy="12563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poore\Local Settings\Temporary Internet Files\Content.IE5\09WFB894\MC900056789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257800"/>
            <a:ext cx="1816913" cy="1256386"/>
          </a:xfrm>
          <a:prstGeom prst="rect">
            <a:avLst/>
          </a:prstGeom>
          <a:noFill/>
        </p:spPr>
      </p:pic>
      <p:pic>
        <p:nvPicPr>
          <p:cNvPr id="3" name="Picture 1" descr="mc044-1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81000" y="228600"/>
            <a:ext cx="8255000" cy="25908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838200" y="2971800"/>
            <a:ext cx="7620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This quotation is from the inaugural address of President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latin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JFK</a:t>
            </a:r>
            <a:endParaRPr lang="en-US" sz="2400" dirty="0" smtClean="0">
              <a:latin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Nixon</a:t>
            </a:r>
            <a:endParaRPr lang="en-US" sz="2400" dirty="0" smtClean="0">
              <a:latin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Reagan</a:t>
            </a:r>
            <a:endParaRPr lang="en-US" sz="2400" dirty="0" smtClean="0">
              <a:latin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LBJ</a:t>
            </a:r>
            <a:endParaRPr lang="en-US" sz="2400" dirty="0"/>
          </a:p>
        </p:txBody>
      </p:sp>
      <p:sp>
        <p:nvSpPr>
          <p:cNvPr id="6" name="5-Point Star 5">
            <a:hlinkClick r:id="rId5" action="ppaction://hlinksldjump"/>
          </p:cNvPr>
          <p:cNvSpPr/>
          <p:nvPr/>
        </p:nvSpPr>
        <p:spPr>
          <a:xfrm>
            <a:off x="914400" y="4038600"/>
            <a:ext cx="3810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poore\Local Settings\Temporary Internet Files\Content.IE5\09WFB894\MC900056789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257800"/>
            <a:ext cx="1816913" cy="1256386"/>
          </a:xfrm>
          <a:prstGeom prst="rect">
            <a:avLst/>
          </a:prstGeom>
          <a:noFill/>
        </p:spPr>
      </p:pic>
      <p:pic>
        <p:nvPicPr>
          <p:cNvPr id="3" name="Picture 89" descr="mc060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399" y="457200"/>
            <a:ext cx="8898523" cy="25146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219200" y="3105835"/>
            <a:ext cx="708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According to this statement, government is held accountable by the</a:t>
            </a:r>
          </a:p>
        </p:txBody>
      </p:sp>
      <p:sp>
        <p:nvSpPr>
          <p:cNvPr id="5" name="Rectangle 4"/>
          <p:cNvSpPr/>
          <p:nvPr/>
        </p:nvSpPr>
        <p:spPr>
          <a:xfrm>
            <a:off x="2133600" y="396240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King</a:t>
            </a:r>
            <a:endParaRPr lang="en-US" sz="2400" dirty="0" smtClean="0">
              <a:latin typeface="Arial" pitchFamily="34" charset="0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Citizens</a:t>
            </a:r>
            <a:endParaRPr lang="en-US" sz="2400" dirty="0" smtClean="0">
              <a:latin typeface="Arial" pitchFamily="34" charset="0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Church</a:t>
            </a:r>
            <a:endParaRPr lang="en-US" sz="2400" dirty="0" smtClean="0">
              <a:latin typeface="Arial" pitchFamily="34" charset="0"/>
            </a:endParaRP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laws</a:t>
            </a:r>
            <a:endParaRPr lang="en-US" sz="2400" dirty="0"/>
          </a:p>
        </p:txBody>
      </p:sp>
      <p:sp>
        <p:nvSpPr>
          <p:cNvPr id="6" name="5-Point Star 5">
            <a:hlinkClick r:id="rId4" action="ppaction://hlinksldjump"/>
          </p:cNvPr>
          <p:cNvSpPr/>
          <p:nvPr/>
        </p:nvSpPr>
        <p:spPr>
          <a:xfrm>
            <a:off x="2590800" y="4343400"/>
            <a:ext cx="3810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poore\Local Settings\Temporary Internet Files\Content.IE5\09WFB894\MC900056789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257800"/>
            <a:ext cx="1816913" cy="1256386"/>
          </a:xfrm>
          <a:prstGeom prst="rect">
            <a:avLst/>
          </a:prstGeom>
          <a:noFill/>
        </p:spPr>
      </p:pic>
      <p:pic>
        <p:nvPicPr>
          <p:cNvPr id="3" name="Picture 9" descr="scan0002"/>
          <p:cNvPicPr>
            <a:picLocks noChangeAspect="1" noChangeArrowheads="1"/>
          </p:cNvPicPr>
          <p:nvPr/>
        </p:nvPicPr>
        <p:blipFill>
          <a:blip r:embed="rId3" cstate="print"/>
          <a:srcRect l="21956"/>
          <a:stretch>
            <a:fillRect/>
          </a:stretch>
        </p:blipFill>
        <p:spPr bwMode="auto">
          <a:xfrm>
            <a:off x="228600" y="304800"/>
            <a:ext cx="8379542" cy="1752600"/>
          </a:xfrm>
          <a:prstGeom prst="rect">
            <a:avLst/>
          </a:prstGeom>
          <a:noFill/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90600" y="2478614"/>
            <a:ext cx="6705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Which document contains the excerpt in this box?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Monroe Doctrine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Wilson’s Fourteen Points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Roosevelt’s Four Freedoms Speech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Truman Doctrine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914400" y="36576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kpoore\Local Settings\Temporary Internet Files\Content.IE5\09WFB894\MC900056789[1].wmf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257800"/>
            <a:ext cx="1816913" cy="1256386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914400" y="457200"/>
            <a:ext cx="7391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Which statement best describes the relationship between the writings of Locke and Jefferson?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28600" y="2209800"/>
            <a:ext cx="7696200" cy="39163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Locke was influenced by Jefferson’s idea of natural rights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two men never met and developed their ideas independently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Important differences existed in the two men’s writings as a result of the large gap of time between them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Jefferson used Locke’s ideas extensively in the Declaration of Independence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685800" y="5181600"/>
            <a:ext cx="4572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556</Words>
  <Application>Microsoft Office PowerPoint</Application>
  <PresentationFormat>On-screen Show (4:3)</PresentationFormat>
  <Paragraphs>97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HPS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kpoore</dc:creator>
  <cp:lastModifiedBy>amcdonough</cp:lastModifiedBy>
  <cp:revision>24</cp:revision>
  <dcterms:created xsi:type="dcterms:W3CDTF">2014-05-22T11:31:16Z</dcterms:created>
  <dcterms:modified xsi:type="dcterms:W3CDTF">2015-10-13T14:53:39Z</dcterms:modified>
</cp:coreProperties>
</file>