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57" r:id="rId12"/>
    <p:sldId id="275" r:id="rId13"/>
    <p:sldId id="259" r:id="rId14"/>
    <p:sldId id="274" r:id="rId15"/>
    <p:sldId id="260" r:id="rId16"/>
    <p:sldId id="273" r:id="rId17"/>
    <p:sldId id="261" r:id="rId18"/>
    <p:sldId id="272" r:id="rId19"/>
    <p:sldId id="262" r:id="rId20"/>
    <p:sldId id="271" r:id="rId21"/>
    <p:sldId id="263" r:id="rId22"/>
    <p:sldId id="270" r:id="rId23"/>
    <p:sldId id="264" r:id="rId24"/>
    <p:sldId id="269" r:id="rId25"/>
    <p:sldId id="265" r:id="rId26"/>
    <p:sldId id="268" r:id="rId27"/>
    <p:sldId id="266" r:id="rId28"/>
    <p:sldId id="267" r:id="rId29"/>
    <p:sldId id="289" r:id="rId30"/>
    <p:sldId id="290" r:id="rId31"/>
    <p:sldId id="285" r:id="rId32"/>
    <p:sldId id="286" r:id="rId33"/>
    <p:sldId id="287" r:id="rId34"/>
    <p:sldId id="288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EC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7A221-A9A6-451B-BB58-1912BD33D1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4D37-019C-4BEC-9301-C883B03EA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2158-DBFD-4391-A602-4EFE5A137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9BF1F-1D3F-4123-AA30-D782A4429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F5684-E110-43E7-B028-BC4EA8776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4EA00-F26F-4929-AA77-0EED89198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4FF9C-3AF4-44D1-9F23-F17A7AAF3D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0EBC4-8CF1-454F-BD60-0973409A17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F048F-BA9F-48EA-8B87-9CB7413140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4578B-3A0E-4EA4-A09E-94B7E6116E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93AA7-DB94-4F6F-8E9A-A2C06AEA65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907B811-A5ED-4CD8-AA2E-FBFC33A8BB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133600" y="304800"/>
            <a:ext cx="467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What spurred growth of industry?</a:t>
            </a:r>
          </a:p>
        </p:txBody>
      </p:sp>
      <p:pic>
        <p:nvPicPr>
          <p:cNvPr id="2051" name="Picture 6" descr="industry-hol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634288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iv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37338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o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71800"/>
            <a:ext cx="37433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timb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905000"/>
            <a:ext cx="1905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708525" y="649288"/>
            <a:ext cx="39274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What resources contributed</a:t>
            </a:r>
          </a:p>
          <a:p>
            <a:r>
              <a:rPr lang="en-US" altLang="en-US" sz="2400"/>
              <a:t>to America’s economic</a:t>
            </a:r>
          </a:p>
          <a:p>
            <a:r>
              <a:rPr lang="en-US" altLang="en-US" sz="2400"/>
              <a:t>transformation at the turn of</a:t>
            </a:r>
          </a:p>
          <a:p>
            <a:r>
              <a:rPr lang="en-US" altLang="en-US" sz="2400"/>
              <a:t>the 20</a:t>
            </a:r>
            <a:r>
              <a:rPr lang="en-US" altLang="en-US" sz="2400" baseline="30000"/>
              <a:t>th</a:t>
            </a:r>
            <a:r>
              <a:rPr lang="en-US" altLang="en-US" sz="2400"/>
              <a:t> century?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495800" y="2514600"/>
            <a:ext cx="4456113" cy="15525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ANSWER!</a:t>
            </a:r>
          </a:p>
          <a:p>
            <a:endParaRPr lang="en-US" altLang="en-US" sz="2400"/>
          </a:p>
          <a:p>
            <a:r>
              <a:rPr lang="en-US" altLang="en-US" sz="2400"/>
              <a:t>Navigable rivers,</a:t>
            </a:r>
          </a:p>
          <a:p>
            <a:r>
              <a:rPr lang="en-US" altLang="en-US" sz="2400"/>
              <a:t>Natural resources (coal, timber)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c05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971800"/>
            <a:ext cx="38481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8" descr="FA8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449580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1447800" y="304800"/>
            <a:ext cx="5743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What innovation created a </a:t>
            </a:r>
            <a:r>
              <a:rPr lang="en-US" altLang="en-US" sz="2400" u="sng"/>
              <a:t>stronger steel</a:t>
            </a:r>
            <a:r>
              <a:rPr lang="en-US" altLang="en-US" sz="2400"/>
              <a:t> </a:t>
            </a:r>
          </a:p>
          <a:p>
            <a:r>
              <a:rPr lang="en-US" altLang="en-US" sz="2400"/>
              <a:t>by taking out impurities?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05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971800"/>
            <a:ext cx="38481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FA8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449580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5743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What innovation created a </a:t>
            </a:r>
            <a:r>
              <a:rPr lang="en-US" altLang="en-US" sz="2400" u="sng"/>
              <a:t>stronger steel</a:t>
            </a:r>
            <a:r>
              <a:rPr lang="en-US" altLang="en-US" sz="2400"/>
              <a:t> </a:t>
            </a:r>
          </a:p>
          <a:p>
            <a:r>
              <a:rPr lang="en-US" altLang="en-US" sz="2400"/>
              <a:t>by taking out impurities?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276600" y="1066800"/>
            <a:ext cx="3522663" cy="11874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ANSWER!</a:t>
            </a:r>
          </a:p>
          <a:p>
            <a:endParaRPr lang="en-US" altLang="en-US" sz="2400"/>
          </a:p>
          <a:p>
            <a:r>
              <a:rPr lang="en-US" altLang="en-US" sz="2400"/>
              <a:t>Bessemer Steel Process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thomas_edi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39814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4708525" y="725488"/>
            <a:ext cx="39481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Who invented the </a:t>
            </a:r>
            <a:r>
              <a:rPr lang="en-US" altLang="en-US" sz="2400" u="sng"/>
              <a:t>light bulb</a:t>
            </a:r>
            <a:r>
              <a:rPr lang="en-US" altLang="en-US" sz="2400"/>
              <a:t> </a:t>
            </a:r>
          </a:p>
          <a:p>
            <a:r>
              <a:rPr lang="en-US" altLang="en-US" sz="2400"/>
              <a:t>and </a:t>
            </a:r>
            <a:r>
              <a:rPr lang="en-US" altLang="en-US" sz="2400" u="sng"/>
              <a:t>electricity</a:t>
            </a:r>
            <a:r>
              <a:rPr lang="en-US" altLang="en-US" sz="2400"/>
              <a:t> </a:t>
            </a:r>
            <a:r>
              <a:rPr lang="en-US" altLang="en-US" sz="2400" u="sng"/>
              <a:t>as a source </a:t>
            </a:r>
          </a:p>
          <a:p>
            <a:r>
              <a:rPr lang="en-US" altLang="en-US" sz="2400" u="sng"/>
              <a:t>of power and light</a:t>
            </a:r>
            <a:r>
              <a:rPr lang="en-US" altLang="en-US" sz="2400"/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omas_edi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39814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708525" y="725488"/>
            <a:ext cx="39481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Who invented the </a:t>
            </a:r>
            <a:r>
              <a:rPr lang="en-US" altLang="en-US" sz="2400" u="sng"/>
              <a:t>light bulb</a:t>
            </a:r>
            <a:r>
              <a:rPr lang="en-US" altLang="en-US" sz="2400"/>
              <a:t> </a:t>
            </a:r>
          </a:p>
          <a:p>
            <a:r>
              <a:rPr lang="en-US" altLang="en-US" sz="2400"/>
              <a:t>and </a:t>
            </a:r>
            <a:r>
              <a:rPr lang="en-US" altLang="en-US" sz="2400" u="sng"/>
              <a:t>electricity</a:t>
            </a:r>
            <a:r>
              <a:rPr lang="en-US" altLang="en-US" sz="2400"/>
              <a:t> </a:t>
            </a:r>
            <a:r>
              <a:rPr lang="en-US" altLang="en-US" sz="2400" u="sng"/>
              <a:t>as a source </a:t>
            </a:r>
          </a:p>
          <a:p>
            <a:r>
              <a:rPr lang="en-US" altLang="en-US" sz="2400" u="sng"/>
              <a:t>of power and light</a:t>
            </a:r>
            <a:r>
              <a:rPr lang="en-US" altLang="en-US" sz="2400"/>
              <a:t>?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334000" y="2286000"/>
            <a:ext cx="2303463" cy="11874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ANSWER!</a:t>
            </a:r>
          </a:p>
          <a:p>
            <a:endParaRPr lang="en-US" altLang="en-US" sz="2400"/>
          </a:p>
          <a:p>
            <a:r>
              <a:rPr lang="en-US" altLang="en-US" sz="2400"/>
              <a:t>Thomas Edison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v2004-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411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4800600" y="762000"/>
            <a:ext cx="415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Who invented the </a:t>
            </a:r>
            <a:r>
              <a:rPr lang="en-US" altLang="en-US" sz="2400" u="sng"/>
              <a:t>telephone</a:t>
            </a:r>
            <a:r>
              <a:rPr lang="en-US" altLang="en-US" sz="2400"/>
              <a:t>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2004-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411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800600" y="762000"/>
            <a:ext cx="415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Who invented the </a:t>
            </a:r>
            <a:r>
              <a:rPr lang="en-US" altLang="en-US" sz="2400" u="sng"/>
              <a:t>telephone</a:t>
            </a:r>
            <a:r>
              <a:rPr lang="en-US" altLang="en-US" sz="2400"/>
              <a:t>?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089525" y="1563688"/>
            <a:ext cx="3338513" cy="11874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ANSWER!</a:t>
            </a:r>
          </a:p>
          <a:p>
            <a:endParaRPr lang="en-US" altLang="en-US" sz="2400"/>
          </a:p>
          <a:p>
            <a:r>
              <a:rPr lang="en-US" altLang="en-US" sz="2400"/>
              <a:t>Alexander Graham Bell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Wright_Brothers_Fl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19400"/>
            <a:ext cx="64579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8" descr="PG2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3013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3810000" y="381000"/>
            <a:ext cx="415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Who developed the </a:t>
            </a:r>
            <a:r>
              <a:rPr lang="en-US" altLang="en-US" sz="2400" u="sng"/>
              <a:t>airplane</a:t>
            </a:r>
            <a:r>
              <a:rPr lang="en-US" altLang="en-US" sz="2400"/>
              <a:t>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right_Brothers_Fl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19400"/>
            <a:ext cx="64579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PG2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3013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810000" y="381000"/>
            <a:ext cx="415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Who developed the </a:t>
            </a:r>
            <a:r>
              <a:rPr lang="en-US" altLang="en-US" sz="2400" u="sng"/>
              <a:t>airplane</a:t>
            </a:r>
            <a:r>
              <a:rPr lang="en-US" altLang="en-US" sz="2400"/>
              <a:t>?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572000" y="914400"/>
            <a:ext cx="2301875" cy="11874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ANSWER!</a:t>
            </a:r>
          </a:p>
          <a:p>
            <a:endParaRPr lang="en-US" altLang="en-US" sz="2400"/>
          </a:p>
          <a:p>
            <a:r>
              <a:rPr lang="en-US" altLang="en-US" sz="2400"/>
              <a:t>Wright Brothers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MODEL_T_ASSEMBLY_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67000"/>
            <a:ext cx="61341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 descr="henry%20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3794125" y="344488"/>
            <a:ext cx="4473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Who developed </a:t>
            </a:r>
            <a:r>
              <a:rPr lang="en-US" altLang="en-US" sz="2400" u="sng"/>
              <a:t>assembly line</a:t>
            </a:r>
          </a:p>
          <a:p>
            <a:r>
              <a:rPr lang="en-US" altLang="en-US" sz="2400"/>
              <a:t>manufacturing to mass-produce</a:t>
            </a:r>
          </a:p>
          <a:p>
            <a:r>
              <a:rPr lang="en-US" altLang="en-US" sz="2400"/>
              <a:t>automobiles—Model T?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133600" y="304800"/>
            <a:ext cx="467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What spurred growth of industry?</a:t>
            </a:r>
          </a:p>
        </p:txBody>
      </p:sp>
      <p:pic>
        <p:nvPicPr>
          <p:cNvPr id="3075" name="Picture 3" descr="industry-hol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634288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819400" y="838200"/>
            <a:ext cx="3154363" cy="11874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ANSWER!</a:t>
            </a:r>
          </a:p>
          <a:p>
            <a:endParaRPr lang="en-US" altLang="en-US" sz="2400"/>
          </a:p>
          <a:p>
            <a:r>
              <a:rPr lang="en-US" altLang="en-US" sz="2400"/>
              <a:t>Technological change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ODEL_T_ASSEMBLY_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67000"/>
            <a:ext cx="61341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henry%20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794125" y="344488"/>
            <a:ext cx="4473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Who developed </a:t>
            </a:r>
            <a:r>
              <a:rPr lang="en-US" altLang="en-US" sz="2400" u="sng"/>
              <a:t>assembly line</a:t>
            </a:r>
          </a:p>
          <a:p>
            <a:r>
              <a:rPr lang="en-US" altLang="en-US" sz="2400"/>
              <a:t>manufacturing to mass-produce</a:t>
            </a:r>
          </a:p>
          <a:p>
            <a:r>
              <a:rPr lang="en-US" altLang="en-US" sz="2400"/>
              <a:t>automobiles—Model T?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953000" y="1600200"/>
            <a:ext cx="1709738" cy="11874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ANSWER!</a:t>
            </a:r>
          </a:p>
          <a:p>
            <a:endParaRPr lang="en-US" altLang="en-US" sz="2400"/>
          </a:p>
          <a:p>
            <a:r>
              <a:rPr lang="en-US" altLang="en-US" sz="2400"/>
              <a:t>Henry Ford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1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27146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7" descr="4a10139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438400"/>
            <a:ext cx="4953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1828800" y="304800"/>
            <a:ext cx="5183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Who was leader of the </a:t>
            </a:r>
            <a:r>
              <a:rPr lang="en-US" altLang="en-US" sz="2400" u="sng"/>
              <a:t>steel industry</a:t>
            </a:r>
            <a:r>
              <a:rPr lang="en-US" altLang="en-US" sz="2400"/>
              <a:t> </a:t>
            </a:r>
          </a:p>
          <a:p>
            <a:r>
              <a:rPr lang="en-US" altLang="en-US" sz="2400"/>
              <a:t>at the turn of the 20</a:t>
            </a:r>
            <a:r>
              <a:rPr lang="en-US" altLang="en-US" sz="2400" baseline="30000"/>
              <a:t>th</a:t>
            </a:r>
            <a:r>
              <a:rPr lang="en-US" altLang="en-US" sz="2400"/>
              <a:t> century?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27146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4a10139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438400"/>
            <a:ext cx="4953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828800" y="304800"/>
            <a:ext cx="5183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Who was leader of the </a:t>
            </a:r>
            <a:r>
              <a:rPr lang="en-US" altLang="en-US" sz="2400" u="sng"/>
              <a:t>steel industry</a:t>
            </a:r>
            <a:r>
              <a:rPr lang="en-US" altLang="en-US" sz="2400"/>
              <a:t> </a:t>
            </a:r>
          </a:p>
          <a:p>
            <a:r>
              <a:rPr lang="en-US" altLang="en-US" sz="2400"/>
              <a:t>at the turn of the 20</a:t>
            </a:r>
            <a:r>
              <a:rPr lang="en-US" altLang="en-US" sz="2400" baseline="30000"/>
              <a:t>th</a:t>
            </a:r>
            <a:r>
              <a:rPr lang="en-US" altLang="en-US" sz="2400"/>
              <a:t> century?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90800" y="1219200"/>
            <a:ext cx="2543175" cy="11874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ANSWER!</a:t>
            </a:r>
          </a:p>
          <a:p>
            <a:endParaRPr lang="en-US" altLang="en-US" sz="2400"/>
          </a:p>
          <a:p>
            <a:r>
              <a:rPr lang="en-US" altLang="en-US" sz="2400"/>
              <a:t>Andrew Carnegie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bankloans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133600"/>
            <a:ext cx="29384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8" descr="836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5876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3489325" y="344488"/>
            <a:ext cx="3911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Who was leader of </a:t>
            </a:r>
          </a:p>
          <a:p>
            <a:r>
              <a:rPr lang="en-US" altLang="en-US" sz="2400" u="sng"/>
              <a:t>finance and banking</a:t>
            </a:r>
            <a:r>
              <a:rPr lang="en-US" altLang="en-US" sz="2400"/>
              <a:t> at</a:t>
            </a:r>
          </a:p>
          <a:p>
            <a:r>
              <a:rPr lang="en-US" altLang="en-US" sz="2400"/>
              <a:t>the turn of the 20</a:t>
            </a:r>
            <a:r>
              <a:rPr lang="en-US" altLang="en-US" sz="2400" baseline="30000"/>
              <a:t>th</a:t>
            </a:r>
            <a:r>
              <a:rPr lang="en-US" altLang="en-US" sz="2400"/>
              <a:t> century?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ankloans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133600"/>
            <a:ext cx="29384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836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5876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489325" y="344488"/>
            <a:ext cx="3911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Who was leader of </a:t>
            </a:r>
          </a:p>
          <a:p>
            <a:r>
              <a:rPr lang="en-US" altLang="en-US" sz="2400" u="sng"/>
              <a:t>finance and banking</a:t>
            </a:r>
            <a:r>
              <a:rPr lang="en-US" altLang="en-US" sz="2400"/>
              <a:t> at</a:t>
            </a:r>
          </a:p>
          <a:p>
            <a:r>
              <a:rPr lang="en-US" altLang="en-US" sz="2400"/>
              <a:t>the turn of the 20</a:t>
            </a:r>
            <a:r>
              <a:rPr lang="en-US" altLang="en-US" sz="2400" baseline="30000"/>
              <a:t>th</a:t>
            </a:r>
            <a:r>
              <a:rPr lang="en-US" altLang="en-US" sz="2400"/>
              <a:t> century?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181600" y="1676400"/>
            <a:ext cx="1827213" cy="11874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ANSWER!</a:t>
            </a:r>
          </a:p>
          <a:p>
            <a:endParaRPr lang="en-US" altLang="en-US" sz="2400"/>
          </a:p>
          <a:p>
            <a:r>
              <a:rPr lang="en-US" altLang="en-US" sz="2400"/>
              <a:t>J.P. Morgan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024%20Oil%20Rig%2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39719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8" descr="John_D_Rockefel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2762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4114800" y="381000"/>
            <a:ext cx="4114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Who was leader of the </a:t>
            </a:r>
          </a:p>
          <a:p>
            <a:r>
              <a:rPr lang="en-US" altLang="en-US" sz="2400" u="sng"/>
              <a:t>oil industry</a:t>
            </a:r>
            <a:r>
              <a:rPr lang="en-US" altLang="en-US" sz="2400"/>
              <a:t> at the</a:t>
            </a:r>
          </a:p>
          <a:p>
            <a:r>
              <a:rPr lang="en-US" altLang="en-US" sz="2400"/>
              <a:t>turn of the twentieth century?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24%20Oil%20Rig%2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39719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John_D_Rockefel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2762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114800" y="381000"/>
            <a:ext cx="4114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Who was leader of the </a:t>
            </a:r>
          </a:p>
          <a:p>
            <a:r>
              <a:rPr lang="en-US" altLang="en-US" sz="2400" u="sng"/>
              <a:t>oil industry</a:t>
            </a:r>
            <a:r>
              <a:rPr lang="en-US" altLang="en-US" sz="2400"/>
              <a:t> at the</a:t>
            </a:r>
          </a:p>
          <a:p>
            <a:r>
              <a:rPr lang="en-US" altLang="en-US" sz="2400"/>
              <a:t>turn of the twentieth century?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470525" y="1716088"/>
            <a:ext cx="2846388" cy="11874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ANSWER!</a:t>
            </a:r>
          </a:p>
          <a:p>
            <a:endParaRPr lang="en-US" altLang="en-US" sz="2400"/>
          </a:p>
          <a:p>
            <a:r>
              <a:rPr lang="en-US" altLang="en-US" sz="2400"/>
              <a:t>John D. Rockefeller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CorneliusVanderbiltt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14600"/>
            <a:ext cx="61055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8" descr="Vanderbi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33099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9"/>
          <p:cNvSpPr txBox="1">
            <a:spLocks noChangeArrowheads="1"/>
          </p:cNvSpPr>
          <p:nvPr/>
        </p:nvSpPr>
        <p:spPr bwMode="auto">
          <a:xfrm>
            <a:off x="3810000" y="304800"/>
            <a:ext cx="4711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Who was leader of the </a:t>
            </a:r>
          </a:p>
          <a:p>
            <a:r>
              <a:rPr lang="en-US" altLang="en-US" sz="2400" u="sng"/>
              <a:t>railroad industry</a:t>
            </a:r>
            <a:r>
              <a:rPr lang="en-US" altLang="en-US" sz="2400"/>
              <a:t> in the northeast?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orneliusVanderbiltt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14600"/>
            <a:ext cx="61055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Vanderbi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33099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810000" y="304800"/>
            <a:ext cx="4711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Who was leader of the </a:t>
            </a:r>
          </a:p>
          <a:p>
            <a:r>
              <a:rPr lang="en-US" altLang="en-US" sz="2400" u="sng"/>
              <a:t>railroad industry</a:t>
            </a:r>
            <a:r>
              <a:rPr lang="en-US" altLang="en-US" sz="2400"/>
              <a:t> in the northeast?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343400" y="1219200"/>
            <a:ext cx="2933700" cy="11874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ANSWER!</a:t>
            </a:r>
          </a:p>
          <a:p>
            <a:endParaRPr lang="en-US" altLang="en-US" sz="2400"/>
          </a:p>
          <a:p>
            <a:r>
              <a:rPr lang="en-US" altLang="en-US" sz="2400"/>
              <a:t>Cornelius Vanderbilt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corporation-domin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42164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5089525" y="649288"/>
            <a:ext cx="38131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What innovation allowed</a:t>
            </a:r>
          </a:p>
          <a:p>
            <a:r>
              <a:rPr lang="en-US" altLang="en-US" sz="2400"/>
              <a:t>for “limited liability,” </a:t>
            </a:r>
          </a:p>
          <a:p>
            <a:r>
              <a:rPr lang="en-US" altLang="en-US" sz="2400"/>
              <a:t>separating personal </a:t>
            </a:r>
          </a:p>
          <a:p>
            <a:r>
              <a:rPr lang="en-US" altLang="en-US" sz="2400"/>
              <a:t>finance from big business?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northe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6424613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industry-hol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962400"/>
            <a:ext cx="2833688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2286000" y="304800"/>
            <a:ext cx="4321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What region developed as the </a:t>
            </a:r>
          </a:p>
          <a:p>
            <a:r>
              <a:rPr lang="en-US" altLang="en-US" sz="2400"/>
              <a:t>industrial center of the U.S.?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orporation-domin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42164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089525" y="649288"/>
            <a:ext cx="38131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What innovation allowed</a:t>
            </a:r>
          </a:p>
          <a:p>
            <a:r>
              <a:rPr lang="en-US" altLang="en-US" sz="2400"/>
              <a:t>for “limited liability,” </a:t>
            </a:r>
          </a:p>
          <a:p>
            <a:r>
              <a:rPr lang="en-US" altLang="en-US" sz="2400"/>
              <a:t>separating personal </a:t>
            </a:r>
          </a:p>
          <a:p>
            <a:r>
              <a:rPr lang="en-US" altLang="en-US" sz="2400"/>
              <a:t>finance from big business?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943600" y="2590800"/>
            <a:ext cx="1779588" cy="11874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ANSWER!</a:t>
            </a:r>
          </a:p>
          <a:p>
            <a:endParaRPr lang="en-US" altLang="en-US" sz="2400"/>
          </a:p>
          <a:p>
            <a:r>
              <a:rPr lang="en-US" altLang="en-US" sz="2400"/>
              <a:t>Corporation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87" name="Group 43"/>
          <p:cNvGraphicFramePr>
            <a:graphicFrameLocks noGrp="1"/>
          </p:cNvGraphicFramePr>
          <p:nvPr/>
        </p:nvGraphicFramePr>
        <p:xfrm>
          <a:off x="304800" y="228600"/>
          <a:ext cx="8382000" cy="6527800"/>
        </p:xfrm>
        <a:graphic>
          <a:graphicData uri="http://schemas.openxmlformats.org/drawingml/2006/table">
            <a:tbl>
              <a:tblPr/>
              <a:tblGrid>
                <a:gridCol w="4114800"/>
                <a:gridCol w="4267200"/>
              </a:tblGrid>
              <a:tr h="873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spurred the growth of industry at the turn of the 20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century?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08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5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1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74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Group 2"/>
          <p:cNvGraphicFramePr>
            <a:graphicFrameLocks noGrp="1"/>
          </p:cNvGraphicFramePr>
          <p:nvPr/>
        </p:nvGraphicFramePr>
        <p:xfrm>
          <a:off x="304800" y="228600"/>
          <a:ext cx="8382000" cy="6527800"/>
        </p:xfrm>
        <a:graphic>
          <a:graphicData uri="http://schemas.openxmlformats.org/drawingml/2006/table">
            <a:tbl>
              <a:tblPr/>
              <a:tblGrid>
                <a:gridCol w="4114800"/>
                <a:gridCol w="4267200"/>
              </a:tblGrid>
              <a:tr h="873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spurred the growth of industry at the turn of the 20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century?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Technological 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08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region developed as the industrial center of the U.S.?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5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1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74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Group 2"/>
          <p:cNvGraphicFramePr>
            <a:graphicFrameLocks noGrp="1"/>
          </p:cNvGraphicFramePr>
          <p:nvPr/>
        </p:nvGraphicFramePr>
        <p:xfrm>
          <a:off x="304800" y="228600"/>
          <a:ext cx="8382000" cy="6527800"/>
        </p:xfrm>
        <a:graphic>
          <a:graphicData uri="http://schemas.openxmlformats.org/drawingml/2006/table">
            <a:tbl>
              <a:tblPr/>
              <a:tblGrid>
                <a:gridCol w="4114800"/>
                <a:gridCol w="4267200"/>
              </a:tblGrid>
              <a:tr h="873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spurred the growth of industry at the turn of the 20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century?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Technological 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08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region developed as the industrial center of the U.S.?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Northeast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5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government policy contributed to growth of big business?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1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74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Group 2"/>
          <p:cNvGraphicFramePr>
            <a:graphicFrameLocks noGrp="1"/>
          </p:cNvGraphicFramePr>
          <p:nvPr/>
        </p:nvGraphicFramePr>
        <p:xfrm>
          <a:off x="304800" y="228600"/>
          <a:ext cx="8382000" cy="6527800"/>
        </p:xfrm>
        <a:graphic>
          <a:graphicData uri="http://schemas.openxmlformats.org/drawingml/2006/table">
            <a:tbl>
              <a:tblPr/>
              <a:tblGrid>
                <a:gridCol w="4114800"/>
                <a:gridCol w="4267200"/>
              </a:tblGrid>
              <a:tr h="873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spurred the growth of industry at the turn of the 20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century?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Technological 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08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region developed as the industrial center of the U.S.?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Northeast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5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government policy contributed to growth of big business?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laissez-faire capitalism (hands-off)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1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was the primary labor source for factories at the turn of the 20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century?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74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Group 2"/>
          <p:cNvGraphicFramePr>
            <a:graphicFrameLocks noGrp="1"/>
          </p:cNvGraphicFramePr>
          <p:nvPr/>
        </p:nvGraphicFramePr>
        <p:xfrm>
          <a:off x="304800" y="228600"/>
          <a:ext cx="8382000" cy="6527800"/>
        </p:xfrm>
        <a:graphic>
          <a:graphicData uri="http://schemas.openxmlformats.org/drawingml/2006/table">
            <a:tbl>
              <a:tblPr/>
              <a:tblGrid>
                <a:gridCol w="4114800"/>
                <a:gridCol w="4267200"/>
              </a:tblGrid>
              <a:tr h="873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spurred the growth of industry at the turn of the 20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century?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Technological 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08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region developed as the industrial center of the U.S.?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Northeast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5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government policy contributed to growth of big business?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laissez-faire capitalism (hands-off)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1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was the primary labor source for factories at the turn of the 20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century?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Immigrants (southern and eastern Europe)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resources contributed to America’s economic transformation?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74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Group 2"/>
          <p:cNvGraphicFramePr>
            <a:graphicFrameLocks noGrp="1"/>
          </p:cNvGraphicFramePr>
          <p:nvPr/>
        </p:nvGraphicFramePr>
        <p:xfrm>
          <a:off x="304800" y="228600"/>
          <a:ext cx="8382000" cy="6527800"/>
        </p:xfrm>
        <a:graphic>
          <a:graphicData uri="http://schemas.openxmlformats.org/drawingml/2006/table">
            <a:tbl>
              <a:tblPr/>
              <a:tblGrid>
                <a:gridCol w="4114800"/>
                <a:gridCol w="4267200"/>
              </a:tblGrid>
              <a:tr h="873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spurred the growth of industry at the turn of the 20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century?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Technological 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08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region developed as the industrial center of the U.S.?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Northeast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5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government policy contributed to growth of big business?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laissez-faire capitalism (hands-off)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1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was the primary labor source for factories at the turn of the 20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century?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Immigrants (southern and eastern Europe)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resources contributed to America’s economic transformation?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Navigable rivers, natural resources (coal, timber)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74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was leader of the steel industry?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Group 2"/>
          <p:cNvGraphicFramePr>
            <a:graphicFrameLocks noGrp="1"/>
          </p:cNvGraphicFramePr>
          <p:nvPr/>
        </p:nvGraphicFramePr>
        <p:xfrm>
          <a:off x="304800" y="228600"/>
          <a:ext cx="8382000" cy="6527800"/>
        </p:xfrm>
        <a:graphic>
          <a:graphicData uri="http://schemas.openxmlformats.org/drawingml/2006/table">
            <a:tbl>
              <a:tblPr/>
              <a:tblGrid>
                <a:gridCol w="4114800"/>
                <a:gridCol w="4267200"/>
              </a:tblGrid>
              <a:tr h="873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spurred the growth of industry at the turn of the 20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century?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Technological 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08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region developed as the industrial center of the U.S.?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Northeast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5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government policy contributed to growth of big business?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laissez-faire capitalism (hands-off)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1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was the primary labor source for factories at the turn of the 20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century?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Immigrants (southern and eastern Europe)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resources contributed to America’s economic transformation?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Navigable rivers, natural resources (coal, timber)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74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was leader of the steel industry?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Andrew Carnegie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6" name="Group 26"/>
          <p:cNvGraphicFramePr>
            <a:graphicFrameLocks noGrp="1"/>
          </p:cNvGraphicFramePr>
          <p:nvPr/>
        </p:nvGraphicFramePr>
        <p:xfrm>
          <a:off x="304800" y="228600"/>
          <a:ext cx="8382000" cy="6527800"/>
        </p:xfrm>
        <a:graphic>
          <a:graphicData uri="http://schemas.openxmlformats.org/drawingml/2006/table">
            <a:tbl>
              <a:tblPr/>
              <a:tblGrid>
                <a:gridCol w="4114800"/>
                <a:gridCol w="4267200"/>
              </a:tblGrid>
              <a:tr h="873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innovation created a stronger steel, greater demand for steel?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08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5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1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74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Group 2"/>
          <p:cNvGraphicFramePr>
            <a:graphicFrameLocks noGrp="1"/>
          </p:cNvGraphicFramePr>
          <p:nvPr/>
        </p:nvGraphicFramePr>
        <p:xfrm>
          <a:off x="304800" y="228600"/>
          <a:ext cx="8382000" cy="6527800"/>
        </p:xfrm>
        <a:graphic>
          <a:graphicData uri="http://schemas.openxmlformats.org/drawingml/2006/table">
            <a:tbl>
              <a:tblPr/>
              <a:tblGrid>
                <a:gridCol w="4114800"/>
                <a:gridCol w="4267200"/>
              </a:tblGrid>
              <a:tr h="873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innovation created a stronger steel, greater demand for steel?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Bessemer steel process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08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was the leader of finance and banking at the turn of the 20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century?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5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1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74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rthe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6424613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industry-hol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962400"/>
            <a:ext cx="2833688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0" y="304800"/>
            <a:ext cx="4321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What region developed as the </a:t>
            </a:r>
          </a:p>
          <a:p>
            <a:r>
              <a:rPr lang="en-US" altLang="en-US" sz="2400"/>
              <a:t>industrial center of the U.S.?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657600" y="1219200"/>
            <a:ext cx="1606550" cy="11874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ANSWER!</a:t>
            </a:r>
          </a:p>
          <a:p>
            <a:endParaRPr lang="en-US" altLang="en-US" sz="2400"/>
          </a:p>
          <a:p>
            <a:r>
              <a:rPr lang="en-US" altLang="en-US" sz="2400"/>
              <a:t>Northeast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Group 2"/>
          <p:cNvGraphicFramePr>
            <a:graphicFrameLocks noGrp="1"/>
          </p:cNvGraphicFramePr>
          <p:nvPr/>
        </p:nvGraphicFramePr>
        <p:xfrm>
          <a:off x="304800" y="228600"/>
          <a:ext cx="8382000" cy="6527800"/>
        </p:xfrm>
        <a:graphic>
          <a:graphicData uri="http://schemas.openxmlformats.org/drawingml/2006/table">
            <a:tbl>
              <a:tblPr/>
              <a:tblGrid>
                <a:gridCol w="4114800"/>
                <a:gridCol w="4267200"/>
              </a:tblGrid>
              <a:tr h="873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innovation created a stronger steel, greater demand for steel?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Bessemer steel process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08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was the leader of finance and banking at the turn of the 20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century?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J.P. Morgan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5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was the leader of the oil industry at the turn of the 20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century?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1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74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Group 2"/>
          <p:cNvGraphicFramePr>
            <a:graphicFrameLocks noGrp="1"/>
          </p:cNvGraphicFramePr>
          <p:nvPr/>
        </p:nvGraphicFramePr>
        <p:xfrm>
          <a:off x="304800" y="228600"/>
          <a:ext cx="8382000" cy="6527800"/>
        </p:xfrm>
        <a:graphic>
          <a:graphicData uri="http://schemas.openxmlformats.org/drawingml/2006/table">
            <a:tbl>
              <a:tblPr/>
              <a:tblGrid>
                <a:gridCol w="4114800"/>
                <a:gridCol w="4267200"/>
              </a:tblGrid>
              <a:tr h="873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innovation created a stronger steel, greater demand for steel?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Bessemer steel process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08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was the leader of finance and banking at the turn of the 20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century?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J.P. Morgan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5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was the leader of the oil industry at the turn of the 20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century?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John D. Rockefeller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1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was the leader of the railroad industry at the turn of the 20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century?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74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Group 2"/>
          <p:cNvGraphicFramePr>
            <a:graphicFrameLocks noGrp="1"/>
          </p:cNvGraphicFramePr>
          <p:nvPr/>
        </p:nvGraphicFramePr>
        <p:xfrm>
          <a:off x="304800" y="228600"/>
          <a:ext cx="8382000" cy="6527800"/>
        </p:xfrm>
        <a:graphic>
          <a:graphicData uri="http://schemas.openxmlformats.org/drawingml/2006/table">
            <a:tbl>
              <a:tblPr/>
              <a:tblGrid>
                <a:gridCol w="4114800"/>
                <a:gridCol w="4267200"/>
              </a:tblGrid>
              <a:tr h="873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innovation created a stronger steel, greater demand for steel?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Bessemer steel process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08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was the leader of finance and banking at the turn of the 20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century?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J.P. Morgan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5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was the leader of the oil industry at the turn of the 20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century?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John D. Rockefeller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1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was the leader of the railroad industry at the turn of the 20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century?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Cornelius Vanderbilt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developed assembly line manufacturing to mass-product Model T’s?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74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Group 2"/>
          <p:cNvGraphicFramePr>
            <a:graphicFrameLocks noGrp="1"/>
          </p:cNvGraphicFramePr>
          <p:nvPr/>
        </p:nvGraphicFramePr>
        <p:xfrm>
          <a:off x="304800" y="228600"/>
          <a:ext cx="8382000" cy="6527800"/>
        </p:xfrm>
        <a:graphic>
          <a:graphicData uri="http://schemas.openxmlformats.org/drawingml/2006/table">
            <a:tbl>
              <a:tblPr/>
              <a:tblGrid>
                <a:gridCol w="4114800"/>
                <a:gridCol w="4267200"/>
              </a:tblGrid>
              <a:tr h="873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innovation created a stronger steel, greater demand for steel?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Bessemer steel process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08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was the leader of finance and banking at the turn of the 20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century?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J.P. Morgan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5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was the leader of the oil industry at the turn of the 20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century?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John D. Rockefeller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1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was the leader of the railroad industry at the turn of the 20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century?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Cornelius Vanderbilt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developed assembly line manufacturing to mass-product Model T’s?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Henry Ford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74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developed the airplane?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Group 2"/>
          <p:cNvGraphicFramePr>
            <a:graphicFrameLocks noGrp="1"/>
          </p:cNvGraphicFramePr>
          <p:nvPr/>
        </p:nvGraphicFramePr>
        <p:xfrm>
          <a:off x="304800" y="228600"/>
          <a:ext cx="8382000" cy="6527800"/>
        </p:xfrm>
        <a:graphic>
          <a:graphicData uri="http://schemas.openxmlformats.org/drawingml/2006/table">
            <a:tbl>
              <a:tblPr/>
              <a:tblGrid>
                <a:gridCol w="4114800"/>
                <a:gridCol w="4267200"/>
              </a:tblGrid>
              <a:tr h="873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innovation created a stronger steel, greater demand for steel?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Bessemer steel process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08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was the leader of finance and banking at the turn of the 20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century?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J.P. Morgan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5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was the leader of the oil industry at the turn of the 20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century?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John D. Rockefeller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1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was the leader of the railroad industry at the turn of the 20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century?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Cornelius Vanderbilt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developed assembly line manufacturing to mass-product Model T’s?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Henry Ford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74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developed the airplane?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Wright brothers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53" name="Group 25"/>
          <p:cNvGraphicFramePr>
            <a:graphicFrameLocks noGrp="1"/>
          </p:cNvGraphicFramePr>
          <p:nvPr/>
        </p:nvGraphicFramePr>
        <p:xfrm>
          <a:off x="304800" y="228600"/>
          <a:ext cx="8382000" cy="6394450"/>
        </p:xfrm>
        <a:graphic>
          <a:graphicData uri="http://schemas.openxmlformats.org/drawingml/2006/table">
            <a:tbl>
              <a:tblPr/>
              <a:tblGrid>
                <a:gridCol w="4114800"/>
                <a:gridCol w="4267200"/>
              </a:tblGrid>
              <a:tr h="873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invented the telephone?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08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5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1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74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Group 2"/>
          <p:cNvGraphicFramePr>
            <a:graphicFrameLocks noGrp="1"/>
          </p:cNvGraphicFramePr>
          <p:nvPr/>
        </p:nvGraphicFramePr>
        <p:xfrm>
          <a:off x="304800" y="228600"/>
          <a:ext cx="8382000" cy="6394450"/>
        </p:xfrm>
        <a:graphic>
          <a:graphicData uri="http://schemas.openxmlformats.org/drawingml/2006/table">
            <a:tbl>
              <a:tblPr/>
              <a:tblGrid>
                <a:gridCol w="4114800"/>
                <a:gridCol w="4267200"/>
              </a:tblGrid>
              <a:tr h="873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invented the telephone?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Alexander Graham Bell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08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invented the light bulb and electricity as a source of power and light?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5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1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74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Group 2"/>
          <p:cNvGraphicFramePr>
            <a:graphicFrameLocks noGrp="1"/>
          </p:cNvGraphicFramePr>
          <p:nvPr/>
        </p:nvGraphicFramePr>
        <p:xfrm>
          <a:off x="304800" y="228600"/>
          <a:ext cx="8382000" cy="6394450"/>
        </p:xfrm>
        <a:graphic>
          <a:graphicData uri="http://schemas.openxmlformats.org/drawingml/2006/table">
            <a:tbl>
              <a:tblPr/>
              <a:tblGrid>
                <a:gridCol w="4114800"/>
                <a:gridCol w="4267200"/>
              </a:tblGrid>
              <a:tr h="873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invented the telephone?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Alexander Graham Bell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08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invented the light bulb and electricity as a source of power and light?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Thomas Edison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5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allowed for “limited liability,” separating personal finance from big business?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1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74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Group 2"/>
          <p:cNvGraphicFramePr>
            <a:graphicFrameLocks noGrp="1"/>
          </p:cNvGraphicFramePr>
          <p:nvPr/>
        </p:nvGraphicFramePr>
        <p:xfrm>
          <a:off x="304800" y="228600"/>
          <a:ext cx="8382000" cy="6394450"/>
        </p:xfrm>
        <a:graphic>
          <a:graphicData uri="http://schemas.openxmlformats.org/drawingml/2006/table">
            <a:tbl>
              <a:tblPr/>
              <a:tblGrid>
                <a:gridCol w="4114800"/>
                <a:gridCol w="4267200"/>
              </a:tblGrid>
              <a:tr h="873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invented the telephone?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Alexander Graham Bell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08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 invented the light bulb and electricity as a source of power and light?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Thomas Edison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5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allowed for “limited liability,” separating personal finance from big business?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Corporation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1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74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14400" y="533400"/>
            <a:ext cx="679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The rise of big business resulted from_________</a:t>
            </a:r>
          </a:p>
        </p:txBody>
      </p:sp>
      <p:pic>
        <p:nvPicPr>
          <p:cNvPr id="6147" name="Picture 6" descr="C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971800"/>
            <a:ext cx="561022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14400" y="533400"/>
            <a:ext cx="679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The rise of big business resulted from_________</a:t>
            </a:r>
          </a:p>
        </p:txBody>
      </p:sp>
      <p:pic>
        <p:nvPicPr>
          <p:cNvPr id="7171" name="Picture 3" descr="C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971800"/>
            <a:ext cx="561022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812925" y="110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156450" cy="15525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ANSWER!</a:t>
            </a:r>
          </a:p>
          <a:p>
            <a:endParaRPr lang="en-US" altLang="en-US" sz="2400"/>
          </a:p>
          <a:p>
            <a:r>
              <a:rPr lang="en-US" altLang="en-US" sz="2400"/>
              <a:t>Government policies of </a:t>
            </a:r>
            <a:r>
              <a:rPr lang="en-US" altLang="en-US" sz="2400" u="sng"/>
              <a:t>laissez-faire capitalism</a:t>
            </a:r>
            <a:r>
              <a:rPr lang="en-US" altLang="en-US" sz="2400"/>
              <a:t> and</a:t>
            </a:r>
          </a:p>
          <a:p>
            <a:r>
              <a:rPr lang="en-US" altLang="en-US" sz="2400"/>
              <a:t>special considerations (land grants to build railroad)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143000" y="381000"/>
            <a:ext cx="6775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What acted as the </a:t>
            </a:r>
            <a:r>
              <a:rPr lang="en-US" altLang="en-US" sz="2400" u="sng"/>
              <a:t>primary labor</a:t>
            </a:r>
            <a:r>
              <a:rPr lang="en-US" altLang="en-US" sz="2400"/>
              <a:t> source for </a:t>
            </a:r>
          </a:p>
          <a:p>
            <a:r>
              <a:rPr lang="en-US" altLang="en-US" sz="2400"/>
              <a:t>American industry at the turn of the 20</a:t>
            </a:r>
            <a:r>
              <a:rPr lang="en-US" altLang="en-US" sz="2400" baseline="30000"/>
              <a:t>th</a:t>
            </a:r>
            <a:r>
              <a:rPr lang="en-US" altLang="en-US" sz="2400"/>
              <a:t> century?</a:t>
            </a:r>
          </a:p>
        </p:txBody>
      </p:sp>
      <p:pic>
        <p:nvPicPr>
          <p:cNvPr id="8195" name="Picture 6" descr="10041904s83144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4248150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coal3minersem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95600"/>
            <a:ext cx="34099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143000" y="381000"/>
            <a:ext cx="6775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What acted as the </a:t>
            </a:r>
            <a:r>
              <a:rPr lang="en-US" altLang="en-US" sz="2400" u="sng"/>
              <a:t>primary labor</a:t>
            </a:r>
            <a:r>
              <a:rPr lang="en-US" altLang="en-US" sz="2400"/>
              <a:t> source for </a:t>
            </a:r>
          </a:p>
          <a:p>
            <a:r>
              <a:rPr lang="en-US" altLang="en-US" sz="2400"/>
              <a:t>American industry at the turn of the 20</a:t>
            </a:r>
            <a:r>
              <a:rPr lang="en-US" altLang="en-US" sz="2400" baseline="30000"/>
              <a:t>th</a:t>
            </a:r>
            <a:r>
              <a:rPr lang="en-US" altLang="en-US" sz="2400"/>
              <a:t> century?</a:t>
            </a:r>
          </a:p>
        </p:txBody>
      </p:sp>
      <p:pic>
        <p:nvPicPr>
          <p:cNvPr id="9219" name="Picture 3" descr="10041904s83144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4248150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oal3minersem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95600"/>
            <a:ext cx="34099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6400800" cy="15525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ANSWER!</a:t>
            </a:r>
          </a:p>
          <a:p>
            <a:endParaRPr lang="en-US" altLang="en-US" sz="2400"/>
          </a:p>
          <a:p>
            <a:r>
              <a:rPr lang="en-US" altLang="en-US" sz="2400"/>
              <a:t>Immigrants (southern and eastern Europe), </a:t>
            </a:r>
          </a:p>
          <a:p>
            <a:r>
              <a:rPr lang="en-US" altLang="en-US" sz="2400"/>
              <a:t>some workers came from farms for jobs in city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riv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37338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7" descr="co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71800"/>
            <a:ext cx="37433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9" descr="timb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905000"/>
            <a:ext cx="1905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4708525" y="649288"/>
            <a:ext cx="39274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What resources contributed</a:t>
            </a:r>
          </a:p>
          <a:p>
            <a:r>
              <a:rPr lang="en-US" altLang="en-US" sz="2400"/>
              <a:t>to America’s economic</a:t>
            </a:r>
          </a:p>
          <a:p>
            <a:r>
              <a:rPr lang="en-US" altLang="en-US" sz="2400"/>
              <a:t>transformation at the turn of</a:t>
            </a:r>
          </a:p>
          <a:p>
            <a:r>
              <a:rPr lang="en-US" altLang="en-US" sz="2400"/>
              <a:t>the 20</a:t>
            </a:r>
            <a:r>
              <a:rPr lang="en-US" altLang="en-US" sz="2400" baseline="30000"/>
              <a:t>th</a:t>
            </a:r>
            <a:r>
              <a:rPr lang="en-US" altLang="en-US" sz="2400"/>
              <a:t> century?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1378</Words>
  <Application>Microsoft Office PowerPoint</Application>
  <PresentationFormat>On-screen Show (4:3)</PresentationFormat>
  <Paragraphs>227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> Virginia 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sataylo1</dc:creator>
  <cp:lastModifiedBy>amcdonough</cp:lastModifiedBy>
  <cp:revision>3</cp:revision>
  <dcterms:created xsi:type="dcterms:W3CDTF">2005-05-08T15:40:23Z</dcterms:created>
  <dcterms:modified xsi:type="dcterms:W3CDTF">2015-01-06T12:38:13Z</dcterms:modified>
</cp:coreProperties>
</file>