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EBA5D3-3214-488F-A16F-A202C66CE1E8}"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111B6-3337-40CE-9B9D-66FD39957C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BA5D3-3214-488F-A16F-A202C66CE1E8}"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111B6-3337-40CE-9B9D-66FD39957C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BA5D3-3214-488F-A16F-A202C66CE1E8}"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111B6-3337-40CE-9B9D-66FD39957C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BA5D3-3214-488F-A16F-A202C66CE1E8}"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111B6-3337-40CE-9B9D-66FD39957C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EBA5D3-3214-488F-A16F-A202C66CE1E8}"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111B6-3337-40CE-9B9D-66FD39957C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EBA5D3-3214-488F-A16F-A202C66CE1E8}" type="datetimeFigureOut">
              <a:rPr lang="en-US" smtClean="0"/>
              <a:pPr/>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111B6-3337-40CE-9B9D-66FD39957C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EBA5D3-3214-488F-A16F-A202C66CE1E8}" type="datetimeFigureOut">
              <a:rPr lang="en-US" smtClean="0"/>
              <a:pPr/>
              <a:t>10/16/2013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F111B6-3337-40CE-9B9D-66FD39957C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EBA5D3-3214-488F-A16F-A202C66CE1E8}" type="datetimeFigureOut">
              <a:rPr lang="en-US" smtClean="0"/>
              <a:pPr/>
              <a:t>10/16/2013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F111B6-3337-40CE-9B9D-66FD39957C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BA5D3-3214-488F-A16F-A202C66CE1E8}" type="datetimeFigureOut">
              <a:rPr lang="en-US" smtClean="0"/>
              <a:pPr/>
              <a:t>10/16/2013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F111B6-3337-40CE-9B9D-66FD39957C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EBA5D3-3214-488F-A16F-A202C66CE1E8}" type="datetimeFigureOut">
              <a:rPr lang="en-US" smtClean="0"/>
              <a:pPr/>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111B6-3337-40CE-9B9D-66FD39957C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EBA5D3-3214-488F-A16F-A202C66CE1E8}" type="datetimeFigureOut">
              <a:rPr lang="en-US" smtClean="0"/>
              <a:pPr/>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111B6-3337-40CE-9B9D-66FD39957C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BA5D3-3214-488F-A16F-A202C66CE1E8}" type="datetimeFigureOut">
              <a:rPr lang="en-US" smtClean="0"/>
              <a:pPr/>
              <a:t>10/16/2013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F111B6-3337-40CE-9B9D-66FD39957C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LANKROME.gif"/>
          <p:cNvPicPr>
            <a:picLocks noChangeAspect="1"/>
          </p:cNvPicPr>
          <p:nvPr/>
        </p:nvPicPr>
        <p:blipFill>
          <a:blip r:embed="rId2"/>
          <a:stretch>
            <a:fillRect/>
          </a:stretch>
        </p:blipFill>
        <p:spPr>
          <a:xfrm>
            <a:off x="1143000" y="0"/>
            <a:ext cx="8001000" cy="5693544"/>
          </a:xfrm>
          <a:prstGeom prst="rect">
            <a:avLst/>
          </a:prstGeom>
        </p:spPr>
      </p:pic>
      <p:sp>
        <p:nvSpPr>
          <p:cNvPr id="6" name="TextBox 5"/>
          <p:cNvSpPr txBox="1"/>
          <p:nvPr/>
        </p:nvSpPr>
        <p:spPr>
          <a:xfrm>
            <a:off x="381000" y="304800"/>
            <a:ext cx="1295400" cy="1261884"/>
          </a:xfrm>
          <a:prstGeom prst="rect">
            <a:avLst/>
          </a:prstGeom>
          <a:noFill/>
        </p:spPr>
        <p:txBody>
          <a:bodyPr wrap="square" rtlCol="0">
            <a:spAutoFit/>
          </a:bodyPr>
          <a:lstStyle/>
          <a:p>
            <a:r>
              <a:rPr lang="en-US" sz="2400" b="1" dirty="0" smtClean="0"/>
              <a:t>Map of Rome </a:t>
            </a:r>
          </a:p>
          <a:p>
            <a:r>
              <a:rPr lang="en-US" sz="1400" b="1" dirty="0" smtClean="0"/>
              <a:t>Use p. 153, 159 </a:t>
            </a:r>
            <a:endParaRPr lang="en-US" sz="1400" b="1" dirty="0"/>
          </a:p>
        </p:txBody>
      </p:sp>
      <p:sp>
        <p:nvSpPr>
          <p:cNvPr id="7" name="TextBox 6"/>
          <p:cNvSpPr txBox="1"/>
          <p:nvPr/>
        </p:nvSpPr>
        <p:spPr>
          <a:xfrm>
            <a:off x="0" y="1447800"/>
            <a:ext cx="1219200" cy="646331"/>
          </a:xfrm>
          <a:prstGeom prst="rect">
            <a:avLst/>
          </a:prstGeom>
          <a:noFill/>
        </p:spPr>
        <p:txBody>
          <a:bodyPr wrap="square" rtlCol="0">
            <a:spAutoFit/>
          </a:bodyPr>
          <a:lstStyle/>
          <a:p>
            <a:r>
              <a:rPr lang="en-US" dirty="0" smtClean="0"/>
              <a:t>Label the following: </a:t>
            </a:r>
            <a:endParaRPr lang="en-US" dirty="0"/>
          </a:p>
        </p:txBody>
      </p:sp>
      <p:sp>
        <p:nvSpPr>
          <p:cNvPr id="8" name="TextBox 7"/>
          <p:cNvSpPr txBox="1"/>
          <p:nvPr/>
        </p:nvSpPr>
        <p:spPr>
          <a:xfrm>
            <a:off x="0" y="2133600"/>
            <a:ext cx="1447800" cy="1200329"/>
          </a:xfrm>
          <a:prstGeom prst="rect">
            <a:avLst/>
          </a:prstGeom>
          <a:noFill/>
        </p:spPr>
        <p:txBody>
          <a:bodyPr wrap="square" rtlCol="0">
            <a:spAutoFit/>
          </a:bodyPr>
          <a:lstStyle/>
          <a:p>
            <a:r>
              <a:rPr lang="en-US" dirty="0" smtClean="0"/>
              <a:t>Continents:</a:t>
            </a:r>
          </a:p>
          <a:p>
            <a:r>
              <a:rPr lang="en-US" dirty="0" smtClean="0"/>
              <a:t>Europe</a:t>
            </a:r>
          </a:p>
          <a:p>
            <a:r>
              <a:rPr lang="en-US" dirty="0" smtClean="0"/>
              <a:t>Asia</a:t>
            </a:r>
          </a:p>
          <a:p>
            <a:r>
              <a:rPr lang="en-US" dirty="0" smtClean="0"/>
              <a:t>Africa </a:t>
            </a:r>
            <a:endParaRPr lang="en-US" dirty="0"/>
          </a:p>
        </p:txBody>
      </p:sp>
      <p:sp>
        <p:nvSpPr>
          <p:cNvPr id="9" name="TextBox 8"/>
          <p:cNvSpPr txBox="1"/>
          <p:nvPr/>
        </p:nvSpPr>
        <p:spPr>
          <a:xfrm>
            <a:off x="0" y="3429000"/>
            <a:ext cx="1447800" cy="2031325"/>
          </a:xfrm>
          <a:prstGeom prst="rect">
            <a:avLst/>
          </a:prstGeom>
          <a:noFill/>
        </p:spPr>
        <p:txBody>
          <a:bodyPr wrap="square" rtlCol="0">
            <a:spAutoFit/>
          </a:bodyPr>
          <a:lstStyle/>
          <a:p>
            <a:r>
              <a:rPr lang="en-US" dirty="0" smtClean="0"/>
              <a:t>Places:</a:t>
            </a:r>
          </a:p>
          <a:p>
            <a:r>
              <a:rPr lang="en-US" dirty="0" smtClean="0"/>
              <a:t>Rome (Italy)</a:t>
            </a:r>
          </a:p>
          <a:p>
            <a:r>
              <a:rPr lang="en-US" dirty="0" smtClean="0"/>
              <a:t>Greece</a:t>
            </a:r>
          </a:p>
          <a:p>
            <a:r>
              <a:rPr lang="en-US" dirty="0" smtClean="0"/>
              <a:t>Spain</a:t>
            </a:r>
          </a:p>
          <a:p>
            <a:r>
              <a:rPr lang="en-US" dirty="0" smtClean="0"/>
              <a:t>Gaul</a:t>
            </a:r>
          </a:p>
          <a:p>
            <a:r>
              <a:rPr lang="en-US" dirty="0" smtClean="0"/>
              <a:t>Egypt</a:t>
            </a:r>
          </a:p>
          <a:p>
            <a:r>
              <a:rPr lang="en-US" dirty="0" smtClean="0"/>
              <a:t>Britain (tip)</a:t>
            </a:r>
          </a:p>
        </p:txBody>
      </p:sp>
      <p:sp>
        <p:nvSpPr>
          <p:cNvPr id="10" name="TextBox 9"/>
          <p:cNvSpPr txBox="1"/>
          <p:nvPr/>
        </p:nvSpPr>
        <p:spPr>
          <a:xfrm>
            <a:off x="0" y="5638800"/>
            <a:ext cx="1447800" cy="646331"/>
          </a:xfrm>
          <a:prstGeom prst="rect">
            <a:avLst/>
          </a:prstGeom>
          <a:noFill/>
        </p:spPr>
        <p:txBody>
          <a:bodyPr wrap="square" rtlCol="0">
            <a:spAutoFit/>
          </a:bodyPr>
          <a:lstStyle/>
          <a:p>
            <a:r>
              <a:rPr lang="en-US" dirty="0" smtClean="0"/>
              <a:t>Cities:</a:t>
            </a:r>
          </a:p>
          <a:p>
            <a:r>
              <a:rPr lang="en-US" dirty="0" smtClean="0"/>
              <a:t>Carthage </a:t>
            </a:r>
            <a:endParaRPr lang="en-US" dirty="0"/>
          </a:p>
        </p:txBody>
      </p:sp>
      <p:sp>
        <p:nvSpPr>
          <p:cNvPr id="11" name="TextBox 10"/>
          <p:cNvSpPr txBox="1"/>
          <p:nvPr/>
        </p:nvSpPr>
        <p:spPr>
          <a:xfrm>
            <a:off x="1447800" y="5657671"/>
            <a:ext cx="2209800" cy="1200329"/>
          </a:xfrm>
          <a:prstGeom prst="rect">
            <a:avLst/>
          </a:prstGeom>
          <a:noFill/>
        </p:spPr>
        <p:txBody>
          <a:bodyPr wrap="square" rtlCol="0">
            <a:spAutoFit/>
          </a:bodyPr>
          <a:lstStyle/>
          <a:p>
            <a:r>
              <a:rPr lang="en-US" dirty="0" smtClean="0"/>
              <a:t>Bodies of water:</a:t>
            </a:r>
          </a:p>
          <a:p>
            <a:r>
              <a:rPr lang="en-US" dirty="0" smtClean="0"/>
              <a:t>Adriatic Sea</a:t>
            </a:r>
          </a:p>
          <a:p>
            <a:r>
              <a:rPr lang="en-US" dirty="0" smtClean="0"/>
              <a:t>Mediterranean Sea</a:t>
            </a:r>
          </a:p>
          <a:p>
            <a:r>
              <a:rPr lang="en-US" dirty="0" smtClean="0"/>
              <a:t>Nile River  </a:t>
            </a:r>
            <a:endParaRPr lang="en-US" dirty="0"/>
          </a:p>
        </p:txBody>
      </p:sp>
      <p:sp>
        <p:nvSpPr>
          <p:cNvPr id="12" name="TextBox 11"/>
          <p:cNvSpPr txBox="1"/>
          <p:nvPr/>
        </p:nvSpPr>
        <p:spPr>
          <a:xfrm>
            <a:off x="3733800" y="5943600"/>
            <a:ext cx="1447800" cy="646331"/>
          </a:xfrm>
          <a:prstGeom prst="rect">
            <a:avLst/>
          </a:prstGeom>
          <a:noFill/>
        </p:spPr>
        <p:txBody>
          <a:bodyPr wrap="square" rtlCol="0">
            <a:spAutoFit/>
          </a:bodyPr>
          <a:lstStyle/>
          <a:p>
            <a:r>
              <a:rPr lang="en-US" dirty="0" smtClean="0"/>
              <a:t>Mountains:</a:t>
            </a:r>
          </a:p>
          <a:p>
            <a:r>
              <a:rPr lang="en-US" dirty="0" smtClean="0"/>
              <a:t>Alps </a:t>
            </a:r>
            <a:endParaRPr lang="en-US" dirty="0"/>
          </a:p>
        </p:txBody>
      </p:sp>
      <p:sp>
        <p:nvSpPr>
          <p:cNvPr id="13" name="TextBox 12"/>
          <p:cNvSpPr txBox="1"/>
          <p:nvPr/>
        </p:nvSpPr>
        <p:spPr>
          <a:xfrm>
            <a:off x="5257800" y="5934670"/>
            <a:ext cx="1981200" cy="923330"/>
          </a:xfrm>
          <a:prstGeom prst="rect">
            <a:avLst/>
          </a:prstGeom>
          <a:noFill/>
        </p:spPr>
        <p:txBody>
          <a:bodyPr wrap="square" rtlCol="0">
            <a:spAutoFit/>
          </a:bodyPr>
          <a:lstStyle/>
          <a:p>
            <a:r>
              <a:rPr lang="en-US" dirty="0" smtClean="0"/>
              <a:t>Outline Peninsulas:</a:t>
            </a:r>
          </a:p>
          <a:p>
            <a:r>
              <a:rPr lang="en-US" dirty="0" smtClean="0"/>
              <a:t>Balkan</a:t>
            </a:r>
          </a:p>
          <a:p>
            <a:r>
              <a:rPr lang="en-US" dirty="0" smtClean="0"/>
              <a:t>Italian</a:t>
            </a:r>
            <a:endParaRPr lang="en-US" dirty="0"/>
          </a:p>
        </p:txBody>
      </p:sp>
      <p:sp>
        <p:nvSpPr>
          <p:cNvPr id="18" name="TextBox 17"/>
          <p:cNvSpPr txBox="1"/>
          <p:nvPr/>
        </p:nvSpPr>
        <p:spPr>
          <a:xfrm>
            <a:off x="7391400" y="6211669"/>
            <a:ext cx="1447800" cy="369332"/>
          </a:xfrm>
          <a:prstGeom prst="rect">
            <a:avLst/>
          </a:prstGeom>
          <a:noFill/>
        </p:spPr>
        <p:txBody>
          <a:bodyPr wrap="square" rtlCol="0">
            <a:spAutoFit/>
          </a:bodyPr>
          <a:lstStyle/>
          <a:p>
            <a:r>
              <a:rPr lang="en-US" dirty="0" smtClean="0"/>
              <a:t>Pg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d-Eur-blank.gif"/>
          <p:cNvPicPr>
            <a:picLocks noChangeAspect="1"/>
          </p:cNvPicPr>
          <p:nvPr/>
        </p:nvPicPr>
        <p:blipFill>
          <a:blip r:embed="rId2"/>
          <a:stretch>
            <a:fillRect/>
          </a:stretch>
        </p:blipFill>
        <p:spPr>
          <a:xfrm>
            <a:off x="0" y="0"/>
            <a:ext cx="4039605" cy="3295650"/>
          </a:xfrm>
          <a:prstGeom prst="rect">
            <a:avLst/>
          </a:prstGeom>
        </p:spPr>
      </p:pic>
      <p:pic>
        <p:nvPicPr>
          <p:cNvPr id="3" name="Picture 2" descr="Mod-Eur-blank.gif"/>
          <p:cNvPicPr>
            <a:picLocks noChangeAspect="1"/>
          </p:cNvPicPr>
          <p:nvPr/>
        </p:nvPicPr>
        <p:blipFill>
          <a:blip r:embed="rId2"/>
          <a:stretch>
            <a:fillRect/>
          </a:stretch>
        </p:blipFill>
        <p:spPr>
          <a:xfrm>
            <a:off x="0" y="3352800"/>
            <a:ext cx="4039605" cy="3295650"/>
          </a:xfrm>
          <a:prstGeom prst="rect">
            <a:avLst/>
          </a:prstGeom>
        </p:spPr>
      </p:pic>
      <p:sp>
        <p:nvSpPr>
          <p:cNvPr id="4" name="TextBox 3"/>
          <p:cNvSpPr txBox="1"/>
          <p:nvPr/>
        </p:nvSpPr>
        <p:spPr>
          <a:xfrm>
            <a:off x="4191000" y="3429000"/>
            <a:ext cx="4495800" cy="3416320"/>
          </a:xfrm>
          <a:prstGeom prst="rect">
            <a:avLst/>
          </a:prstGeom>
          <a:noFill/>
        </p:spPr>
        <p:txBody>
          <a:bodyPr wrap="square" rtlCol="0">
            <a:spAutoFit/>
          </a:bodyPr>
          <a:lstStyle/>
          <a:p>
            <a:r>
              <a:rPr lang="en-US" dirty="0" smtClean="0"/>
              <a:t>Map #2:  Use p. 153 </a:t>
            </a:r>
            <a:r>
              <a:rPr lang="en-US" smtClean="0"/>
              <a:t>to help you </a:t>
            </a:r>
            <a:endParaRPr lang="en-US" dirty="0" smtClean="0"/>
          </a:p>
          <a:p>
            <a:endParaRPr lang="en-US" dirty="0" smtClean="0"/>
          </a:p>
          <a:p>
            <a:r>
              <a:rPr lang="en-US" dirty="0" smtClean="0"/>
              <a:t>Shade in the following:</a:t>
            </a:r>
          </a:p>
          <a:p>
            <a:endParaRPr lang="en-US" dirty="0" smtClean="0"/>
          </a:p>
          <a:p>
            <a:r>
              <a:rPr lang="en-US" dirty="0" smtClean="0"/>
              <a:t>Roman Empire: </a:t>
            </a:r>
          </a:p>
          <a:p>
            <a:endParaRPr lang="en-US" dirty="0" smtClean="0"/>
          </a:p>
          <a:p>
            <a:r>
              <a:rPr lang="en-US" dirty="0" smtClean="0"/>
              <a:t>*Be sure to include all its territories – England, Gaul, Greece, etc. </a:t>
            </a:r>
          </a:p>
          <a:p>
            <a:endParaRPr lang="en-US" dirty="0" smtClean="0"/>
          </a:p>
          <a:p>
            <a:r>
              <a:rPr lang="en-US" dirty="0" smtClean="0"/>
              <a:t>Label the Mediterranean Sea!</a:t>
            </a:r>
          </a:p>
          <a:p>
            <a:endParaRPr lang="en-US" dirty="0" smtClean="0"/>
          </a:p>
          <a:p>
            <a:endParaRPr lang="en-US" dirty="0" smtClean="0"/>
          </a:p>
        </p:txBody>
      </p:sp>
      <p:sp>
        <p:nvSpPr>
          <p:cNvPr id="5" name="Rectangle 4"/>
          <p:cNvSpPr/>
          <p:nvPr/>
        </p:nvSpPr>
        <p:spPr>
          <a:xfrm>
            <a:off x="7010400" y="1371600"/>
            <a:ext cx="609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924800" y="1981200"/>
            <a:ext cx="609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343400" y="304800"/>
            <a:ext cx="4495800" cy="2585323"/>
          </a:xfrm>
          <a:prstGeom prst="rect">
            <a:avLst/>
          </a:prstGeom>
          <a:noFill/>
        </p:spPr>
        <p:txBody>
          <a:bodyPr wrap="square" rtlCol="0">
            <a:spAutoFit/>
          </a:bodyPr>
          <a:lstStyle/>
          <a:p>
            <a:r>
              <a:rPr lang="en-US" dirty="0" smtClean="0"/>
              <a:t>Map #1:  Use p. 153 to help you </a:t>
            </a:r>
          </a:p>
          <a:p>
            <a:endParaRPr lang="en-US" dirty="0" smtClean="0"/>
          </a:p>
          <a:p>
            <a:r>
              <a:rPr lang="en-US" dirty="0" smtClean="0"/>
              <a:t>Shade in the following: </a:t>
            </a:r>
          </a:p>
          <a:p>
            <a:endParaRPr lang="en-US" dirty="0" smtClean="0"/>
          </a:p>
          <a:p>
            <a:r>
              <a:rPr lang="en-US" dirty="0" smtClean="0"/>
              <a:t>Greece/Balkan peninsula:</a:t>
            </a:r>
          </a:p>
          <a:p>
            <a:endParaRPr lang="en-US" dirty="0" smtClean="0"/>
          </a:p>
          <a:p>
            <a:r>
              <a:rPr lang="en-US" dirty="0" smtClean="0"/>
              <a:t>Roman Republic (Italian peninsula):</a:t>
            </a:r>
          </a:p>
          <a:p>
            <a:endParaRPr lang="en-US" dirty="0" smtClean="0"/>
          </a:p>
          <a:p>
            <a:r>
              <a:rPr lang="en-US" dirty="0" smtClean="0"/>
              <a:t>Label the Mediterranean Sea! </a:t>
            </a:r>
            <a:endParaRPr lang="en-US" dirty="0"/>
          </a:p>
        </p:txBody>
      </p:sp>
      <p:sp>
        <p:nvSpPr>
          <p:cNvPr id="8" name="Rectangle 7"/>
          <p:cNvSpPr/>
          <p:nvPr/>
        </p:nvSpPr>
        <p:spPr>
          <a:xfrm>
            <a:off x="5867400" y="4495800"/>
            <a:ext cx="685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457200"/>
            <a:ext cx="8839200" cy="6186309"/>
          </a:xfrm>
          <a:prstGeom prst="rect">
            <a:avLst/>
          </a:prstGeom>
          <a:noFill/>
        </p:spPr>
        <p:txBody>
          <a:bodyPr wrap="square" rtlCol="0">
            <a:spAutoFit/>
          </a:bodyPr>
          <a:lstStyle/>
          <a:p>
            <a:r>
              <a:rPr lang="en-US" dirty="0" smtClean="0"/>
              <a:t>Geography Questions:  Rome </a:t>
            </a:r>
          </a:p>
          <a:p>
            <a:pPr marL="342900" indent="-342900"/>
            <a:endParaRPr lang="en-US" dirty="0" smtClean="0"/>
          </a:p>
          <a:p>
            <a:pPr marL="342900" indent="-342900"/>
            <a:r>
              <a:rPr lang="en-US" dirty="0" smtClean="0"/>
              <a:t>The textbook says (p. 155):  Rome was built on seven rolling hills at a curve on the Tiber River, near the center of the Italian peninsula.  It was midway between the Alps and Italy’s southern tip.  Rome also was near the midpoint of the Mediterranean Sea. </a:t>
            </a:r>
          </a:p>
          <a:p>
            <a:pPr marL="342900" indent="-342900">
              <a:buAutoNum type="arabicPeriod"/>
            </a:pPr>
            <a:endParaRPr lang="en-US" dirty="0" smtClean="0"/>
          </a:p>
          <a:p>
            <a:pPr marL="342900" indent="-342900">
              <a:buAutoNum type="arabicPeriod"/>
            </a:pPr>
            <a:endParaRPr lang="en-US" dirty="0" smtClean="0"/>
          </a:p>
          <a:p>
            <a:pPr marL="342900" indent="-342900">
              <a:buAutoNum type="arabicPeriod"/>
            </a:pPr>
            <a:r>
              <a:rPr lang="en-US" dirty="0" smtClean="0"/>
              <a:t>Highlight the important geographical features that Rome was built on.  </a:t>
            </a:r>
          </a:p>
          <a:p>
            <a:pPr marL="342900" indent="-342900">
              <a:buAutoNum type="arabicPeriod"/>
            </a:pPr>
            <a:endParaRPr lang="en-US" dirty="0" smtClean="0"/>
          </a:p>
          <a:p>
            <a:pPr marL="342900" indent="-342900">
              <a:buAutoNum type="arabicPeriod"/>
            </a:pPr>
            <a:r>
              <a:rPr lang="en-US" dirty="0" smtClean="0"/>
              <a:t>*Alps = major mountain range to the north of the Italian peninsula*  How would the Alps have provided protection for Rome? </a:t>
            </a:r>
          </a:p>
          <a:p>
            <a:pPr marL="342900" indent="-342900">
              <a:buAutoNum type="arabicPeriod"/>
            </a:pPr>
            <a:endParaRPr lang="en-US" dirty="0" smtClean="0"/>
          </a:p>
          <a:p>
            <a:pPr marL="342900" indent="-342900">
              <a:buAutoNum type="arabicPeriod"/>
            </a:pPr>
            <a:endParaRPr lang="en-US" dirty="0" smtClean="0"/>
          </a:p>
          <a:p>
            <a:pPr marL="342900" indent="-342900">
              <a:buAutoNum type="arabicPeriod"/>
            </a:pPr>
            <a:r>
              <a:rPr lang="en-US" dirty="0" smtClean="0"/>
              <a:t>Why do you think people say that Rome was built in the perfect location? </a:t>
            </a:r>
          </a:p>
          <a:p>
            <a:pPr marL="342900" indent="-342900">
              <a:buAutoNum type="arabicPeriod"/>
            </a:pPr>
            <a:endParaRPr lang="en-US" dirty="0" smtClean="0"/>
          </a:p>
          <a:p>
            <a:pPr marL="342900" indent="-342900">
              <a:buAutoNum type="arabicPeriod"/>
            </a:pPr>
            <a:endParaRPr lang="en-US" dirty="0" smtClean="0"/>
          </a:p>
          <a:p>
            <a:pPr marL="342900" indent="-342900">
              <a:buAutoNum type="arabicPeriod"/>
            </a:pPr>
            <a:endParaRPr lang="en-US" dirty="0" smtClean="0"/>
          </a:p>
          <a:p>
            <a:pPr marL="342900" indent="-342900">
              <a:buAutoNum type="arabicPeriod"/>
            </a:pPr>
            <a:r>
              <a:rPr lang="en-US" dirty="0" smtClean="0"/>
              <a:t>Find the locations of Greece and Rome on the map.  Based on their locations – do you think they interacted with each other?  </a:t>
            </a:r>
            <a:r>
              <a:rPr lang="en-US" smtClean="0"/>
              <a:t>Explain.  </a:t>
            </a:r>
            <a:endParaRPr lang="en-US" dirty="0" smtClean="0"/>
          </a:p>
          <a:p>
            <a:pPr marL="342900" indent="-342900">
              <a:buAutoNum type="arabicPeriod"/>
            </a:pPr>
            <a:endParaRPr lang="en-US" dirty="0" smtClean="0"/>
          </a:p>
          <a:p>
            <a:pPr marL="342900" indent="-342900">
              <a:buAutoNum type="arabicPeriod"/>
            </a:pPr>
            <a:endParaRPr lang="en-US" dirty="0" smtClean="0"/>
          </a:p>
          <a:p>
            <a:pPr marL="342900" indent="-342900">
              <a:buAutoNum type="arabicPeriod"/>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260</Words>
  <Application>Microsoft Office PowerPoint</Application>
  <PresentationFormat>On-screen Show (4:3)</PresentationFormat>
  <Paragraphs>60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Samantha Landon</dc:creator>
  <cp:lastModifiedBy>slandon</cp:lastModifiedBy>
  <cp:revision>6</cp:revision>
  <dcterms:created xsi:type="dcterms:W3CDTF">2011-03-17T22:26:59Z</dcterms:created>
  <dcterms:modified xsi:type="dcterms:W3CDTF">2013-10-16T11:58:14Z</dcterms:modified>
</cp:coreProperties>
</file>