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4BEA-9D52-4DE6-88A8-1A03C9E431E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EDE1-CDE4-4EE0-B9C2-7C4600EB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6.jpeg"/><Relationship Id="rId18" Type="http://schemas.openxmlformats.org/officeDocument/2006/relationships/slide" Target="slide23.xml"/><Relationship Id="rId26" Type="http://schemas.openxmlformats.org/officeDocument/2006/relationships/slide" Target="slide11.xml"/><Relationship Id="rId3" Type="http://schemas.openxmlformats.org/officeDocument/2006/relationships/image" Target="../media/image1.jpeg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slide" Target="slide15.xml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2" Type="http://schemas.openxmlformats.org/officeDocument/2006/relationships/slide" Target="slide2.xml"/><Relationship Id="rId16" Type="http://schemas.openxmlformats.org/officeDocument/2006/relationships/slide" Target="slide17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5.jpeg"/><Relationship Id="rId24" Type="http://schemas.openxmlformats.org/officeDocument/2006/relationships/slide" Target="slide27.xml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23" Type="http://schemas.openxmlformats.org/officeDocument/2006/relationships/image" Target="../media/image11.jpeg"/><Relationship Id="rId10" Type="http://schemas.openxmlformats.org/officeDocument/2006/relationships/slide" Target="slide29.xml"/><Relationship Id="rId19" Type="http://schemas.openxmlformats.org/officeDocument/2006/relationships/image" Target="../media/image9.jpeg"/><Relationship Id="rId4" Type="http://schemas.openxmlformats.org/officeDocument/2006/relationships/slide" Target="slide5.xml"/><Relationship Id="rId9" Type="http://schemas.openxmlformats.org/officeDocument/2006/relationships/image" Target="../media/image4.jpeg"/><Relationship Id="rId14" Type="http://schemas.openxmlformats.org/officeDocument/2006/relationships/slide" Target="slide21.xml"/><Relationship Id="rId22" Type="http://schemas.openxmlformats.org/officeDocument/2006/relationships/slide" Target="slide25.xml"/><Relationship Id="rId27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wav"/><Relationship Id="rId5" Type="http://schemas.openxmlformats.org/officeDocument/2006/relationships/image" Target="../media/image22.png"/><Relationship Id="rId4" Type="http://schemas.microsoft.com/office/2007/relationships/media" Target="../media/media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5" Type="http://schemas.openxmlformats.org/officeDocument/2006/relationships/image" Target="../media/image22.png"/><Relationship Id="rId4" Type="http://schemas.microsoft.com/office/2007/relationships/media" Target="../media/media4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wav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sounds%202%20for%20games\madcow.wav" TargetMode="Externa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mcdonough\Desktop\SOL%20Review%20Game%202\awesome.mp3" TargetMode="External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mcdonough\Desktop\SOL%20Review%20Game%202\worst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2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5" Type="http://schemas.openxmlformats.org/officeDocument/2006/relationships/image" Target="../media/image22.png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epochtimes.com/n2/images/stories/large/2009/08/07/Leo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54716" y="228600"/>
            <a:ext cx="1488275" cy="1989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838200"/>
            <a:ext cx="141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Christian </a:t>
            </a:r>
          </a:p>
          <a:p>
            <a:r>
              <a:rPr lang="en-US" dirty="0" smtClean="0"/>
              <a:t>Bale</a:t>
            </a:r>
            <a:endParaRPr lang="en-US" dirty="0"/>
          </a:p>
        </p:txBody>
      </p:sp>
      <p:pic>
        <p:nvPicPr>
          <p:cNvPr id="2052" name="Picture 4" descr="Will-Smith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05200" y="560488"/>
            <a:ext cx="1792069" cy="1342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1905000"/>
            <a:ext cx="13348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Chris </a:t>
            </a:r>
            <a:r>
              <a:rPr lang="en-US" dirty="0" err="1" smtClean="0"/>
              <a:t>Hemsworth</a:t>
            </a:r>
            <a:endParaRPr lang="en-US" dirty="0"/>
          </a:p>
        </p:txBody>
      </p:sp>
      <p:pic>
        <p:nvPicPr>
          <p:cNvPr id="2054" name="Picture 6" descr="http://itsgr9.com/wp-content/uploads/2013/06/Matt-Damo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33197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1818" y="212768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Matt Damon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5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946641" y="2648737"/>
            <a:ext cx="1094606" cy="132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4636" y="3733800"/>
            <a:ext cx="141785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Channing Tatum</a:t>
            </a:r>
            <a:endParaRPr lang="en-US" dirty="0"/>
          </a:p>
        </p:txBody>
      </p:sp>
      <p:pic>
        <p:nvPicPr>
          <p:cNvPr id="2057" name="Picture 9" descr="http://a1.files.biography.com/image/upload/c_fill,dpr_1.0,g_face,h_300,q_80,w_300/MTIwNjA4NjMzNzYwMjg2MjIw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659091" y="4627923"/>
            <a:ext cx="1449038" cy="1095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51990" y="593797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Legend</a:t>
            </a:r>
            <a:endParaRPr lang="en-US" dirty="0"/>
          </a:p>
        </p:txBody>
      </p:sp>
      <p:pic>
        <p:nvPicPr>
          <p:cNvPr id="2059" name="Picture 11" descr="http://www.topteny.com/wp-content/uploads/2014/11/Jamie-Foxx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552032" y="2497015"/>
            <a:ext cx="1092311" cy="1641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8274" y="2497015"/>
            <a:ext cx="144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Jamie from Blue Bloods</a:t>
            </a:r>
            <a:endParaRPr lang="en-US" dirty="0"/>
          </a:p>
        </p:txBody>
      </p:sp>
      <p:pic>
        <p:nvPicPr>
          <p:cNvPr id="2061" name="Picture 13" descr="http://img0.ndsstatic.com/wallpapers/32d00b642dc43c8bacb261905d737a9b_large.jpe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889826" y="4535313"/>
            <a:ext cx="1246630" cy="1811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14" action="ppaction://hlinksldjump"/>
          </p:cNvPr>
          <p:cNvSpPr txBox="1"/>
          <p:nvPr/>
        </p:nvSpPr>
        <p:spPr>
          <a:xfrm>
            <a:off x="380999" y="4755224"/>
            <a:ext cx="914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 Damon 2</a:t>
            </a:r>
            <a:endParaRPr lang="en-US" dirty="0"/>
          </a:p>
        </p:txBody>
      </p:sp>
      <p:pic>
        <p:nvPicPr>
          <p:cNvPr id="2063" name="Picture 15" descr="http://incomefile.com/wp-content/uploads/2014/01/mark-wahlberg-boston-ftr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5879896" y="2591687"/>
            <a:ext cx="1157477" cy="1452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29200" y="3886200"/>
            <a:ext cx="133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Zach </a:t>
            </a:r>
            <a:r>
              <a:rPr lang="en-US" dirty="0" err="1" smtClean="0"/>
              <a:t>Parise</a:t>
            </a:r>
            <a:endParaRPr lang="en-US" dirty="0"/>
          </a:p>
        </p:txBody>
      </p:sp>
      <p:pic>
        <p:nvPicPr>
          <p:cNvPr id="2065" name="Picture 17" descr="https://encrypted-tbn1.gstatic.com/images?q=tbn:ANd9GcS0azrE1bX5qKAr_3kkq0JDch54gCK2ciYgqjJZFPO2gbD1yhXD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8" y="4535313"/>
            <a:ext cx="1410871" cy="1736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9800" y="5934670"/>
            <a:ext cx="171345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Tom </a:t>
            </a:r>
            <a:r>
              <a:rPr lang="en-US" dirty="0" err="1" smtClean="0"/>
              <a:t>Selleck—Mrs</a:t>
            </a:r>
            <a:r>
              <a:rPr lang="en-US" dirty="0" smtClean="0"/>
              <a:t>. Poore likes him</a:t>
            </a:r>
            <a:endParaRPr lang="en-US" dirty="0"/>
          </a:p>
        </p:txBody>
      </p:sp>
      <p:pic>
        <p:nvPicPr>
          <p:cNvPr id="2067" name="Picture 19" descr="http://pmcdeadline2.files.wordpress.com/2013/03/chris-rock__130319150722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7724281" y="2641917"/>
            <a:ext cx="1039957" cy="1441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47709" y="3859129"/>
            <a:ext cx="1295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Carl Edwards</a:t>
            </a:r>
            <a:endParaRPr lang="en-US" dirty="0"/>
          </a:p>
        </p:txBody>
      </p:sp>
      <p:pic>
        <p:nvPicPr>
          <p:cNvPr id="2069" name="Picture 21" descr="http://i2.wp.com/www.listcounty.com/wp-content/uploads/2014/08/Eddie-Murphy-photos.jpg?resize=500%2C340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4728389" y="4535313"/>
            <a:ext cx="976619" cy="1448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44869" y="5900044"/>
            <a:ext cx="1504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Henry </a:t>
            </a:r>
            <a:r>
              <a:rPr lang="en-US" dirty="0" err="1" smtClean="0"/>
              <a:t>Cavill</a:t>
            </a:r>
            <a:endParaRPr lang="en-US" dirty="0"/>
          </a:p>
        </p:txBody>
      </p:sp>
      <p:pic>
        <p:nvPicPr>
          <p:cNvPr id="2071" name="Picture 23" descr="http://img2-1.timeinc.net/ew/dynamic/imgs/060817/165213__slj_l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tretch>
            <a:fillRect/>
          </a:stretch>
        </p:blipFill>
        <p:spPr bwMode="auto">
          <a:xfrm>
            <a:off x="6377647" y="4372586"/>
            <a:ext cx="1115947" cy="1687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35982" y="5917297"/>
            <a:ext cx="12840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Fassbender</a:t>
            </a:r>
            <a:endParaRPr lang="en-US" dirty="0"/>
          </a:p>
        </p:txBody>
      </p:sp>
      <p:pic>
        <p:nvPicPr>
          <p:cNvPr id="2073" name="Picture 25" descr="http://images5.fanpop.com/image/photos/28300000/johnny-depp-rumou-johnny-depp-28362336-418-316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7565352" y="437733"/>
            <a:ext cx="860285" cy="1206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61477" y="16546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 Pine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4114800" y="5257800"/>
            <a:ext cx="1295400" cy="1143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keepcalmandposters.com/posters/20656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81000"/>
            <a:ext cx="3228975" cy="430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umb10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63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This invention ended the long drive of cattle and led to conflict between ranchers and farmers –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655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railroads and </a:t>
            </a:r>
            <a:r>
              <a:rPr lang="en-US" sz="3200" dirty="0" smtClean="0"/>
              <a:t>trains</a:t>
            </a:r>
          </a:p>
          <a:p>
            <a:endParaRPr lang="en-US" sz="3200" dirty="0"/>
          </a:p>
          <a:p>
            <a:r>
              <a:rPr lang="en-US" sz="3200" dirty="0"/>
              <a:t>barbed </a:t>
            </a:r>
            <a:r>
              <a:rPr lang="en-US" sz="3200" dirty="0" smtClean="0"/>
              <a:t>wire</a:t>
            </a:r>
          </a:p>
          <a:p>
            <a:endParaRPr lang="en-US" sz="3200" dirty="0"/>
          </a:p>
          <a:p>
            <a:r>
              <a:rPr lang="en-US" sz="3200" dirty="0"/>
              <a:t>assembly </a:t>
            </a:r>
            <a:r>
              <a:rPr lang="en-US" sz="3200" dirty="0" smtClean="0"/>
              <a:t>line</a:t>
            </a:r>
          </a:p>
          <a:p>
            <a:endParaRPr lang="en-US" sz="3200" dirty="0"/>
          </a:p>
          <a:p>
            <a:r>
              <a:rPr lang="en-US" sz="3200" dirty="0"/>
              <a:t>dry farming</a:t>
            </a: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3048000" y="2786306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034145" y="3810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3089564" y="4800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3048000" y="5771554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35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4191000" y="5562600"/>
            <a:ext cx="1295400" cy="914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encrypted-tbn3.gstatic.com/images?q=tbn:ANd9GcSWar_wjcgwnMqWafMwfs2amT7IqfVoS-_NPMVBc2gRksDNJBTy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609600"/>
            <a:ext cx="4054475" cy="476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oogl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60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799928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Overcrowded apartment buildings where immigrant families lived in poverty were called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32004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/>
              <a:t>    Slums</a:t>
            </a:r>
          </a:p>
          <a:p>
            <a:endParaRPr lang="en-US" sz="2800" dirty="0"/>
          </a:p>
          <a:p>
            <a:pPr marL="342900" indent="-342900">
              <a:buFontTx/>
              <a:buAutoNum type="alphaUcPeriod" startAt="2"/>
            </a:pPr>
            <a:r>
              <a:rPr lang="en-US" sz="2800" dirty="0" smtClean="0"/>
              <a:t>    </a:t>
            </a:r>
            <a:r>
              <a:rPr lang="en-US" sz="2800" dirty="0"/>
              <a:t>public housing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pPr marL="342900" indent="-342900">
              <a:buFontTx/>
              <a:buAutoNum type="alphaUcPeriod" startAt="3"/>
            </a:pPr>
            <a:r>
              <a:rPr lang="en-US" sz="2800" dirty="0" smtClean="0"/>
              <a:t>     </a:t>
            </a:r>
            <a:r>
              <a:rPr lang="en-US" sz="2800" dirty="0"/>
              <a:t>Tenements</a:t>
            </a:r>
          </a:p>
          <a:p>
            <a:endParaRPr lang="en-US" sz="2800" dirty="0"/>
          </a:p>
          <a:p>
            <a:r>
              <a:rPr lang="en-US" sz="2800" dirty="0"/>
              <a:t>D.  </a:t>
            </a:r>
            <a:r>
              <a:rPr lang="en-US" sz="2800" dirty="0" smtClean="0"/>
              <a:t>    suburbs </a:t>
            </a:r>
            <a:endParaRPr lang="en-US" sz="28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2279074" y="3290455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2299855" y="41148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2279074" y="49530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299855" y="5851743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970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3962400" y="5791200"/>
            <a:ext cx="1447800" cy="914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dumb7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8600" y="0"/>
            <a:ext cx="1295400" cy="12954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SEhQUExQWFRUXGBgaFxgXGBgaHBwcGxgcHRcYFxgYHCggHyElHBYcITEhJSkrLi4uFx8zODMsNygtLisBCgoKDg0OGxAQGywkHyQtLCwsLCwsLCwsLCwsNCwsLCwsLCwsLCwsLCwsLCwsLCwsLCwsLCwsLCwsLCwsLCwsLP/AABEIAKIBNwMBEQACEQEDEQH/xAAcAAABBAMBAAAAAAAAAAAAAAAGAAQFBwECAwj/xABREAACAQMABgYGBwMIBwcFAQABAgMABBEFBhIhMVETIkFhcYEHMlKRobEUI0JicoLBM5KyFUNTc8LR4fBjg5Oio9LxCCU0NUR0syRktMPiF//EABsBAAIDAQEBAAAAAAAAAAAAAAACAQMEBQYH/8QAOxEAAgECBAMGBAMHBQADAAAAAAECAxEEEiExBUFREyIyYXHRgZGxwaHh8AYUFTNCYnIjNFLC8UOSov/aAAwDAQACEQMRAD8AGa1nNFQAqAFQAqAJvReniuFlyy+12jx5/PxpXHoK0EsUoYAqQQeBFIKbUAbxyFSCpwRwNQCbTuiSureG/j6OUbMg9VhxB5r3c1/60J5Xoa4yVRWe5W+mdESWsnRyDvVhwYc1P6dlWp3KpRcXqMKkUVAEzqfpj6Jdxyk4TOzJ+BtxPkcN+WlmroenLLK5cesEHqyDwP6H/PdWdF1ePMr3WK0ysq8xtD5j47qtizJzOvocf/6icc41Pub/APqirsasPuyE9J9xmYW44s+0/wCFOfif4aqm7RNXDMM62KS5XBC6AV45CcKCFkI34QnDN5carpTys9Hx7CKrSVVctH6dS9NbrxViihjI2SA27hsAYTyP6VdHqeSxMrJRKh0rddJIzdnBfAf38fOr0rIzIn9QdVjeS7cg+ojI2vvtxEY+Z7vGlnKyLqVPM7vYsHWnTixqY0IAUb+Qx+gqlIatVv3YlZ6c0vnKIfxN8wP1NXRiZkiApxh1ozRstxII4ULuewdg5seAHeaG0tyYpydkWlq3qLBaAS3RWWUbwPsKfug+se8+4VRKbexpjTjDWRMX2l2bIXqr8T/dSpCTrN7AFrHrqkLdDbjp7gnAUeqp+8RxPcPMihsiFK+r2G95rBhR0hDSYG0sfqhsb957M+dWxiyhq70B+90tJJuzsryX9TxNOopAkMKkkVACoAVACoAVACoAVAFs6R0dBc75olZj/OL1H/eX1vzA1Qm1sPnvvqC+ktRTxtpQ49iTCP4BvUbz2adVOoZU9mC19YyQtsyxtG3JhjPgeBHeKsTT2Faa3G9BAqAFQA6sL94TlTu7QeB/zzqGrg0FWjdKJMN25u1T+nMUjVitqw+qAMSS7ALb+qM7uO7fu76gFuSFnfW+kYejcq4PqupGc8x7Ldx4/CoTtqjWpX7s9wD1g0FJaPsvvU+o44MP0PMVdGSZXKDiyKqRBUAXTqHpL6ZYhGPXj+rbyHUb3Y8wazzVma4PPCzIfTUOCCeIyp/z76lMxyViB1GvY7O8uXlbYjSCRie4OhAA7Sc4A7TT1PCX4d94Dry+a6uJrpxsmViVU/YT7K+ON576xzlfQ9pwbBdjTdWW8vp+YwsH20ZWHPj2q28H3H4VEtHdF3DqqxFGUJdX8nsS+j9OskJt5CS6qFiY9sfALn7o3f8AStNJ3PIcTwM8PWae3L0HGr2hZLydYY92d7N2Ko4sf0HaSKvlKyuYIxcnZFu6RuY7CBLeAYIGBzAPFm7ycms/id2X1ZqmssSntbNO9JILeNs9cGVh3HOwD5b/AAxzpr6pFdOm1FzYxNXlQX6q6hTXWHlzDDzI67D7ingPvHyBpJVEi6FJy1exY1t9Hso+itkA5njk83bixql3e5Y6kYaRBvT+s8cILyyA8v7lA4+AqbWKLym+pXOn9a57hWwTBB7nYcvu59/fVbnyR2cNwlqHbV9Ir5v0XuQ2irbYy/qlhuA7Byz39taKcLK7OZiKqnK0VZD6rDMKgBUAKgBUAKgBUAKgBUAKgAms9ZgOIZDzByKRwFsyds9PhuDK/dwPu/wpcoXaJIaTR12HXKnirqHX3HPypbDqo0RN7qnbTZMLGFuSnbT91jtDyPlTKbW5PdYM6S1YuIckp0iD7cfWHmMbS+YFOpJhlfIhqYUVAGVYg5G48xQBP6L0/wAFl8n/AOYfrSOPQVoIVYEAg5B4EUopWzWrQ3M6xO0TI+VKn7LdZQRwIGazzk4s9Rw3BUsdQalpJc/y+AV2mvLGIwaQt+njO7pIvW7iUON49oEeFTGoirEcIr0ltmXVfq4P3csG19TMJEPq5BRx3OjAEHvG49laozTOLOlKL2NKYqCv0a6Y+j3gVjhJsI34v5s+/d+ekqK6LaMrS9Qq1/0za25YPKu2wBEanafa/CN4zzOBvqlOw9SjKUu6typr+VrqXpHXYTdsp2nHAv8A3f5Nc6t9Eek4XwVxtUrL4dfX2MXZOzhN7sQiDmzHCj3mqbpavZas7uOrdlQk1vsvV6BNrroIW0dnKg6qxi3kP4T9U589oZ+8K52AxXarK93mkvnqcPA1P3euv+LtF/Zgzc2wcYPEcCOIPdXSUmmd7F4SniYZZ/B9Ah1R1zl0dG8f0VJixz0ofZb7oZSCCByBHHzq7tc255epwXEUm8iuvL8yP0trHdXO1nEIbO021tOfA8F8qHV5IjD8AqylmrOy/XIhLmARiMruVW6x7juLGlpy712dHi2BjDCpUlon9ebLm1U1RtbeNLiV0uHIDIV60Y7QUH2j94+4VfKbex5VQjBXkb6y68QxAh5VUeyDlj443+QFKkhZTnPSKK90rrrLNkQJsL7cm4eITt8T7qV1EtjfheDV63ekrR6vRAzBJ0khZi0rDjI3AHko4DyqqTfM7/DcNho1MtOOa28uV+iRl/rJMfYTj3t2Dyq2hC+rMHHsdmn2MXot/X8h7Ws8yKgBUAKgBUAKgBd1AEpZauXc37O3lI5lSo/ebAqHJIdQk9kT9j6NLx8bZiiHe20fcgI+NI6iHVCRP2nothXfNcO34QqD3ttUvavkh+wS3ZK2+q2jIf5tXPNy0nwyR8KVzkybUkBFxqQfsSe8f9KsUzJqRdxqpcLwUN4GmzoBuPpUPESAciNofrU6MNBzb6xEeunmpwfcajIRYmrHWdd2JMHk+74/40jgF2h1dpb3G+WIEn+cjOy3jkbm/NmhXQ2fqQV7qr2wSq49h+o/gCeqfhTKfUNHsQF1avE2zIjIeTAjzHMd4p73A5UAPdHaTeE7t69qnh5cjUNJkNDTSdysl2zLnDRISDzBI+VZKysep/Zt2lKPkaud27fVB6uTsm0NI3im4gZ5EYP+fCp1RzqdTB4xapX6PRi/k1OwsvgxplUkhJ8FwkuTXx9xDRy9rOfFjR2shY8Dwq6/P8jtb2aJ6qgd/b7zSOTZvo4SjR8EUvr8ztUGh9WEfo80N08/0mQERRB+h3eu+yQZBvG5RkDmT3VixuIhFOjfVp302Vmeax2JeImsnhi/m+v2LBvtHQ3EQhkLFJAVI2QOLcQdrcQd4PdXIw7hGdFqT3fLz9TJPM1K6/XyKcurV7eUwS+svqNjAkTsdf1HYa9BRrQrwVSG30O9gMZnXZVPEvxX63MVYdMZ3Ds2wVB6PpAhfsLYLbAPbuXf5VKlFSy31te3kcavjVVrwo0/DmV36a29x4Rmg7DSasxsLBBnZ2lB4hWYD3A02dnNlwjCSd8v4s1htkDhIoy8p4Io2mP9w7zupZSsrydkJP8AcsHtFOXTdkppnQht4h9JbNxIcR2670QD15JnB62zuwo3ZI9YZxRSxEazkoXWV6u2/kjm1q2Ixk1T2T5L6vqR6oIozjgoJ8e81o3Z3Y04YSg1HZJv4nPR0eIxzbrHxO+t8FaJ87rzc5tsdU5SYJoAe2WiZ5v2UMj96oxH72MVDaQyi3sggsfR3fScUSIf6Rx8k2jSuoh1Rmyct/ReqjauLrAG8hFA4ces5PypXV6IdUFzZHar6uyPbw3H8nw3CSoHXN3Ij7J3jMZj2M47zSOpJlqowQSHWFbFCz6JntkUZZ0W3dAOZaJyfhS3b3Gy2WiJt9OOfVAHvJqbGd15chrJpCVuLny3fKpsI6knzGzMTxOfGgS5iggVACoARGaAG0+jon9aNT5CpuwsRlxqnbNwUr+En5VOdhYYNqcV3wzsviP7qbP1Isc30feRAk9FIo3k52TgduTgUXiGW5GnWmDPRSsuT9jKyrnuC53+VRdLmMqc+SGs9tASCFuY0ZgocwSCMFjhRtSADedwGaO0H7Kdrs7SaqzH9kUl+6G2X/dfGfyk0+dCpX2YNtAyXMqupRkVVZWBBBO/eD3fOstd3Z6j9nKbUpN9P19A11K1B+n2wuJLmSMM8ihI0TgjlM7Tg8dnlSqCFxHFMT2koxlZJtbIJrj0X2EUDNIZ5hEruoeVgBxZsCPZAycnzqVBJ35nLc5N3uV1q3q2bq3ja1uAzgKsqTIQokKglUkUZxv5HjxrnVsZ2VVU6kd9reuh1sLjq9OHdldLk/ff6mZ9Xr5MZti4zjMbowz4MQe3lRDHYeccylblqnudKPFmtJ0/k/exouhL05AtJBg4JZo1AO/iS3ceFNLGYeKbc1p6/rkyXxeP9MH+CJ7ReoDsWN44woB6GInB3rukkIBI63BQPGseI4ko540lqle7+HL4mCvi62IspaRfJfdh7DGF2VUBVERAAGAAEOAAK5OZymm98n2ZntZfH2N4OMPj/aqKO9H1f1JntMjdKaIhuYVSZA42zg7wQcLvVhvB8KMNXqUYRcHa8vnoiZxUpO/Qgv8A/PbUFyzTuqsAEaTq463EqAx4c63VeKVss8tlZ2vb19gcqk0oym2mtrkjrPq2k9u0MQWIxbDwgDCqy7IwQOAIZgfHNJRxPZYqdSeuiv8A/kSN4qLhunp+IBjVu/2tn6Lvxna6WLZxjOc7WezlXX/fcP8A8uV9nex1v4u7a09fVWJjReoEshQ3MwRWO9IN7YzjBkYbvIedZ5cTheCpq+bm/lsZK2OxFRNXypdPcL9EaIgtogIY1QbZ2m4sdw3s53nzNcapiKlaEZVHfvfZGZQUZO3Qq7SmkDdXM1xxV3YRd0SsdjHj635q9PToqjHIurb9WdfhFG1Ptpbvb0XuNLpNpGA7QasW50MTTdSjKK5phfqXqSt5axzm6REIwVC5ZWXcysWIAIPjxFbVU00PnUqGurCy21I0dH67yTHvYgf8MD51HaSIy0lu7ktax2cH7G1QHmVXP7xyai7e7DtILwocSabc8Aq/GosQ68uQ1kv5G4ufLd8qmxW6knzIPWu7MdncyZ3rDJgnnskD4kUBDWSuHehLIQW8EIGBHFGg/KoH6UhvBT0zXpi0ZJg4LyRKP9oGI81Q0AMtXrqSW2hklxtuis2BgdYZ4dm406ME0lJpEhQIatKo4sB5igDmbpPaX30BdDddNWx4XMXmxX+ICpyvoNl80dV0jAeE8J/1sf8AzUWYZRlpPTDJJBFAkczzsyqemRVDBSwDEBuIBxu7MVD0LIUnIfpoTSb8TZw+c0x92IxS3LVh49Rlf29zZT24ubhJop9uPKxCIJKAGjHrMTtBXG88QKlMipSSjdEpUmYhddGIsLnHFo2QeL9UfFqhj0/EixbCwjhVVjRVAAHVUDgO6lNw11m0Qt5azW7bukUgH2WG9GHerAHyoArLRV7EbIz3A6N4dtJwCd0kZ2WUA53k4wPvCnUtDDOladgDt5GcvK/ryMXOd+M8BnuFZpu7PecJw37vhtd3r7F5+i6LZ0VafeQv++7P/aq5Hk5u8mxx6RLjo9GXrcD0Eij842R/FQKA3ohhC2cbbIPSTSNk57CE7DzQ1wuIzSxVNWT+fubKKfZy1C5ZBsL1V9c+1yXvrkRqLs491eLz8vM0uLzPV7frkbzSD6zqr+0Htff76mrUVqndXi8/7vMiMX3dXt7G0kgzJ1V9Ue1zTvqypUWep3Vsuv8Ab5kKLtHXn7mBIMjqr+zPteye+oVRZl3V4PPo/MGtN+ZmGQZh6q8fve140Uqibpd1c+vX1CUXaWr/AF8Dkkg2F6q+ufa5L31XGquzj3V4vPy8xnF5nq9v1yN5ZBiXqr649r73fTVKitU7q8S6/wB3mRGLvHV7G0sgzJ1V9Vfa5p309Sos1TurZdfLzIUXaOr39zCyDI6q/sz7XsN31CqLMu6vA+vR+YOLs9ef3XkZhkGYuqvE+17XjRTqK9Lurn16+oSj4tRjpIlraQKq7RWQLja4mPdjfxzS0qsckG4rx+fl5kyi7vXkUvo8jokx7I+A4V6uW7PS4Fp4eGXayHFKajfRt9NaOZLcjDb3jb1G7+494qyM7bnA4jwWNdudLR9Ass/SHDj6+KWFu3A218mXf8KuUkzzFbh2IpPvRY/TXiybhMPPq/xU2hjcJLkZbXO17JYv9otGhGWXQ4S682w/nY/Ilv4RRoChN8iLvta4rxobWNsmae3Q9RgNkzJtb27hUNrkXUqU1K7ReVKaipv+0Fd4gtYQd7SO+PwJs/OWgCDi1kCoqhXwqhRlscBj9K0ZDmNNu5zfWQ/0fvb/AAoyEZTk2sT9iKPeanKGU5tp+X7g8j+poyonKRVMSKgDSTaGGjOzIjK8Z5Op2lPvFRJXQ9OWWSZ6I1c0ut3bQ3CbhIgJHJuDKe8MCPKspvGWvehPptjNCv7TZ24jykQ7UeD4jHmaAKMstMzsit00oJG8bb7j2jBPOtMbNXME04yaHUV/PNLbxNLIyyXFupVmJGOmQnj4Z8qWokoj0dZnoiqDYKgCi/StocwX+QSILr67ZHqmZAFfP5dlu8k0s20jfwylSqYlKp8PMGp2wrHkCfhVK3PX1pZacn0TPQGpdt0ej7NO1beEHx6Nc1oPAg96abjY0VKPbeFf+IrH4IaABfUfWC2gs7RC5Z1DF1jjkkILSM2CI1O/DVwsVha1TExmo6JmynUjGm02TMOs0BSTbMkQh2Xk6aN4sK+5SA4BOShHCudPA16UIRa1cuWvQvVaEm2ny9xzAL+62mgt0hidtpXumZXYdbBECAkA7X2mU91dOPB8yl2kt3fT4+5neKtay2Rtoa6mka7jmVOkhcRsYtrZbqxOrDa3jIfh3Vix2F7KpPLd3j90vsW0qmZK/UlAhyNx/ZnsPsmsqhLMtH4Onkx21b4+woEOYdx48j7VFKEr0tHu+XmTJq0jmkZ2F3H1z2HktVRpz7OOj8XTyQzazPXkbSocS7j647DzanqU52q6PxLl/kRGSvH0IrSWn4oppoSk7uEjyIoJZMbWyVyUUgZCn3Vs/cK1RzlFbpLf0Ku2jGyf63G761wphnjukXY2Sz2twqgsCoyzJgb2A86b+G4hNOy0jbfyZHbw2vzO8msEayJHEktzKhO3HAm2VO1nDsSEQ9zMKTC4GtUVOSVkr76cyalaMcyNBf3SqNrRt2AGzlTbscYH2Vlz2dlXrg9VQUcy0d+fl5eQv71G97cgP0loFLmaaSybYl2i0lpOjxtliSXUEbS9+4rk8RWxYirRusRF2T0a10d/oacJjJ0bKm7rmn9iIudEXcRIks5xjiUTpB748861RqQlon9jqQ4xSt34tfiMZ5GjGZIpkHN4ZFHvZQKtSvt9S3+L4Xq/kxuukkYZUOw5qpI99TkYj4zhV1fwOMd6JSBHC0jE7IAXJJ5AKCSd3CpUGZqnFaDWZUrrq0vzJ6y1RvpMbOj5N/tKkY/4jA/Cpysq/ieGWrpp+iX1fsQklrIWdGAi2GZGCgFtpWKsNrxHEVbCjfVnLxnFpN5acVFeSX1JXVezRb2yCjf9Ji38TubPHyq2cUo6HLpTlKep6Qqk0nn/ANL2kfpGlRED1bdUT8xHSOfcyj8tTFXYs3aLZEVqOeKgBUAKgDGaAMqM8N9AHcaNmb1Y5fEIx/SouiV6FgeiC6lgeWynVl2szwbSlcjIEygHkSrfnas8lZm2nLNEtClLDzzr7oxrPSM8aJlJj08e/AG2frAPBwd3IimVTKiYYOeJnlhuc9Rw8mk7JGUAdKW459SN2/Sh1cysWVOHVMLrU5noqlKiL0HppLnpwnrQTSQuM8Ch4+YIPvoAgvStoQ3Ng7IMywETR8zseuo8U2hjnihj05unNTjunco26d5LeR4o5GUIcuFOwuRgZc7s57BWfNGMkm1f8T0uK4pRnRcYXba+Cv5+R6dtItiNFH2VUe4YrQeXKz/7QM+LO3j9ufJ8Fjf9WFAB7qpcdJZWsntwRMfEoM/GgCKvNU1m0oLyXekcEaomeqZVeUh2XtKK+7Pa+eygCY0rp62tv/EXEURPAO6qT4AnJoAqVtOwDTlzPFcIYJbfLOH6m0qx5yeGR0XxrDxGM5YeShe+mxdQaU1cKrbS9zcYNpaSyJsYEszdBGcgjK7eXYb+ITB51gpcOrO0pzt3bW1fLfoWyrwV0lzuOVt9LDZPQWh2ez6VLk788TBir48Mccv+o9Px/ER4i9+6tRlPpua3AF7bzW6ht8ysJYd+PWkTeg3cXUCslXhuIhFKEs1nfeztoXRrwb1VtCY+kbSuyvtKWBUhsgg7WCCOyuZVnNKrq/Eub/uLopd309jlqmf+8tJf1dl/BLXqMC26fx+yMFXxE9rTob6ZbSW5YoJCmWHEBZFZtnvwpAPYTWwqGf8AKOj9GIsBlgtwBuQuoY54swJ2iTxLHjQBLaN0nDcJ0kEqSpw2kYMM8sjt7qAInXPV8XUO1H1LqIFreUbmVhv2Ce1GxssvAg9wpZwU4uL2ZKbTugYi1rV7T6Uu0TIiKkYPWMzMi9CB7W3keAJrzXYVZ4qpRTey+WmvyN2eKpqX65k1oXU/a2ZtIEXNxuIRutDDyWKM9Ukf0hG0e7hXoqNJUoqK+fNmKUszuFEsscS5ZljUcyFHx3VaKD+ktV7S7khuothZopEdZotnrbLAlJNncwIyN+8ZyKACagDzrrdEY9K3sfYX2wPxqrk+9zVtJ62M+IirJnXVUZ0hYj/7gfBHP6U1XYSh4j0DczrGjOxwqqWY8gBkn3CqDWeW7a5a4uJrhuMjM+/m7E48huq2ktblGIlZJEjVxkFQAqAFQBbUdjEvqxRjwRR+lUXZI4UY4bvDdUAZzQBD6xs0Sx3cYJe1fpcDi0eMToPGMnzUVDRbRlaXqWRbTrIiuh2lZQykdoIyCPI0psK99NmiS9ql2g69s2T3xvhXB7gdlvAGoaui7D1pUaiqR3QIei5GbSsSujI0cMzkMOYRVZTwIIfcRSxjY3Y/iEMXCFtGr3L1pzllHejPWMx6Yu42P1d3NNjl0gkdoz5rtDvOzQTZ2uXgRmggpi7t/oq3mjTuAurVrcHtgnuBhV/AxZawTwy/eFUXO3zSZcqncy/rkXRW8pKb9PEnSXFhAO3bPm7xqp+B91LJ2i30JSvoHvo1f/u22Xj0YaL/AGUjJ/Zoi7pMHozr6QNPmxsZp0/aABY8jI23IVSR2gZ2sfdpiCldUdTH0gHu7mYqhfezEmSQ78sWIOFGCM7+B4Y38/GY1Uk1BrNpvfn6F9Olm1ewb+j3US0kkN70WYNrFqjkttBTj6Q+1x2mBKjgBg4yRjbTzZe89SqVr6Fj6Z0vDaRNNcSCONeJPPsCgbyT2ADNOKBa+mPR21g9OF9sxbvHAJb/AHaADixvYriJZInWSJxuZcFSO3+4igAG01owaNkV4sLZXEirIm/ZglY4SRMerG7NssvAEgjia5nEsGq1JuOj69UjRQq5ZK+xI6qDGk9Jdv1dl/BLWjBK1P4/ZFdXxBHp6/8Ao9tPPx6KJ3xzKqSB7xWsrKB1F1VOk5ZJ7qRtkv1zk7crne3WwcAAj3gDGKw4rF9lKME1d9b7fJl0KeZNlhas6Gi0ffWwtyRHciaOVdp2BaNBJG3X7QA4/NVfDsRUrRbnJN35f+ImvBReisWXXSKCkPRjaGTS1xGd8NrPdTKv+kMhhQ+S7R8ar7KPadpztYbM8ti6rqcRozt6qqWPgBk/KrBTy5pfSc+k7hppmOM5VTvWNT6qIvDh29vE0spWN2CwUsTOydkt2EuogNrDPd27ydPbyEzQgjYlhABIKYztFdoq2dxXxplqrmLELsarpvk7F/W06yIrocq6hlPMEZB9xoIKe1+0OsmnoUZ+jW4gHXxnDKJOIyPYUeYpouzuJUipR1HFvqj9Ev8ARzidJg1wwwq4IxBK2T1j7NNOd0V0oJO97hT6YNK/R9GTAHrTEQr+f1/9xWqsvKo0FqleNbpKlu7JINtSuycg+qcA54b+HbV1NpIy1oylLY2n0PcJ68Ey+Mbj44qy6KXFrkMm3bjuPfuqRRUAKgC4qzgKgBUAIjO47xQBv6N7rYSayY77V/q89sEmWh/d60f+rpDoQlmjcKr+zSaKSKQZSRWRhzDDBHuNAxV3opjkF9PBNvexg+j7XMGYlG80RfICgWMbXLVnk2VZuQJ9wzQMeVNDOxDSIcSBkdDydTtqffikk7NHZ4dhu3w9VelvVanp3VzSy3drDcLuEiBiPZbgynvDAjypzjWtuDWverXT3ejrlRvinjWXvj2w6k/hkUfvmgA3oApT0jnptP2kXYiQ/B5JCPcBWfFu1Cb8mPS8a9Q89GbYguI/6O7uB5M/SD4S1GDlmoQfkgqq02iP9N8ZOi3PsyxE+b7PzYVpEIFhsaEVIzgvHbRKRx2pupn3yZrzVGPa4ueb/mn8s3sb5PLTVunsWvZWqxRpGgwiKqqB2BRgD3CvSmApL0x3Ml3pOGyQ7kVQo7NuTJdyO6ML4Da50lSapwc3yVxoq7sFegdUbS3EKiFHYnrPIoZmO1xO0N3gN1eZeNq1qlOTdk29Ftub+yjGMlYd6lEW99NbIAsU0QuEQbgrqwSbZHABtqM455511eEYiVWh33dp2uZsTBRnoFOtGjRc2lxCf5yJ1Hcdk7J8mwfKuoZwA9Cml2u3u5ZPX6KzVzzKLMufMAHxJqqlTyJrq7jSlcMfSH/5Ze/+3k/hNWigV6KlxYWx5yTE/wC2YfJR7q89xP8A3dM20P5ciYP/AIzRv9dcf/itT8C8EvX2Ixe6D+u8Yym/RLOBpjSaHizTkfluWz/GKALZ0tbdLBLGOLxuv7ykfrQB5g0IwVSrYD7W9Sd4wAMY8c1VNO56bgtSnGi4tq9+pIBnjbpYn2H2SD2qy43q47RURk1oX8R4ZTxK7RaSXPr6l7+jnP8AJdjtcfo8WPDZGz8MVceSA/0wL0V5ou57BKyMe4sh+W3QLJXi0cI7O7v7eGdrJXjb62IxXbxSjIIDYwuCVJ+0eNTcqjScdUwO1r0HpFgRMt4IEYsizbdx0YxgttxtJnAzv5cqguV+Zamh77EEXQuwi6NOj4jq7I2eqeG7G6msYnOae5IppeUfaB8QP0osSq0zdtK7W540fxH9+aLDds+aGksFm/r2cXiETPvwKm76h2kHvEaSat6MfjAyfhaQfANipzSC9J8jM0yoMswUcyQPnUFBE3etFsn29s8kBPx4UygwIW713P8ANxY72P6CmVPqBDXesdxJxk2RyUY/xplFILG2qWmza38MzMdhz0MpJJ6khGyx/C4U+BakqR0uaKErOxf9UmojLPQyR3Vxcr606Qq474tvDeYcD8tAGutlx0dldP7MEp9yGgDzZoFMRnx+QFVT3PVcDjag31f0LV9DOl9lp7Nj/p4vBjiVR4Nhv9YaeLujj8Vw/Y121tLVfctOmOaKgCkZD02s8pO8Rbf+5abP8TfCsmNko0JX5p/S5ZSvnVg61AIW40kgGB00Ug359eBBy5xmk4bJSw0bcroaumqjuOvSlBt6Kux7Me3+4wb+zW4pAW2mB0Jbvg/VPZsxz2RTjaOMdiqTxriUXCGNmrauXXqpeRrlmdJensXJXbMhUGk7QLrMS4yGgMi9n/p2Td5o1ZMa0qE79Cyl4kG8JXMW5uO7rD2vw15uk6d6Vk+fPz9DfJS72v4fmRehAH0suyDiKzk28nO+WWPY7B2Qt7q6/BlHsZOKtr+uhmxV8yTDW+mCRyOxwFVmJ7gCT8q7BlKj/wCzwc/TT3W//wC6gCwfSH/5Ze/1En8JoADvRUR/J9rkEnbm4HH8+/ZiuDxFw/eqd07+v5Gyjfs3YlpCPpmjcAj6644nP/pW7hT8FcMksqtr19PJEYpO6uHtdsyHnrVi5NvpW8u/sW9zJ039TLPJG7flYo/gpquVTLJR63+3uMldM9CKwIBByDwIqwUrTWfUaRJZpbW2t7pJ26RoJsKUk+08bHcVbiVyuDwO/AoqUFOcZ5mrdHv6jxnZWsgZ0H6K7ueUG6SO0g+2kTsWYdqqNtgueGc7uVWQhlVm2/N7jdvUWibXo2XZbhFGwmAEAGyPsjHVGOzcKcqK89PVrtaOWQcYpkbyZWTHvYUAHWgLPobWCIfzcUa/uoB+lAEV6R7rotGXjA4JhdQe9+oPi1AAjqPfPPZRSSBQesoCggbKMUXcSfZpkYaqSloTtSVioAVACoAqCWVmOWYseZJPzrQBpQAqAFQBpNEGUqeBBB86GrolOzuXj6NtOG7sYy5zLFmKXntJu2j+JdlvzVlasdBO6uFNQSCvpSm2NFXnfHsfvsF/tUAUNocYiHeT86pnuew4RG2FXq/qSejdKmzuILoHdE42++NurIvf1SSO9RRB6lfGaKnQz84no6NwwBByCAQR2g8CKuPJm1AFF6jP02mNITf+5x4M7BT7krl8Vnamo9c34RZow61v6fVBZozTVvZaQnNxMkKzW0DKXYAFklmUheZwVo4P/tV6snFfzDrrZ6QtGS2txALjbaSKRAFjlIyyEDrbGOJ511DMD2oEK3Gh2hf1Szxt4N0h/t15riMnRryqLrB/gzfQSlFJ+f2LA1F0u00HRTHFzbYinXtJA6kg+664YHvI7K9FCanFSXMwtWdjnrfqy1w8NzblVuoNoJt52HR1IeKTZ3jOchhnB7DmorU1Ug4PmTGWV3IhDpLqAaPAdftNcxdHxznKgvj8ma5EOEOMoPPpHy31uaXiU09Nwg1R1eNokjSuJbiZg0zgYXcMIkYO8Io3DPHJPbXWo0YUYKENkZpycndg76ZdZVtrNrdT9dcgpgcRHwkY8sjqjvbuNWigf6INMRaPFybovGJkgdCI5XBUdLvyikDcynf7QqtVYNtXWgziwn1y9IWjp7G6iiuNqSSF1RejlGSVwBkpgedWCjT0Wf8AgLX8c3/zvXnuJ/7umbqH8uQ90nfJbz6PmlLCNJp9oqjvjNuVG5ATxIHCm4JKKhK75+xGLTclYmX9JujASDckEcQYpwR4gx137mIpG20u4uNICAjYupJMvjf0Rmdxsg9rBgN/AZ7eFFanGbTly/J/Y3YDDSxFTItFu35fmGmpWvz2KLb3CvNbruR13yRjsUr9tR2Y3gbsHssjO+5qxvCalJ5qWsfxXuH0HpH0Yy7X0uMdzBlPmrKDTnHIDWP0w2kSkWoa4k7DhkjHezMAT4KN/McaAGfoR0xNcy6QeZi7u0UhPAZIdcAdgARQByUUAE/pZjB0Vc5+z0bDIzvWVCB5kY86AK7svS3pBQpeGCZSM7ldDx4ZDEdnKmyvcTOrtMZ65+k17+ze2e1MLMyEsJCwIVg2MFFI3gc6VpjppknqprFHFbQxNu2UAOQRv4nfvHE1bkdjn1G3JsKbfS0bjIPnxHvFRZiZh5HKG4EHwNQSb0AYoAp2tACoAVACoAcWFhJO+xEjSNyUZ8yeAHed1DdiUm3ZB5qTaSaMu40mdCl4ChVTkJNGNqPLcMum2N3ai1nm03dGujospadIXFd+mvSMf8mvGJELvJENkMNrAcMd2c/ZoAqjV+zmuFSO3iaRuBb1UUn2pDu8hk1mq1IQl33a+3VnpKHEYUcNGEFmklr0XqHugNR402ZbkieTaIC4+qTcPVU+set6x8gK4lficpxTpd1Zreb29zFWnUrSvVd9NFyQ7fWS/wBGWnRi0SeOB+iSTpSWKbTCEmJUJ3KFU7+NdijjqNRuKeq3vp19jmyoyjqQra/acnz0VqIx/UPu/NK2O0dlWzxVGF80lp5iqnJ7IdejDQVxatcPcJsNKoIyUYkBZCT1Scb2rkY/GRnOMabussn81puaaNJpNy6r6hzE+WhJCk89lfaPdXPpYipekr736dS6UI94FLXUOwRVPQbR2iOs8jdg7C3fT/xLEygpZv6rbLbQOwgpPTkENnZx20ckcEaRoJPVVVAz1hnhx3Df3VVXxVWSqNyvaSXLbvExpx7vp7DbS+jmaY3EEnQ3MaAK4UFXXK5jmTdtpvzzB3gitdHiFSjVnfWKSdvl7lcqMZRXX/0y3pE+jADSNtJDkD66HM0J78jrqT7JXzNdyhiqdZLK9bXtzMk6co7jg+lXReM/SD4dDNn+CtJWDGsXpqiVStnCztjdJN1UHeEB2m8Ds0AB2hdWbrSUzXV4X6MkF2fcz8dlI1+ym7GdwA4bzkc3HcQjRpy7N3lt6XNFGi5SV9i4ZTukTA2OjC7OBjHVGOHDG6uHUxFTPUd+S5Ly8jVGEbR9fcH11LsMgfRY/wBmT9rjsk8+6rVj8RmSzvw3+NmR2MLbcyZ0RapbpDHCoRAWIUDm5J47+JquOKqzlScndu/TqS6cUpWOyTtsLvHrnsHJe6qI159nHX+roui8h3BZn6ENpPVe0leeWS3RpGk3sc5Odrkfuj3VoljsRFVMstpWXzkVqjB5dOXsVzrHo1Le+uI40CJiJkUZwAYxnj94NXfoVHOmm2dTg0Yp1Et9PlqEupGocd/bJO93KpyyvHGsa7LK2CpLKx4YPZuYVqUUc2txLFqTi5WafJDzW/0RJ0O1Y7TTg9YSvnpFxwB3BWHEdh3g9mGsYJVJTk5S1YIJqHdbYWOxmbh1peiQd+frGHuzVqlHoZZRqN76FvejzVQ6PgfpGVp5WDSFfVGBhY0zvIUZ3niSTupG7lsVZWBX06axokC2SMDJIVeQA+rGpyue9nAx3Ke6oJK1sExGoPL57/1rTDRGCo05NjimEFQBlHKnIJB5g4+VAEhb6blX7W1+IfqN9RlRFiZs9biPWDD/AHh8d9K4BqTdprNG/ap89k+5qRxYXZXVXEioAcWFjJO+xEjSNyUcO8ngB3ndQ3bclJvYMdE6jouGun2j/RRHd+eX9F99VOp0GtFbhJJcxW8WPq7eEcQMIvixO9j4k0j8ybt6IA9adb4rhDDbo8pDKwlyY1RkYMrI3rEgjsx40kpJG/B8OxFaV4L2BC7guJf2tzLJnj0kkj/xMar7Q7v8Cqf818hqmgsfaA8F/wAaO0GXApc5/h+YV2Gst7CkUcckWzEAqAw9g4ZwwzWGeDoymptO6d9+upd/CJpWU18vzHttrxdoAHiglAOeqXjPZz2h2VnfC6Nkoyas78n09OhXPhuJjqnF/gT+jde4JiyShreR2GyJMbB9bcJR1e0etisWI4ZVjGbh3rtPT49fUxzU6MkqsWrfLkGEkLZk71XtHNO+s9ShPNU05Lmv7RIzjaPr7i6Bsru/myOI9hu+jsKmeOn9D5ro/MM8bP1+4oYGzFu4HmPaPfRSoTTpabX5rqRKcbSOa27bC7h657RyXvquNCp2cdP6uq8vMZzjmfp7m00DYk3fbHaPv9/fU1aFRqpp/V1X93mEZx7vp7G0kDZk3fZHaOad9WVKFRyqO3Jc1/aQpxtH19zBtycAgEdGQd6+ye+ojRqKSf8AZ1XRkOcbfEh21Ms3aMtaQ7z1sKq563bskZrTRqYpdmsztrfVdfUSapvNobWGq1vEFaO2hVwx62ym1jC8GO+qXPFTpxzyb73VbaeY6VNSdly9yWlgbEu7i47R97vqqdCpappvJc15+ZKnHu+hmWBsybvsr2jmnfTVKE81TTkua8vMhTVo+vuIQNkbv5s9o9hu+hUJ5lp/R1XRk542+P3QoYGzFu4E9o9rxop0Kl6Wm1+a6hKce8aLbtsLu+2e0cl76rhQqdnHT+rqui8xnUjmfobTW7fW7uLjtH3+/vqalCparpvLqv7vMWM49309gI9JuhX3XaDPRKFmAIz0Zx1sD2GOfBjyrr4BzjVnTls7Na87JfiWYfEqhUjU5bP0/IGdW9YJ7GUy2+GV8dJExIV8cGBHqtj7WDkcQd1daMrbnSx/DFiP9Wk9X8mWNZelyxIAnE1u/aGjZx5NFtZHecVYmmebrUKlGWWaszrc+lvRijqyySHksMnzcKPjUlQHaf8ATLNL9XYwGMtuDyYd/wAsa5GfEt4UADllqLfXAa5lQuzHaZHfMzfeKns7s53YxTRSvqVTndWgcZYypKsCrDiCCCPEHeK0mI1oAVACoAVACoAVADixsZJm2IkZ25KOHeTwA7zuobsSk3sGGitSVXDXL7R/o4zu/PJ+i++q3PoNZLfUKoEVE2I1WNPZQYHie1j3nJqshyb0A/S95pZ2dYLeOFAWAkZ42YgHAcbRwMjfgqeNRqWxVNbsB9KaNuQ+1cMk0n35WfHgMYAo7OUjbQxlClr2ab8/Y4h5h9hPJqX93Z1I/tG1pkX4mfpUg4xHyYH4UroSNEP2jpvxQ+T/ACMrpFODZQ/eGPjwqtwaOjR4vhaml7eo7VgeG+kOlGSkrrYzQMaugIIIyDxBqRZRjJZZK6Cz0daWZWltHYsvR7cJJyQFdA8eeQyCOQyOVcnieGjklWW7Vn81qeZxOH/d6ygvC9V90H+N6/1R/gauRbvx/wAPsynk/X7ig4w+P9o0UVrR+P1CW0zjtARqSQBtned3YtV01elG3/L2Gb7z9Pcy0qsJdlg31g4EH2+VNWi1Gpdf1L/sRF6x9PY6y+tL+BfmlPU8dT/Ff9SFtH19zA4j+qP8BqF4l/h9mHL4+xmDjD4/2qmlvR+P1CW0zkg6i/jPyWqo/wAuP+XsM/E/Q3mG6X8Y+bU1Rd2r/kv+xEd4+nsbS8ZPwr80p6njqei/6kR2j6+4lG8f1Z/gaoXiX+D+jDk/X7oB9c9Z5I2S3tm2JFXalkwCU2iSioDu2iN+TwGOddPh2DhOnCrPley+JdQw88RVlBOy5v7eoEyRFzl5JXPN5HP6114whFWUUvgjrx4Xhlum/Vs3haRP2c06fhlfHmCSDRKnTmrSin8ELLhWH/puvRv7kva62XseQzx3CsMMJUCsRu3bSYHZ2qayzwFGTbjeLfNfDk/QyVOFVI/y5Jpcn7oHJbpUkIEbxxNvAYhghPFVYcU5ZwR8a2wi8qu7vr1IwmIq4R9nXi1Hk+S+PT6He5hDoV5jcfkaE7M6+JoxxFJw6rRhhqZo6yurcF7aLpo+pKNkesPtY4YYb/fyrSrM+eV1UpTcJBdZaPihGIoo4x9xFX5CmM7k3uOgaCDS/t4rgbNxGsuODcHX8Mg3+RoTa2Hz30lqCmlNQW3taSdKP6KTCyDwPqt8KsVTqGRPwsD7q2eJikiMjDirAg+41ZuI01ucqCBUAKgBUAXBBGsa7EaqieyowPE8z3nJrO9RnJs2oFG19fxwrtOwFSk2AE6a1qeXKx9Vefaf8/5xVkYWI3BwnO87zTkioAVAGGUHcRkd9D1JTa2H2i9TbiWGW4t8KicFc4Ep7Vj7+/hnA54z1IROpgeIVsO8yen1/XUj7abbGcEHgQdxBHEEc6yNWPb4XEwxFNVI/wDjOtQaCT1Pj2tIQ7yAqTM2Bnq7IXn7TrWXiCX7rPNtp9Ti8Wl/qU0t9Sx9N6dtrQK00pBMZCoF2nbKkDZUNnt8OZFcmjhe2nHJfw7201TW9zkObStbW+3P6ADpPXS6mwIQLZBnDbmlO/OTnKr4DPjXSocOpU8ubvOPwR0aPDa1W7n3U+W7/IHJrYSHMpaU85GL/wARxW6CUFaCt6HRhwzDR3jm9dTEVqEO1FmJxwaM7JHu4+Bon31aeq8wqcNw813Y5X1WhaWpOnDdwSGU4mj6kuyu44KbLjf9oY3c81wsZhoUqk3d2lG+3ml1OA4zpy7NrWL+xK6V0pb2yiSaXYXYwMrkklTgKA2Se4VVRoKrUjGDfg6eT8xJSaT05/rkA19r9MxX6NCqKvB58ljvzno0O7zY10aPDIQyOUruPQ208BiKt3ZRT67/ACI0a13+766Pcc46EYzu+9ns51auHYZRUbPR33NX8Kqb9ov/AK/mP7TX24XInhjlViCWiJRhx4I5IPHmKpq8LpzUlCTWZp669fczz4fiadmkpJdNH+IZaG1ktbvpOikYPsjMbpsuMFfslt/DiMjvrFicJ2TnKV7NLW2nLzMEZSuotWaez35+RLqFyN5/Zn7I9hvvVnUaeZavwdPJ+Y15WenP7ryKb0zvvLs8friN/IKoX4V6DCJLDwS2sdrhK7k3zzfZDarzrGtqkszFLeJpmX1iMBV7i53Z7qsjTbONjOM0aDyx1f4DZunyQRGpG4g7WRzBq393OTL9o6t9Ir8fc1Mkw4ojeBx86Hh2PD9o29JwT/XxOgkKKGaGREP2tklP3l3Dwqt05I34bjWFatbL+K/XwO+idLm3mFxCQ4xiVAfXT/mHEH/GiDa0Zn4phaWLh21Bptb2+vqW1o2/juI1libaRhkH5gjsI4EVeeRkmnZjmgUVAGaANrnYmXYuI1mTs2vWH4XG8GhabFiqcpagvpTUFXy1nJv/AKGU4Pgj8D4H31YqnUnJGXhfwAvSGj5YG2Jo2jbkwxnvB4Ed4qxNPYraa0Y2oIFQBcLMAMncKzgDOmtbVTKw9ZufYKdQ6gBd5ePK207Fj/nhViVgOFSAqAFQAqACTU/Vg3bGSTKW6Hrt2sfYTv5ns8aSUrFkI31exYk0oIVEUJGgwiDgAKqInPN6FVa5Wgiv22dwmjEhH3wSrHzxnxJqmquZ6T9nazzum+a+hG1SetMaF03JC87QKNt1EQkbeEUNtOVH2mLAdw2e2kr0I1Y5Z7dPkedqQqY3EuVPwrS/LTe3VjeeZVYySyFpG4u5yx/w7huqyMbJRirJcjowhhcEryav1e7O0PSuMx28zr7QQhf3m3U6ptmarx7DQ2u/wG73pUkPG643E4yB44qXSkiKXH8PN2aaHMcgYZByD2iq7HZpzjUipRd0yY1T0ylo948h3GCPCjiziUBVXvO17hnsrJjMO68FFb7fivY87xPu4pNc0vnqiLvLqS4k6ac7T4woHqxr2Ig+Z4mr6VONKChDZfNnSwOAVL/Uqazf4eS+5rTnTFQQKgk5ywhsHeCN6sDhlPNWG8GjlYz18LTrq018ea9GFmreuzRMI707SbJVJwN4ypAEwHefXHnzrm4nh6b7Sl0ay/DkefxOFqYbfWN9+nr7kTrXbdHeyEerOiSqew7thseaA/mq7hzbwsb8ro2cLqJVZw62ZD3YY7KJ68jLGvixxmt0FdmvimIdDDtx3en6+BbmidGx20SQxjCqPMntY95O+tR89lJt3IjWjV0TAyRACUcR2OP+bkfLweMraCgAykEgjBG4g8Qe0GrgH2h9LyW7ZQ5U+sh4N/j30rVwCldC2F+u2Iwj9pj6jqe/Z3HxINUSj1LYVpwd0xno7Vq60fIXtZBcRMevC5CMe9W9Xb7+rngezEWHlUjU8W/UMbWcOobDLzVhhgeRH9249makoasdaCBUAKgBUAd3nDr0cyLNH7LjPuJ4UehYqj2eoNaT1Dhl61pJ0bf0Upyvgr8R558qdVGtycsZeFgTpfQ89q2zPGycifVP4WG4++rE09hHFx3HGmNYJbg4J2U9kfqahRSFImmAVACoAVACoAn9U9W2vHJYlIE/aP8A2E5sfhnwBWUrDwhm1exZDuoVY41CRIMIg7BzPMnnVITnm0Ww2nmCKSf891AhVOsWkPpF7tDeEjxnvLdnd/dVdboej/Zym3VcvJjK6nVR1jjPYOJ8KpSb2PUYrEUqMP8AUdr/ADGyLI4wB0SdntY/StEaF9WeWxXHJW7OgssV09/b5lpaiasw29mLh4laeYko7gMypwypPDO85HtCmaSdkcedWThmk9WONZbzo4ie4n3cPiaaKMjKzNXEjHZ6KQY3I+7HJuzHjWWvDmj0XAsa4Veyls/ryOpgzLtn7KgDx35+HzrPfSx6V4bPiu1ltFWXq7/Y6NMS2xGpkf2V7O9jwAqYwcinHcVpYbTeXT3ZwEEjb3fHcm741pjQXM8viONYirs7Ly0/MJ9QdWbW6nkinRnJiLRnbcYZSM+qRnc3wppwSWhhhiKk27smp/R7akfVtNEeayE/B81W4phTx1em+7JkHpLU26hBaJ1uEG/ZI2Hx3b9k++kdNcjrYb9oK0NKmq/XNA9DdKxKkFW4FWGD3jvqpxcT0mG4jh8UrJ6vk/1qc7uV0EQztRRFtkHeUV8bag+xkbWOw0RSd+pgq4R4Osq9Pwc10T+w/sWH0qzJ4dPH8Tupqe4ftBrh4tdfsy4K0HiTFAA7rRq6JwZIwBKOI4BxyP3uR8j3PGViQAZSCQQQRuIO4g9oIq0g7WV48Th4zssPj3HmKGrgWFoDWBLgYPVkHFefetUyjYLk1SgYoAVACoAVACoAVADqK+YDZOHX2XG0PjUWLI1ZLQpOtJWKgBUAKgBUATWq+rz3khGdiJMGWTkOS82PYPPxWUso8I5vQssBERYol2Ik3KvzZuZPHPfVPmEpX0WxoTQIBGt+nM5jU4GN55D+8/LxqyK5shK7K9tZ2YuUHWY7yeCgcPE1Q4ucj0GFx8cFQah43+HuPre0CnaPWf2j+nKtEIKJx6+JqVpOU3cmNA6MN1cRQj7bYJ5KN7nyUGmbsrlUY5nYt3SEgLbKDCIAigcABu3f57KoQ1SV5aciv9d7zJCDtPwX/E/CrIIq5gnVhIz0r+zz7LKfj/jVdVd00YWbhVi0PrKzkuphBDuPGR+yNeZ7z2Dt+Ixwhc9hxbinYR7On4nv5fn9CxIdCRWtsY4lxwLMfWc+0x7fkK0RWp4mpNz1ZXNaBSa1Mvehvrd84G2FPg/UOf3s+VLJXQ9N2kiz76PZkccifjvHzqlBNWk0cKBCsNctEKsxyOq3WU9o54P+eNWpKS1GhOUHowe6Rotz9dPa7R+IdvjWepRtqj0/DuN//HX1XX9bm9y+wiyJv6NkkXH3WBAFUxfeOrxKlGeCeTVLVehdUModVZd6sAw8CMj51pPBNWN6CBUAD2s+ronBkjAEo4jgHHI/e5HyPMPGVtCSv2UgkEEEHBB3EEcQRVpBmNypBBII4EUAHGrmtAkxHMcP2N2N48jVUoW2AKKQBUAKgBUAKgBUAKgCna0AKgBUAKgCW1c0C95Jsr1UXfJIeCL+pPYO331EpZUNGOYs2KNIo1hhXZiTgO1j2u57WNUb6saUr6LYxQVg/rTpkRJsr6x/z7h2+QpoxuQ9SubxDJkEnecse093nVrV9B4PK7m0cYUYAwKlKxDbbuzaggsP0aWHRxTXbDrN9VF83YeeB+U1VUfIuh3YuROTSbKk8hSFJV+nLjbmbu6o8uPxzV8VZEIYVJI00r+ybvx/EKSp4S2j40WpqHo1YdGwtj6yZ5HkbtYhiq7+QG4efOqbWdiyvUc1mfMkdID6tvL5imRmexUzjBPiavAwGI3jcRvHj2UAXXdTiVYphwliRvMjf+lZ9i2rq0+o2oKiA1z0f0kG0B1k3+XbTQdmDK7Iq4Dp/IpMDTQAuqbriHiVBzsyx8wQCCvYVPYRjNVp63R2cBxJ0k4T1i9GvXoGno10p01mqE5aE9Gfw8Yz+7u/KaEc2vDLPQK6koFQAqAB/WfV0XA6SMATAeAcDsP3uR8j2EPGVhtyvnUgkEEEHBB3EEcQRVopigAq1c1oKYjmOV4Bu0eNJKHNAG6OGAIOQeBqoDNACoAVACoAVAFO1oAVACoAVAFraqoBo23wANppC2N2SGIBPM4AHlVE/EWy/loeVBUI0AVfrCxM5yewfKro7EIjaYkVACqQZcGihiwsgN31WfM4JPvNZ34mXT8MRvpT9mfEfOhblEtiqGO81eSYoA43H2fxCokPAt/V7/y6z8JP/kNUy8TGl4Im99+zbwoRU9ipp/Wb8R+dXgaUAW3q+c6Os/CQf75xVD8TLZ+CJ3qCo53I6jfhPyqQexUT8T4mrwCPUBj9KI7DFJnvxgjPmM0k9hlzNtUECaVv1UBVx6o3D1x2Dd2n3mqEX1f5cQ8pjMKgBUAZoAAvSAgFwpAAJiUk8zlhk8zgAeQq2Gw0gZpxRUAHWobkxsCSQCcDNVT3IQUUhIqAFQAqAF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WFRUXGBgaFxgXGBgaHBwcGxgcHRcYFxgYHCggHyElHBYcITEhJSkrLi4uFx8zODMsNygtLisBCgoKDg0OGxAQGywkHyQtLCwsLCwsLCwsLCwsNCwsLCwsLCwsLCwsLCwsLCwsLCwsLCwsLCwsLCwsLCwsLCwsLP/AABEIAKIBNwMBEQACEQEDEQH/xAAcAAABBAMBAAAAAAAAAAAAAAAGAAQFBwECAwj/xABREAACAQMABgYGBwMIBwcFAQABAgMABBEFBhIhMVETIkFhcYEHMlKRobEUI0JicoLBM5KyFUNTc8LR4fBjg5Oio9LxCCU0NUR0syRktMPiF//EABsBAAIDAQEBAAAAAAAAAAAAAAACAQMEBQYH/8QAOxEAAgECBAMGBAMHBQADAAAAAAECAxEEEiExBUFREyIyYXHRgZGxwaHh8AYUFTNCYnIjNFLC8UOSov/aAAwDAQACEQMRAD8AGa1nNFQAqAFQAqAJvReniuFlyy+12jx5/PxpXHoK0EsUoYAqQQeBFIKbUAbxyFSCpwRwNQCbTuiSureG/j6OUbMg9VhxB5r3c1/60J5Xoa4yVRWe5W+mdESWsnRyDvVhwYc1P6dlWp3KpRcXqMKkUVAEzqfpj6Jdxyk4TOzJ+BtxPkcN+WlmroenLLK5cesEHqyDwP6H/PdWdF1ePMr3WK0ysq8xtD5j47qtizJzOvocf/6icc41Pub/APqirsasPuyE9J9xmYW44s+0/wCFOfif4aqm7RNXDMM62KS5XBC6AV45CcKCFkI34QnDN5carpTys9Hx7CKrSVVctH6dS9NbrxViihjI2SA27hsAYTyP6VdHqeSxMrJRKh0rddJIzdnBfAf38fOr0rIzIn9QdVjeS7cg+ojI2vvtxEY+Z7vGlnKyLqVPM7vYsHWnTixqY0IAUb+Qx+gqlIatVv3YlZ6c0vnKIfxN8wP1NXRiZkiApxh1ozRstxII4ULuewdg5seAHeaG0tyYpydkWlq3qLBaAS3RWWUbwPsKfug+se8+4VRKbexpjTjDWRMX2l2bIXqr8T/dSpCTrN7AFrHrqkLdDbjp7gnAUeqp+8RxPcPMihsiFK+r2G95rBhR0hDSYG0sfqhsb957M+dWxiyhq70B+90tJJuzsryX9TxNOopAkMKkkVACoAVACoAVACoAVAFs6R0dBc75olZj/OL1H/eX1vzA1Qm1sPnvvqC+ktRTxtpQ49iTCP4BvUbz2adVOoZU9mC19YyQtsyxtG3JhjPgeBHeKsTT2Faa3G9BAqAFQA6sL94TlTu7QeB/zzqGrg0FWjdKJMN25u1T+nMUjVitqw+qAMSS7ALb+qM7uO7fu76gFuSFnfW+kYejcq4PqupGc8x7Ldx4/CoTtqjWpX7s9wD1g0FJaPsvvU+o44MP0PMVdGSZXKDiyKqRBUAXTqHpL6ZYhGPXj+rbyHUb3Y8wazzVma4PPCzIfTUOCCeIyp/z76lMxyViB1GvY7O8uXlbYjSCRie4OhAA7Sc4A7TT1PCX4d94Dry+a6uJrpxsmViVU/YT7K+ON576xzlfQ9pwbBdjTdWW8vp+YwsH20ZWHPj2q28H3H4VEtHdF3DqqxFGUJdX8nsS+j9OskJt5CS6qFiY9sfALn7o3f8AStNJ3PIcTwM8PWae3L0HGr2hZLydYY92d7N2Ko4sf0HaSKvlKyuYIxcnZFu6RuY7CBLeAYIGBzAPFm7ycms/id2X1ZqmssSntbNO9JILeNs9cGVh3HOwD5b/AAxzpr6pFdOm1FzYxNXlQX6q6hTXWHlzDDzI67D7ingPvHyBpJVEi6FJy1exY1t9Hso+itkA5njk83bixql3e5Y6kYaRBvT+s8cILyyA8v7lA4+AqbWKLym+pXOn9a57hWwTBB7nYcvu59/fVbnyR2cNwlqHbV9Ir5v0XuQ2irbYy/qlhuA7Byz39taKcLK7OZiKqnK0VZD6rDMKgBUAKgBUAKgBUAKgBUAKgAms9ZgOIZDzByKRwFsyds9PhuDK/dwPu/wpcoXaJIaTR12HXKnirqHX3HPypbDqo0RN7qnbTZMLGFuSnbT91jtDyPlTKbW5PdYM6S1YuIckp0iD7cfWHmMbS+YFOpJhlfIhqYUVAGVYg5G48xQBP6L0/wAFl8n/AOYfrSOPQVoIVYEAg5B4EUopWzWrQ3M6xO0TI+VKn7LdZQRwIGazzk4s9Rw3BUsdQalpJc/y+AV2mvLGIwaQt+njO7pIvW7iUON49oEeFTGoirEcIr0ltmXVfq4P3csG19TMJEPq5BRx3OjAEHvG49laozTOLOlKL2NKYqCv0a6Y+j3gVjhJsI34v5s+/d+ekqK6LaMrS9Qq1/0za25YPKu2wBEanafa/CN4zzOBvqlOw9SjKUu6typr+VrqXpHXYTdsp2nHAv8A3f5Nc6t9Eek4XwVxtUrL4dfX2MXZOzhN7sQiDmzHCj3mqbpavZas7uOrdlQk1vsvV6BNrroIW0dnKg6qxi3kP4T9U589oZ+8K52AxXarK93mkvnqcPA1P3euv+LtF/Zgzc2wcYPEcCOIPdXSUmmd7F4SniYZZ/B9Ah1R1zl0dG8f0VJixz0ofZb7oZSCCByBHHzq7tc255epwXEUm8iuvL8yP0trHdXO1nEIbO021tOfA8F8qHV5IjD8AqylmrOy/XIhLmARiMruVW6x7juLGlpy712dHi2BjDCpUlon9ebLm1U1RtbeNLiV0uHIDIV60Y7QUH2j94+4VfKbex5VQjBXkb6y68QxAh5VUeyDlj443+QFKkhZTnPSKK90rrrLNkQJsL7cm4eITt8T7qV1EtjfheDV63ekrR6vRAzBJ0khZi0rDjI3AHko4DyqqTfM7/DcNho1MtOOa28uV+iRl/rJMfYTj3t2Dyq2hC+rMHHsdmn2MXot/X8h7Ws8yKgBUAKgBUAKgBd1AEpZauXc37O3lI5lSo/ebAqHJIdQk9kT9j6NLx8bZiiHe20fcgI+NI6iHVCRP2nothXfNcO34QqD3ttUvavkh+wS3ZK2+q2jIf5tXPNy0nwyR8KVzkybUkBFxqQfsSe8f9KsUzJqRdxqpcLwUN4GmzoBuPpUPESAciNofrU6MNBzb6xEeunmpwfcajIRYmrHWdd2JMHk+74/40jgF2h1dpb3G+WIEn+cjOy3jkbm/NmhXQ2fqQV7qr2wSq49h+o/gCeqfhTKfUNHsQF1avE2zIjIeTAjzHMd4p73A5UAPdHaTeE7t69qnh5cjUNJkNDTSdysl2zLnDRISDzBI+VZKysep/Zt2lKPkaud27fVB6uTsm0NI3im4gZ5EYP+fCp1RzqdTB4xapX6PRi/k1OwsvgxplUkhJ8FwkuTXx9xDRy9rOfFjR2shY8Dwq6/P8jtb2aJ6qgd/b7zSOTZvo4SjR8EUvr8ztUGh9WEfo80N08/0mQERRB+h3eu+yQZBvG5RkDmT3VixuIhFOjfVp302Vmeax2JeImsnhi/m+v2LBvtHQ3EQhkLFJAVI2QOLcQdrcQd4PdXIw7hGdFqT3fLz9TJPM1K6/XyKcurV7eUwS+svqNjAkTsdf1HYa9BRrQrwVSG30O9gMZnXZVPEvxX63MVYdMZ3Ds2wVB6PpAhfsLYLbAPbuXf5VKlFSy31te3kcavjVVrwo0/DmV36a29x4Rmg7DSasxsLBBnZ2lB4hWYD3A02dnNlwjCSd8v4s1htkDhIoy8p4Io2mP9w7zupZSsrydkJP8AcsHtFOXTdkppnQht4h9JbNxIcR2670QD15JnB62zuwo3ZI9YZxRSxEazkoXWV6u2/kjm1q2Ixk1T2T5L6vqR6oIozjgoJ8e81o3Z3Y04YSg1HZJv4nPR0eIxzbrHxO+t8FaJ87rzc5tsdU5SYJoAe2WiZ5v2UMj96oxH72MVDaQyi3sggsfR3fScUSIf6Rx8k2jSuoh1Rmyct/ReqjauLrAG8hFA4ces5PypXV6IdUFzZHar6uyPbw3H8nw3CSoHXN3Ij7J3jMZj2M47zSOpJlqowQSHWFbFCz6JntkUZZ0W3dAOZaJyfhS3b3Gy2WiJt9OOfVAHvJqbGd15chrJpCVuLny3fKpsI6knzGzMTxOfGgS5iggVACoARGaAG0+jon9aNT5CpuwsRlxqnbNwUr+En5VOdhYYNqcV3wzsviP7qbP1Isc30feRAk9FIo3k52TgduTgUXiGW5GnWmDPRSsuT9jKyrnuC53+VRdLmMqc+SGs9tASCFuY0ZgocwSCMFjhRtSADedwGaO0H7Kdrs7SaqzH9kUl+6G2X/dfGfyk0+dCpX2YNtAyXMqupRkVVZWBBBO/eD3fOstd3Z6j9nKbUpN9P19A11K1B+n2wuJLmSMM8ihI0TgjlM7Tg8dnlSqCFxHFMT2koxlZJtbIJrj0X2EUDNIZ5hEruoeVgBxZsCPZAycnzqVBJ35nLc5N3uV1q3q2bq3ja1uAzgKsqTIQokKglUkUZxv5HjxrnVsZ2VVU6kd9reuh1sLjq9OHdldLk/ff6mZ9Xr5MZti4zjMbowz4MQe3lRDHYeccylblqnudKPFmtJ0/k/exouhL05AtJBg4JZo1AO/iS3ceFNLGYeKbc1p6/rkyXxeP9MH+CJ7ReoDsWN44woB6GInB3rukkIBI63BQPGseI4ko540lqle7+HL4mCvi62IspaRfJfdh7DGF2VUBVERAAGAAEOAAK5OZymm98n2ZntZfH2N4OMPj/aqKO9H1f1JntMjdKaIhuYVSZA42zg7wQcLvVhvB8KMNXqUYRcHa8vnoiZxUpO/Qgv8A/PbUFyzTuqsAEaTq463EqAx4c63VeKVss8tlZ2vb19gcqk0oym2mtrkjrPq2k9u0MQWIxbDwgDCqy7IwQOAIZgfHNJRxPZYqdSeuiv8A/kSN4qLhunp+IBjVu/2tn6Lvxna6WLZxjOc7WezlXX/fcP8A8uV9nex1v4u7a09fVWJjReoEshQ3MwRWO9IN7YzjBkYbvIedZ5cTheCpq+bm/lsZK2OxFRNXypdPcL9EaIgtogIY1QbZ2m4sdw3s53nzNcapiKlaEZVHfvfZGZQUZO3Qq7SmkDdXM1xxV3YRd0SsdjHj635q9PToqjHIurb9WdfhFG1Ptpbvb0XuNLpNpGA7QasW50MTTdSjKK5phfqXqSt5axzm6REIwVC5ZWXcysWIAIPjxFbVU00PnUqGurCy21I0dH67yTHvYgf8MD51HaSIy0lu7ktax2cH7G1QHmVXP7xyai7e7DtILwocSabc8Aq/GosQ68uQ1kv5G4ufLd8qmxW6knzIPWu7MdncyZ3rDJgnnskD4kUBDWSuHehLIQW8EIGBHFGg/KoH6UhvBT0zXpi0ZJg4LyRKP9oGI81Q0AMtXrqSW2hklxtuis2BgdYZ4dm406ME0lJpEhQIatKo4sB5igDmbpPaX30BdDddNWx4XMXmxX+ICpyvoNl80dV0jAeE8J/1sf8AzUWYZRlpPTDJJBFAkczzsyqemRVDBSwDEBuIBxu7MVD0LIUnIfpoTSb8TZw+c0x92IxS3LVh49Rlf29zZT24ubhJop9uPKxCIJKAGjHrMTtBXG88QKlMipSSjdEpUmYhddGIsLnHFo2QeL9UfFqhj0/EixbCwjhVVjRVAAHVUDgO6lNw11m0Qt5azW7bukUgH2WG9GHerAHyoArLRV7EbIz3A6N4dtJwCd0kZ2WUA53k4wPvCnUtDDOladgDt5GcvK/ryMXOd+M8BnuFZpu7PecJw37vhtd3r7F5+i6LZ0VafeQv++7P/aq5Hk5u8mxx6RLjo9GXrcD0Eij842R/FQKA3ohhC2cbbIPSTSNk57CE7DzQ1wuIzSxVNWT+fubKKfZy1C5ZBsL1V9c+1yXvrkRqLs491eLz8vM0uLzPV7frkbzSD6zqr+0Htff76mrUVqndXi8/7vMiMX3dXt7G0kgzJ1V9Ue1zTvqypUWep3Vsuv8Ab5kKLtHXn7mBIMjqr+zPteye+oVRZl3V4PPo/MGtN+ZmGQZh6q8fve140Uqibpd1c+vX1CUXaWr/AF8Dkkg2F6q+ufa5L31XGquzj3V4vPy8xnF5nq9v1yN5ZBiXqr649r73fTVKitU7q8S6/wB3mRGLvHV7G0sgzJ1V9Vfa5p309Sos1TurZdfLzIUXaOr39zCyDI6q/sz7XsN31CqLMu6vA+vR+YOLs9ef3XkZhkGYuqvE+17XjRTqK9Lurn16+oSj4tRjpIlraQKq7RWQLja4mPdjfxzS0qsckG4rx+fl5kyi7vXkUvo8jokx7I+A4V6uW7PS4Fp4eGXayHFKajfRt9NaOZLcjDb3jb1G7+494qyM7bnA4jwWNdudLR9Ass/SHDj6+KWFu3A218mXf8KuUkzzFbh2IpPvRY/TXiybhMPPq/xU2hjcJLkZbXO17JYv9otGhGWXQ4S682w/nY/Ilv4RRoChN8iLvta4rxobWNsmae3Q9RgNkzJtb27hUNrkXUqU1K7ReVKaipv+0Fd4gtYQd7SO+PwJs/OWgCDi1kCoqhXwqhRlscBj9K0ZDmNNu5zfWQ/0fvb/AAoyEZTk2sT9iKPeanKGU5tp+X7g8j+poyonKRVMSKgDSTaGGjOzIjK8Z5Op2lPvFRJXQ9OWWSZ6I1c0ut3bQ3CbhIgJHJuDKe8MCPKspvGWvehPptjNCv7TZ24jykQ7UeD4jHmaAKMstMzsit00oJG8bb7j2jBPOtMbNXME04yaHUV/PNLbxNLIyyXFupVmJGOmQnj4Z8qWokoj0dZnoiqDYKgCi/StocwX+QSILr67ZHqmZAFfP5dlu8k0s20jfwylSqYlKp8PMGp2wrHkCfhVK3PX1pZacn0TPQGpdt0ej7NO1beEHx6Nc1oPAg96abjY0VKPbeFf+IrH4IaABfUfWC2gs7RC5Z1DF1jjkkILSM2CI1O/DVwsVha1TExmo6JmynUjGm02TMOs0BSTbMkQh2Xk6aN4sK+5SA4BOShHCudPA16UIRa1cuWvQvVaEm2ny9xzAL+62mgt0hidtpXumZXYdbBECAkA7X2mU91dOPB8yl2kt3fT4+5neKtay2Rtoa6mka7jmVOkhcRsYtrZbqxOrDa3jIfh3Vix2F7KpPLd3j90vsW0qmZK/UlAhyNx/ZnsPsmsqhLMtH4Onkx21b4+woEOYdx48j7VFKEr0tHu+XmTJq0jmkZ2F3H1z2HktVRpz7OOj8XTyQzazPXkbSocS7j647DzanqU52q6PxLl/kRGSvH0IrSWn4oppoSk7uEjyIoJZMbWyVyUUgZCn3Vs/cK1RzlFbpLf0Ku2jGyf63G761wphnjukXY2Sz2twqgsCoyzJgb2A86b+G4hNOy0jbfyZHbw2vzO8msEayJHEktzKhO3HAm2VO1nDsSEQ9zMKTC4GtUVOSVkr76cyalaMcyNBf3SqNrRt2AGzlTbscYH2Vlz2dlXrg9VQUcy0d+fl5eQv71G97cgP0loFLmaaSybYl2i0lpOjxtliSXUEbS9+4rk8RWxYirRusRF2T0a10d/oacJjJ0bKm7rmn9iIudEXcRIks5xjiUTpB748861RqQlon9jqQ4xSt34tfiMZ5GjGZIpkHN4ZFHvZQKtSvt9S3+L4Xq/kxuukkYZUOw5qpI99TkYj4zhV1fwOMd6JSBHC0jE7IAXJJ5AKCSd3CpUGZqnFaDWZUrrq0vzJ6y1RvpMbOj5N/tKkY/4jA/Cpysq/ieGWrpp+iX1fsQklrIWdGAi2GZGCgFtpWKsNrxHEVbCjfVnLxnFpN5acVFeSX1JXVezRb2yCjf9Ji38TubPHyq2cUo6HLpTlKep6Qqk0nn/ANL2kfpGlRED1bdUT8xHSOfcyj8tTFXYs3aLZEVqOeKgBUAKgDGaAMqM8N9AHcaNmb1Y5fEIx/SouiV6FgeiC6lgeWynVl2szwbSlcjIEygHkSrfnas8lZm2nLNEtClLDzzr7oxrPSM8aJlJj08e/AG2frAPBwd3IimVTKiYYOeJnlhuc9Rw8mk7JGUAdKW459SN2/Sh1cysWVOHVMLrU5noqlKiL0HppLnpwnrQTSQuM8Ch4+YIPvoAgvStoQ3Ng7IMywETR8zseuo8U2hjnihj05unNTjunco26d5LeR4o5GUIcuFOwuRgZc7s57BWfNGMkm1f8T0uK4pRnRcYXba+Cv5+R6dtItiNFH2VUe4YrQeXKz/7QM+LO3j9ufJ8Fjf9WFAB7qpcdJZWsntwRMfEoM/GgCKvNU1m0oLyXekcEaomeqZVeUh2XtKK+7Pa+eygCY0rp62tv/EXEURPAO6qT4AnJoAqVtOwDTlzPFcIYJbfLOH6m0qx5yeGR0XxrDxGM5YeShe+mxdQaU1cKrbS9zcYNpaSyJsYEszdBGcgjK7eXYb+ITB51gpcOrO0pzt3bW1fLfoWyrwV0lzuOVt9LDZPQWh2ez6VLk788TBir48Mccv+o9Px/ER4i9+6tRlPpua3AF7bzW6ht8ysJYd+PWkTeg3cXUCslXhuIhFKEs1nfeztoXRrwb1VtCY+kbSuyvtKWBUhsgg7WCCOyuZVnNKrq/Eub/uLopd309jlqmf+8tJf1dl/BLXqMC26fx+yMFXxE9rTob6ZbSW5YoJCmWHEBZFZtnvwpAPYTWwqGf8AKOj9GIsBlgtwBuQuoY54swJ2iTxLHjQBLaN0nDcJ0kEqSpw2kYMM8sjt7qAInXPV8XUO1H1LqIFreUbmVhv2Ce1GxssvAg9wpZwU4uL2ZKbTugYi1rV7T6Uu0TIiKkYPWMzMi9CB7W3keAJrzXYVZ4qpRTey+WmvyN2eKpqX65k1oXU/a2ZtIEXNxuIRutDDyWKM9Ukf0hG0e7hXoqNJUoqK+fNmKUszuFEsscS5ZljUcyFHx3VaKD+ktV7S7khuothZopEdZotnrbLAlJNncwIyN+8ZyKACagDzrrdEY9K3sfYX2wPxqrk+9zVtJ62M+IirJnXVUZ0hYj/7gfBHP6U1XYSh4j0DczrGjOxwqqWY8gBkn3CqDWeW7a5a4uJrhuMjM+/m7E48huq2ktblGIlZJEjVxkFQAqAFQBbUdjEvqxRjwRR+lUXZI4UY4bvDdUAZzQBD6xs0Sx3cYJe1fpcDi0eMToPGMnzUVDRbRlaXqWRbTrIiuh2lZQykdoIyCPI0psK99NmiS9ql2g69s2T3xvhXB7gdlvAGoaui7D1pUaiqR3QIei5GbSsSujI0cMzkMOYRVZTwIIfcRSxjY3Y/iEMXCFtGr3L1pzllHejPWMx6Yu42P1d3NNjl0gkdoz5rtDvOzQTZ2uXgRmggpi7t/oq3mjTuAurVrcHtgnuBhV/AxZawTwy/eFUXO3zSZcqncy/rkXRW8pKb9PEnSXFhAO3bPm7xqp+B91LJ2i30JSvoHvo1f/u22Xj0YaL/AGUjJ/Zoi7pMHozr6QNPmxsZp0/aABY8jI23IVSR2gZ2sfdpiCldUdTH0gHu7mYqhfezEmSQ78sWIOFGCM7+B4Y38/GY1Uk1BrNpvfn6F9Olm1ewb+j3US0kkN70WYNrFqjkttBTj6Q+1x2mBKjgBg4yRjbTzZe89SqVr6Fj6Z0vDaRNNcSCONeJPPsCgbyT2ADNOKBa+mPR21g9OF9sxbvHAJb/AHaADixvYriJZInWSJxuZcFSO3+4igAG01owaNkV4sLZXEirIm/ZglY4SRMerG7NssvAEgjia5nEsGq1JuOj69UjRQq5ZK+xI6qDGk9Jdv1dl/BLWjBK1P4/ZFdXxBHp6/8Ao9tPPx6KJ3xzKqSB7xWsrKB1F1VOk5ZJ7qRtkv1zk7crne3WwcAAj3gDGKw4rF9lKME1d9b7fJl0KeZNlhas6Gi0ffWwtyRHciaOVdp2BaNBJG3X7QA4/NVfDsRUrRbnJN35f+ImvBReisWXXSKCkPRjaGTS1xGd8NrPdTKv+kMhhQ+S7R8ar7KPadpztYbM8ti6rqcRozt6qqWPgBk/KrBTy5pfSc+k7hppmOM5VTvWNT6qIvDh29vE0spWN2CwUsTOydkt2EuogNrDPd27ydPbyEzQgjYlhABIKYztFdoq2dxXxplqrmLELsarpvk7F/W06yIrocq6hlPMEZB9xoIKe1+0OsmnoUZ+jW4gHXxnDKJOIyPYUeYpouzuJUipR1HFvqj9Ev8ARzidJg1wwwq4IxBK2T1j7NNOd0V0oJO97hT6YNK/R9GTAHrTEQr+f1/9xWqsvKo0FqleNbpKlu7JINtSuycg+qcA54b+HbV1NpIy1oylLY2n0PcJ68Ey+Mbj44qy6KXFrkMm3bjuPfuqRRUAKgC4qzgKgBUAIjO47xQBv6N7rYSayY77V/q89sEmWh/d60f+rpDoQlmjcKr+zSaKSKQZSRWRhzDDBHuNAxV3opjkF9PBNvexg+j7XMGYlG80RfICgWMbXLVnk2VZuQJ9wzQMeVNDOxDSIcSBkdDydTtqffikk7NHZ4dhu3w9VelvVanp3VzSy3drDcLuEiBiPZbgynvDAjypzjWtuDWverXT3ejrlRvinjWXvj2w6k/hkUfvmgA3oApT0jnptP2kXYiQ/B5JCPcBWfFu1Cb8mPS8a9Q89GbYguI/6O7uB5M/SD4S1GDlmoQfkgqq02iP9N8ZOi3PsyxE+b7PzYVpEIFhsaEVIzgvHbRKRx2pupn3yZrzVGPa4ueb/mn8s3sb5PLTVunsWvZWqxRpGgwiKqqB2BRgD3CvSmApL0x3Ml3pOGyQ7kVQo7NuTJdyO6ML4Da50lSapwc3yVxoq7sFegdUbS3EKiFHYnrPIoZmO1xO0N3gN1eZeNq1qlOTdk29Ftub+yjGMlYd6lEW99NbIAsU0QuEQbgrqwSbZHABtqM455511eEYiVWh33dp2uZsTBRnoFOtGjRc2lxCf5yJ1Hcdk7J8mwfKuoZwA9Cml2u3u5ZPX6KzVzzKLMufMAHxJqqlTyJrq7jSlcMfSH/5Ze/+3k/hNWigV6KlxYWx5yTE/wC2YfJR7q89xP8A3dM20P5ciYP/AIzRv9dcf/itT8C8EvX2Ixe6D+u8Yym/RLOBpjSaHizTkfluWz/GKALZ0tbdLBLGOLxuv7ykfrQB5g0IwVSrYD7W9Sd4wAMY8c1VNO56bgtSnGi4tq9+pIBnjbpYn2H2SD2qy43q47RURk1oX8R4ZTxK7RaSXPr6l7+jnP8AJdjtcfo8WPDZGz8MVceSA/0wL0V5ou57BKyMe4sh+W3QLJXi0cI7O7v7eGdrJXjb62IxXbxSjIIDYwuCVJ+0eNTcqjScdUwO1r0HpFgRMt4IEYsizbdx0YxgttxtJnAzv5cqguV+Zamh77EEXQuwi6NOj4jq7I2eqeG7G6msYnOae5IppeUfaB8QP0osSq0zdtK7W540fxH9+aLDds+aGksFm/r2cXiETPvwKm76h2kHvEaSat6MfjAyfhaQfANipzSC9J8jM0yoMswUcyQPnUFBE3etFsn29s8kBPx4UygwIW713P8ANxY72P6CmVPqBDXesdxJxk2RyUY/xplFILG2qWmza38MzMdhz0MpJJ6khGyx/C4U+BakqR0uaKErOxf9UmojLPQyR3Vxcr606Qq474tvDeYcD8tAGutlx0dldP7MEp9yGgDzZoFMRnx+QFVT3PVcDjag31f0LV9DOl9lp7Nj/p4vBjiVR4Nhv9YaeLujj8Vw/Y121tLVfctOmOaKgCkZD02s8pO8Rbf+5abP8TfCsmNko0JX5p/S5ZSvnVg61AIW40kgGB00Ug359eBBy5xmk4bJSw0bcroaumqjuOvSlBt6Kux7Me3+4wb+zW4pAW2mB0Jbvg/VPZsxz2RTjaOMdiqTxriUXCGNmrauXXqpeRrlmdJensXJXbMhUGk7QLrMS4yGgMi9n/p2Td5o1ZMa0qE79Cyl4kG8JXMW5uO7rD2vw15uk6d6Vk+fPz9DfJS72v4fmRehAH0suyDiKzk28nO+WWPY7B2Qt7q6/BlHsZOKtr+uhmxV8yTDW+mCRyOxwFVmJ7gCT8q7BlKj/wCzwc/TT3W//wC6gCwfSH/5Ze/1En8JoADvRUR/J9rkEnbm4HH8+/ZiuDxFw/eqd07+v5Gyjfs3YlpCPpmjcAj6644nP/pW7hT8FcMksqtr19PJEYpO6uHtdsyHnrVi5NvpW8u/sW9zJ039TLPJG7flYo/gpquVTLJR63+3uMldM9CKwIBByDwIqwUrTWfUaRJZpbW2t7pJ26RoJsKUk+08bHcVbiVyuDwO/AoqUFOcZ5mrdHv6jxnZWsgZ0H6K7ueUG6SO0g+2kTsWYdqqNtgueGc7uVWQhlVm2/N7jdvUWibXo2XZbhFGwmAEAGyPsjHVGOzcKcqK89PVrtaOWQcYpkbyZWTHvYUAHWgLPobWCIfzcUa/uoB+lAEV6R7rotGXjA4JhdQe9+oPi1AAjqPfPPZRSSBQesoCggbKMUXcSfZpkYaqSloTtSVioAVACoAqCWVmOWYseZJPzrQBpQAqAFQBpNEGUqeBBB86GrolOzuXj6NtOG7sYy5zLFmKXntJu2j+JdlvzVlasdBO6uFNQSCvpSm2NFXnfHsfvsF/tUAUNocYiHeT86pnuew4RG2FXq/qSejdKmzuILoHdE42++NurIvf1SSO9RRB6lfGaKnQz84no6NwwBByCAQR2g8CKuPJm1AFF6jP02mNITf+5x4M7BT7krl8Vnamo9c34RZow61v6fVBZozTVvZaQnNxMkKzW0DKXYAFklmUheZwVo4P/tV6snFfzDrrZ6QtGS2txALjbaSKRAFjlIyyEDrbGOJ511DMD2oEK3Gh2hf1Szxt4N0h/t15riMnRryqLrB/gzfQSlFJ+f2LA1F0u00HRTHFzbYinXtJA6kg+664YHvI7K9FCanFSXMwtWdjnrfqy1w8NzblVuoNoJt52HR1IeKTZ3jOchhnB7DmorU1Ug4PmTGWV3IhDpLqAaPAdftNcxdHxznKgvj8ma5EOEOMoPPpHy31uaXiU09Nwg1R1eNokjSuJbiZg0zgYXcMIkYO8Io3DPHJPbXWo0YUYKENkZpycndg76ZdZVtrNrdT9dcgpgcRHwkY8sjqjvbuNWigf6INMRaPFybovGJkgdCI5XBUdLvyikDcynf7QqtVYNtXWgziwn1y9IWjp7G6iiuNqSSF1RejlGSVwBkpgedWCjT0Wf8AgLX8c3/zvXnuJ/7umbqH8uQ90nfJbz6PmlLCNJp9oqjvjNuVG5ATxIHCm4JKKhK75+xGLTclYmX9JujASDckEcQYpwR4gx137mIpG20u4uNICAjYupJMvjf0Rmdxsg9rBgN/AZ7eFFanGbTly/J/Y3YDDSxFTItFu35fmGmpWvz2KLb3CvNbruR13yRjsUr9tR2Y3gbsHssjO+5qxvCalJ5qWsfxXuH0HpH0Yy7X0uMdzBlPmrKDTnHIDWP0w2kSkWoa4k7DhkjHezMAT4KN/McaAGfoR0xNcy6QeZi7u0UhPAZIdcAdgARQByUUAE/pZjB0Vc5+z0bDIzvWVCB5kY86AK7svS3pBQpeGCZSM7ldDx4ZDEdnKmyvcTOrtMZ65+k17+ze2e1MLMyEsJCwIVg2MFFI3gc6VpjppknqprFHFbQxNu2UAOQRv4nfvHE1bkdjn1G3JsKbfS0bjIPnxHvFRZiZh5HKG4EHwNQSb0AYoAp2tACoAVACoAcWFhJO+xEjSNyUZ8yeAHed1DdiUm3ZB5qTaSaMu40mdCl4ChVTkJNGNqPLcMum2N3ai1nm03dGujospadIXFd+mvSMf8mvGJELvJENkMNrAcMd2c/ZoAqjV+zmuFSO3iaRuBb1UUn2pDu8hk1mq1IQl33a+3VnpKHEYUcNGEFmklr0XqHugNR402ZbkieTaIC4+qTcPVU+set6x8gK4lficpxTpd1Zreb29zFWnUrSvVd9NFyQ7fWS/wBGWnRi0SeOB+iSTpSWKbTCEmJUJ3KFU7+NdijjqNRuKeq3vp19jmyoyjqQra/acnz0VqIx/UPu/NK2O0dlWzxVGF80lp5iqnJ7IdejDQVxatcPcJsNKoIyUYkBZCT1Scb2rkY/GRnOMabussn81puaaNJpNy6r6hzE+WhJCk89lfaPdXPpYipekr736dS6UI94FLXUOwRVPQbR2iOs8jdg7C3fT/xLEygpZv6rbLbQOwgpPTkENnZx20ckcEaRoJPVVVAz1hnhx3Df3VVXxVWSqNyvaSXLbvExpx7vp7DbS+jmaY3EEnQ3MaAK4UFXXK5jmTdtpvzzB3gitdHiFSjVnfWKSdvl7lcqMZRXX/0y3pE+jADSNtJDkD66HM0J78jrqT7JXzNdyhiqdZLK9bXtzMk6co7jg+lXReM/SD4dDNn+CtJWDGsXpqiVStnCztjdJN1UHeEB2m8Ds0AB2hdWbrSUzXV4X6MkF2fcz8dlI1+ym7GdwA4bzkc3HcQjRpy7N3lt6XNFGi5SV9i4ZTukTA2OjC7OBjHVGOHDG6uHUxFTPUd+S5Ly8jVGEbR9fcH11LsMgfRY/wBmT9rjsk8+6rVj8RmSzvw3+NmR2MLbcyZ0RapbpDHCoRAWIUDm5J47+JquOKqzlScndu/TqS6cUpWOyTtsLvHrnsHJe6qI159nHX+roui8h3BZn6ENpPVe0leeWS3RpGk3sc5Odrkfuj3VoljsRFVMstpWXzkVqjB5dOXsVzrHo1Le+uI40CJiJkUZwAYxnj94NXfoVHOmm2dTg0Yp1Et9PlqEupGocd/bJO93KpyyvHGsa7LK2CpLKx4YPZuYVqUUc2txLFqTi5WafJDzW/0RJ0O1Y7TTg9YSvnpFxwB3BWHEdh3g9mGsYJVJTk5S1YIJqHdbYWOxmbh1peiQd+frGHuzVqlHoZZRqN76FvejzVQ6PgfpGVp5WDSFfVGBhY0zvIUZ3niSTupG7lsVZWBX06axokC2SMDJIVeQA+rGpyue9nAx3Ke6oJK1sExGoPL57/1rTDRGCo05NjimEFQBlHKnIJB5g4+VAEhb6blX7W1+IfqN9RlRFiZs9biPWDD/AHh8d9K4BqTdprNG/ap89k+5qRxYXZXVXEioAcWFjJO+xEjSNyUcO8ngB3ndQ3bclJvYMdE6jouGun2j/RRHd+eX9F99VOp0GtFbhJJcxW8WPq7eEcQMIvixO9j4k0j8ybt6IA9adb4rhDDbo8pDKwlyY1RkYMrI3rEgjsx40kpJG/B8OxFaV4L2BC7guJf2tzLJnj0kkj/xMar7Q7v8Cqf818hqmgsfaA8F/wAaO0GXApc5/h+YV2Gst7CkUcckWzEAqAw9g4ZwwzWGeDoymptO6d9+upd/CJpWU18vzHttrxdoAHiglAOeqXjPZz2h2VnfC6Nkoyas78n09OhXPhuJjqnF/gT+jde4JiyShreR2GyJMbB9bcJR1e0etisWI4ZVjGbh3rtPT49fUxzU6MkqsWrfLkGEkLZk71XtHNO+s9ShPNU05Lmv7RIzjaPr7i6Bsru/myOI9hu+jsKmeOn9D5ro/MM8bP1+4oYGzFu4HmPaPfRSoTTpabX5rqRKcbSOa27bC7h657RyXvquNCp2cdP6uq8vMZzjmfp7m00DYk3fbHaPv9/fU1aFRqpp/V1X93mEZx7vp7G0kDZk3fZHaOad9WVKFRyqO3Jc1/aQpxtH19zBtycAgEdGQd6+ye+ojRqKSf8AZ1XRkOcbfEh21Ms3aMtaQ7z1sKq563bskZrTRqYpdmsztrfVdfUSapvNobWGq1vEFaO2hVwx62ym1jC8GO+qXPFTpxzyb73VbaeY6VNSdly9yWlgbEu7i47R97vqqdCpappvJc15+ZKnHu+hmWBsybvsr2jmnfTVKE81TTkua8vMhTVo+vuIQNkbv5s9o9hu+hUJ5lp/R1XRk542+P3QoYGzFu4E9o9rxop0Kl6Wm1+a6hKce8aLbtsLu+2e0cl76rhQqdnHT+rqui8xnUjmfobTW7fW7uLjtH3+/vqalCparpvLqv7vMWM49309gI9JuhX3XaDPRKFmAIz0Zx1sD2GOfBjyrr4BzjVnTls7Na87JfiWYfEqhUjU5bP0/IGdW9YJ7GUy2+GV8dJExIV8cGBHqtj7WDkcQd1daMrbnSx/DFiP9Wk9X8mWNZelyxIAnE1u/aGjZx5NFtZHecVYmmebrUKlGWWaszrc+lvRijqyySHksMnzcKPjUlQHaf8ATLNL9XYwGMtuDyYd/wAsa5GfEt4UADllqLfXAa5lQuzHaZHfMzfeKns7s53YxTRSvqVTndWgcZYypKsCrDiCCCPEHeK0mI1oAVACoAVACoAVADixsZJm2IkZ25KOHeTwA7zuobsSk3sGGitSVXDXL7R/o4zu/PJ+i++q3PoNZLfUKoEVE2I1WNPZQYHie1j3nJqshyb0A/S95pZ2dYLeOFAWAkZ42YgHAcbRwMjfgqeNRqWxVNbsB9KaNuQ+1cMk0n35WfHgMYAo7OUjbQxlClr2ab8/Y4h5h9hPJqX93Z1I/tG1pkX4mfpUg4xHyYH4UroSNEP2jpvxQ+T/ACMrpFODZQ/eGPjwqtwaOjR4vhaml7eo7VgeG+kOlGSkrrYzQMaugIIIyDxBqRZRjJZZK6Cz0daWZWltHYsvR7cJJyQFdA8eeQyCOQyOVcnieGjklWW7Vn81qeZxOH/d6ygvC9V90H+N6/1R/gauRbvx/wAPsynk/X7ig4w+P9o0UVrR+P1CW0zjtARqSQBtned3YtV01elG3/L2Gb7z9Pcy0qsJdlg31g4EH2+VNWi1Gpdf1L/sRF6x9PY6y+tL+BfmlPU8dT/Ff9SFtH19zA4j+qP8BqF4l/h9mHL4+xmDjD4/2qmlvR+P1CW0zkg6i/jPyWqo/wAuP+XsM/E/Q3mG6X8Y+bU1Rd2r/kv+xEd4+nsbS8ZPwr80p6njqei/6kR2j6+4lG8f1Z/gaoXiX+D+jDk/X7oB9c9Z5I2S3tm2JFXalkwCU2iSioDu2iN+TwGOddPh2DhOnCrPley+JdQw88RVlBOy5v7eoEyRFzl5JXPN5HP6114whFWUUvgjrx4Xhlum/Vs3haRP2c06fhlfHmCSDRKnTmrSin8ELLhWH/puvRv7kva62XseQzx3CsMMJUCsRu3bSYHZ2qayzwFGTbjeLfNfDk/QyVOFVI/y5Jpcn7oHJbpUkIEbxxNvAYhghPFVYcU5ZwR8a2wi8qu7vr1IwmIq4R9nXi1Hk+S+PT6He5hDoV5jcfkaE7M6+JoxxFJw6rRhhqZo6yurcF7aLpo+pKNkesPtY4YYb/fyrSrM+eV1UpTcJBdZaPihGIoo4x9xFX5CmM7k3uOgaCDS/t4rgbNxGsuODcHX8Mg3+RoTa2Hz30lqCmlNQW3taSdKP6KTCyDwPqt8KsVTqGRPwsD7q2eJikiMjDirAg+41ZuI01ucqCBUAKgBUAXBBGsa7EaqieyowPE8z3nJrO9RnJs2oFG19fxwrtOwFSk2AE6a1qeXKx9Vefaf8/5xVkYWI3BwnO87zTkioAVAGGUHcRkd9D1JTa2H2i9TbiWGW4t8KicFc4Ep7Vj7+/hnA54z1IROpgeIVsO8yen1/XUj7abbGcEHgQdxBHEEc6yNWPb4XEwxFNVI/wDjOtQaCT1Pj2tIQ7yAqTM2Bnq7IXn7TrWXiCX7rPNtp9Ti8Wl/qU0t9Sx9N6dtrQK00pBMZCoF2nbKkDZUNnt8OZFcmjhe2nHJfw7201TW9zkObStbW+3P6ADpPXS6mwIQLZBnDbmlO/OTnKr4DPjXSocOpU8ubvOPwR0aPDa1W7n3U+W7/IHJrYSHMpaU85GL/wARxW6CUFaCt6HRhwzDR3jm9dTEVqEO1FmJxwaM7JHu4+Bon31aeq8wqcNw813Y5X1WhaWpOnDdwSGU4mj6kuyu44KbLjf9oY3c81wsZhoUqk3d2lG+3ml1OA4zpy7NrWL+xK6V0pb2yiSaXYXYwMrkklTgKA2Se4VVRoKrUjGDfg6eT8xJSaT05/rkA19r9MxX6NCqKvB58ljvzno0O7zY10aPDIQyOUruPQ208BiKt3ZRT67/ACI0a13+766Pcc46EYzu+9ns51auHYZRUbPR33NX8Kqb9ov/AK/mP7TX24XInhjlViCWiJRhx4I5IPHmKpq8LpzUlCTWZp669fczz4fiadmkpJdNH+IZaG1ktbvpOikYPsjMbpsuMFfslt/DiMjvrFicJ2TnKV7NLW2nLzMEZSuotWaez35+RLqFyN5/Zn7I9hvvVnUaeZavwdPJ+Y15WenP7ryKb0zvvLs8friN/IKoX4V6DCJLDwS2sdrhK7k3zzfZDarzrGtqkszFLeJpmX1iMBV7i53Z7qsjTbONjOM0aDyx1f4DZunyQRGpG4g7WRzBq393OTL9o6t9Ir8fc1Mkw4ojeBx86Hh2PD9o29JwT/XxOgkKKGaGREP2tklP3l3Dwqt05I34bjWFatbL+K/XwO+idLm3mFxCQ4xiVAfXT/mHEH/GiDa0Zn4phaWLh21Bptb2+vqW1o2/juI1libaRhkH5gjsI4EVeeRkmnZjmgUVAGaANrnYmXYuI1mTs2vWH4XG8GhabFiqcpagvpTUFXy1nJv/AKGU4Pgj8D4H31YqnUnJGXhfwAvSGj5YG2Jo2jbkwxnvB4Ed4qxNPYraa0Y2oIFQBcLMAMncKzgDOmtbVTKw9ZufYKdQ6gBd5ePK207Fj/nhViVgOFSAqAFQAqACTU/Vg3bGSTKW6Hrt2sfYTv5ns8aSUrFkI31exYk0oIVEUJGgwiDgAKqInPN6FVa5Wgiv22dwmjEhH3wSrHzxnxJqmquZ6T9nazzum+a+hG1SetMaF03JC87QKNt1EQkbeEUNtOVH2mLAdw2e2kr0I1Y5Z7dPkedqQqY3EuVPwrS/LTe3VjeeZVYySyFpG4u5yx/w7huqyMbJRirJcjowhhcEryav1e7O0PSuMx28zr7QQhf3m3U6ptmarx7DQ2u/wG73pUkPG643E4yB44qXSkiKXH8PN2aaHMcgYZByD2iq7HZpzjUipRd0yY1T0ylo948h3GCPCjiziUBVXvO17hnsrJjMO68FFb7fivY87xPu4pNc0vnqiLvLqS4k6ac7T4woHqxr2Ig+Z4mr6VONKChDZfNnSwOAVL/Uqazf4eS+5rTnTFQQKgk5ywhsHeCN6sDhlPNWG8GjlYz18LTrq018ea9GFmreuzRMI707SbJVJwN4ypAEwHefXHnzrm4nh6b7Sl0ay/DkefxOFqYbfWN9+nr7kTrXbdHeyEerOiSqew7thseaA/mq7hzbwsb8ro2cLqJVZw62ZD3YY7KJ68jLGvixxmt0FdmvimIdDDtx3en6+BbmidGx20SQxjCqPMntY95O+tR89lJt3IjWjV0TAyRACUcR2OP+bkfLweMraCgAykEgjBG4g8Qe0GrgH2h9LyW7ZQ5U+sh4N/j30rVwCldC2F+u2Iwj9pj6jqe/Z3HxINUSj1LYVpwd0xno7Vq60fIXtZBcRMevC5CMe9W9Xb7+rngezEWHlUjU8W/UMbWcOobDLzVhhgeRH9249makoasdaCBUAKgBUAd3nDr0cyLNH7LjPuJ4UehYqj2eoNaT1Dhl61pJ0bf0Upyvgr8R558qdVGtycsZeFgTpfQ89q2zPGycifVP4WG4++rE09hHFx3HGmNYJbg4J2U9kfqahRSFImmAVACoAVACoAn9U9W2vHJYlIE/aP8A2E5sfhnwBWUrDwhm1exZDuoVY41CRIMIg7BzPMnnVITnm0Ww2nmCKSf891AhVOsWkPpF7tDeEjxnvLdnd/dVdboej/Zym3VcvJjK6nVR1jjPYOJ8KpSb2PUYrEUqMP8AUdr/ADGyLI4wB0SdntY/StEaF9WeWxXHJW7OgssV09/b5lpaiasw29mLh4laeYko7gMypwypPDO85HtCmaSdkcedWThmk9WONZbzo4ie4n3cPiaaKMjKzNXEjHZ6KQY3I+7HJuzHjWWvDmj0XAsa4Veyls/ryOpgzLtn7KgDx35+HzrPfSx6V4bPiu1ltFWXq7/Y6NMS2xGpkf2V7O9jwAqYwcinHcVpYbTeXT3ZwEEjb3fHcm741pjQXM8viONYirs7Ly0/MJ9QdWbW6nkinRnJiLRnbcYZSM+qRnc3wppwSWhhhiKk27smp/R7akfVtNEeayE/B81W4phTx1em+7JkHpLU26hBaJ1uEG/ZI2Hx3b9k++kdNcjrYb9oK0NKmq/XNA9DdKxKkFW4FWGD3jvqpxcT0mG4jh8UrJ6vk/1qc7uV0EQztRRFtkHeUV8bag+xkbWOw0RSd+pgq4R4Osq9Pwc10T+w/sWH0qzJ4dPH8Tupqe4ftBrh4tdfsy4K0HiTFAA7rRq6JwZIwBKOI4BxyP3uR8j3PGViQAZSCQQQRuIO4g9oIq0g7WV48Th4zssPj3HmKGrgWFoDWBLgYPVkHFefetUyjYLk1SgYoAVACoAVACoAVADqK+YDZOHX2XG0PjUWLI1ZLQpOtJWKgBUAKgBUATWq+rz3khGdiJMGWTkOS82PYPPxWUso8I5vQssBERYol2Ik3KvzZuZPHPfVPmEpX0WxoTQIBGt+nM5jU4GN55D+8/LxqyK5shK7K9tZ2YuUHWY7yeCgcPE1Q4ucj0GFx8cFQah43+HuPre0CnaPWf2j+nKtEIKJx6+JqVpOU3cmNA6MN1cRQj7bYJ5KN7nyUGmbsrlUY5nYt3SEgLbKDCIAigcABu3f57KoQ1SV5aciv9d7zJCDtPwX/E/CrIIq5gnVhIz0r+zz7LKfj/jVdVd00YWbhVi0PrKzkuphBDuPGR+yNeZ7z2Dt+Ixwhc9hxbinYR7On4nv5fn9CxIdCRWtsY4lxwLMfWc+0x7fkK0RWp4mpNz1ZXNaBSa1Mvehvrd84G2FPg/UOf3s+VLJXQ9N2kiz76PZkccifjvHzqlBNWk0cKBCsNctEKsxyOq3WU9o54P+eNWpKS1GhOUHowe6Rotz9dPa7R+IdvjWepRtqj0/DuN//HX1XX9bm9y+wiyJv6NkkXH3WBAFUxfeOrxKlGeCeTVLVehdUModVZd6sAw8CMj51pPBNWN6CBUAD2s+ronBkjAEo4jgHHI/e5HyPMPGVtCSv2UgkEEEHBB3EEcQRVpBmNypBBII4EUAHGrmtAkxHMcP2N2N48jVUoW2AKKQBUAKgBUAKgBUAKgCna0AKgBUAKgCW1c0C95Jsr1UXfJIeCL+pPYO331EpZUNGOYs2KNIo1hhXZiTgO1j2u57WNUb6saUr6LYxQVg/rTpkRJsr6x/z7h2+QpoxuQ9SubxDJkEnecse093nVrV9B4PK7m0cYUYAwKlKxDbbuzaggsP0aWHRxTXbDrN9VF83YeeB+U1VUfIuh3YuROTSbKk8hSFJV+nLjbmbu6o8uPxzV8VZEIYVJI00r+ybvx/EKSp4S2j40WpqHo1YdGwtj6yZ5HkbtYhiq7+QG4efOqbWdiyvUc1mfMkdID6tvL5imRmexUzjBPiavAwGI3jcRvHj2UAXXdTiVYphwliRvMjf+lZ9i2rq0+o2oKiA1z0f0kG0B1k3+XbTQdmDK7Iq4Dp/IpMDTQAuqbriHiVBzsyx8wQCCvYVPYRjNVp63R2cBxJ0k4T1i9GvXoGno10p01mqE5aE9Gfw8Yz+7u/KaEc2vDLPQK6koFQAqAB/WfV0XA6SMATAeAcDsP3uR8j2EPGVhtyvnUgkEEEHBB3EEcQRVopigAq1c1oKYjmOV4Bu0eNJKHNAG6OGAIOQeBqoDNACoAVACoAVAFO1oAVACoAVAFraqoBo23wANppC2N2SGIBPM4AHlVE/EWy/loeVBUI0AVfrCxM5yewfKro7EIjaYkVACqQZcGihiwsgN31WfM4JPvNZ34mXT8MRvpT9mfEfOhblEtiqGO81eSYoA43H2fxCokPAt/V7/y6z8JP/kNUy8TGl4Im99+zbwoRU9ipp/Wb8R+dXgaUAW3q+c6Os/CQf75xVD8TLZ+CJ3qCo53I6jfhPyqQexUT8T4mrwCPUBj9KI7DFJnvxgjPmM0k9hlzNtUECaVv1UBVx6o3D1x2Dd2n3mqEX1f5cQ8pjMKgBUAZoAAvSAgFwpAAJiUk8zlhk8zgAeQq2Gw0gZpxRUAHWobkxsCSQCcDNVT3IQUUhIqAFQAqAFQB/9k="/>
          <p:cNvSpPr>
            <a:spLocks noChangeAspect="1" noChangeArrowheads="1"/>
          </p:cNvSpPr>
          <p:nvPr/>
        </p:nvSpPr>
        <p:spPr bwMode="auto">
          <a:xfrm>
            <a:off x="155575" y="-1957388"/>
            <a:ext cx="7810500" cy="4086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QUExQWFRUXGBgaFxgXGBgaHBwcGxgcHRcYFxgYHCggHyElHBYcITEhJSkrLi4uFx8zODMsNygtLisBCgoKDg0OGxAQGywkHyQtLCwsLCwsLCwsLCwsNCwsLCwsLCwsLCwsLCwsLCwsLCwsLCwsLCwsLCwsLCwsLCwsLP/AABEIAKIBNwMBEQACEQEDEQH/xAAcAAABBAMBAAAAAAAAAAAAAAAGAAQFBwECAwj/xABREAACAQMABgYGBwMIBwcFAQABAgMABBEFBhIhMVETIkFhcYEHMlKRobEUI0JicoLBM5KyFUNTc8LR4fBjg5Oio9LxCCU0NUR0syRktMPiF//EABsBAAIDAQEBAAAAAAAAAAAAAAACAQMEBQYH/8QAOxEAAgECBAMGBAMHBQADAAAAAAECAxEEEiExBUFREyIyYXHRgZGxwaHh8AYUFTNCYnIjNFLC8UOSov/aAAwDAQACEQMRAD8AGa1nNFQAqAFQAqAJvReniuFlyy+12jx5/PxpXHoK0EsUoYAqQQeBFIKbUAbxyFSCpwRwNQCbTuiSureG/j6OUbMg9VhxB5r3c1/60J5Xoa4yVRWe5W+mdESWsnRyDvVhwYc1P6dlWp3KpRcXqMKkUVAEzqfpj6Jdxyk4TOzJ+BtxPkcN+WlmroenLLK5cesEHqyDwP6H/PdWdF1ePMr3WK0ysq8xtD5j47qtizJzOvocf/6icc41Pub/APqirsasPuyE9J9xmYW44s+0/wCFOfif4aqm7RNXDMM62KS5XBC6AV45CcKCFkI34QnDN5carpTys9Hx7CKrSVVctH6dS9NbrxViihjI2SA27hsAYTyP6VdHqeSxMrJRKh0rddJIzdnBfAf38fOr0rIzIn9QdVjeS7cg+ojI2vvtxEY+Z7vGlnKyLqVPM7vYsHWnTixqY0IAUb+Qx+gqlIatVv3YlZ6c0vnKIfxN8wP1NXRiZkiApxh1ozRstxII4ULuewdg5seAHeaG0tyYpydkWlq3qLBaAS3RWWUbwPsKfug+se8+4VRKbexpjTjDWRMX2l2bIXqr8T/dSpCTrN7AFrHrqkLdDbjp7gnAUeqp+8RxPcPMihsiFK+r2G95rBhR0hDSYG0sfqhsb957M+dWxiyhq70B+90tJJuzsryX9TxNOopAkMKkkVACoAVACoAVACoAVAFs6R0dBc75olZj/OL1H/eX1vzA1Qm1sPnvvqC+ktRTxtpQ49iTCP4BvUbz2adVOoZU9mC19YyQtsyxtG3JhjPgeBHeKsTT2Faa3G9BAqAFQA6sL94TlTu7QeB/zzqGrg0FWjdKJMN25u1T+nMUjVitqw+qAMSS7ALb+qM7uO7fu76gFuSFnfW+kYejcq4PqupGc8x7Ldx4/CoTtqjWpX7s9wD1g0FJaPsvvU+o44MP0PMVdGSZXKDiyKqRBUAXTqHpL6ZYhGPXj+rbyHUb3Y8wazzVma4PPCzIfTUOCCeIyp/z76lMxyViB1GvY7O8uXlbYjSCRie4OhAA7Sc4A7TT1PCX4d94Dry+a6uJrpxsmViVU/YT7K+ON576xzlfQ9pwbBdjTdWW8vp+YwsH20ZWHPj2q28H3H4VEtHdF3DqqxFGUJdX8nsS+j9OskJt5CS6qFiY9sfALn7o3f8AStNJ3PIcTwM8PWae3L0HGr2hZLydYY92d7N2Ko4sf0HaSKvlKyuYIxcnZFu6RuY7CBLeAYIGBzAPFm7ycms/id2X1ZqmssSntbNO9JILeNs9cGVh3HOwD5b/AAxzpr6pFdOm1FzYxNXlQX6q6hTXWHlzDDzI67D7ingPvHyBpJVEi6FJy1exY1t9Hso+itkA5njk83bixql3e5Y6kYaRBvT+s8cILyyA8v7lA4+AqbWKLym+pXOn9a57hWwTBB7nYcvu59/fVbnyR2cNwlqHbV9Ir5v0XuQ2irbYy/qlhuA7Byz39taKcLK7OZiKqnK0VZD6rDMKgBUAKgBUAKgBUAKgBUAKgAms9ZgOIZDzByKRwFsyds9PhuDK/dwPu/wpcoXaJIaTR12HXKnirqHX3HPypbDqo0RN7qnbTZMLGFuSnbT91jtDyPlTKbW5PdYM6S1YuIckp0iD7cfWHmMbS+YFOpJhlfIhqYUVAGVYg5G48xQBP6L0/wAFl8n/AOYfrSOPQVoIVYEAg5B4EUopWzWrQ3M6xO0TI+VKn7LdZQRwIGazzk4s9Rw3BUsdQalpJc/y+AV2mvLGIwaQt+njO7pIvW7iUON49oEeFTGoirEcIr0ltmXVfq4P3csG19TMJEPq5BRx3OjAEHvG49laozTOLOlKL2NKYqCv0a6Y+j3gVjhJsI34v5s+/d+ekqK6LaMrS9Qq1/0za25YPKu2wBEanafa/CN4zzOBvqlOw9SjKUu6typr+VrqXpHXYTdsp2nHAv8A3f5Nc6t9Eek4XwVxtUrL4dfX2MXZOzhN7sQiDmzHCj3mqbpavZas7uOrdlQk1vsvV6BNrroIW0dnKg6qxi3kP4T9U589oZ+8K52AxXarK93mkvnqcPA1P3euv+LtF/Zgzc2wcYPEcCOIPdXSUmmd7F4SniYZZ/B9Ah1R1zl0dG8f0VJixz0ofZb7oZSCCByBHHzq7tc255epwXEUm8iuvL8yP0trHdXO1nEIbO021tOfA8F8qHV5IjD8AqylmrOy/XIhLmARiMruVW6x7juLGlpy712dHi2BjDCpUlon9ebLm1U1RtbeNLiV0uHIDIV60Y7QUH2j94+4VfKbex5VQjBXkb6y68QxAh5VUeyDlj443+QFKkhZTnPSKK90rrrLNkQJsL7cm4eITt8T7qV1EtjfheDV63ekrR6vRAzBJ0khZi0rDjI3AHko4DyqqTfM7/DcNho1MtOOa28uV+iRl/rJMfYTj3t2Dyq2hC+rMHHsdmn2MXot/X8h7Ws8yKgBUAKgBUAKgBd1AEpZauXc37O3lI5lSo/ebAqHJIdQk9kT9j6NLx8bZiiHe20fcgI+NI6iHVCRP2nothXfNcO34QqD3ttUvavkh+wS3ZK2+q2jIf5tXPNy0nwyR8KVzkybUkBFxqQfsSe8f9KsUzJqRdxqpcLwUN4GmzoBuPpUPESAciNofrU6MNBzb6xEeunmpwfcajIRYmrHWdd2JMHk+74/40jgF2h1dpb3G+WIEn+cjOy3jkbm/NmhXQ2fqQV7qr2wSq49h+o/gCeqfhTKfUNHsQF1avE2zIjIeTAjzHMd4p73A5UAPdHaTeE7t69qnh5cjUNJkNDTSdysl2zLnDRISDzBI+VZKysep/Zt2lKPkaud27fVB6uTsm0NI3im4gZ5EYP+fCp1RzqdTB4xapX6PRi/k1OwsvgxplUkhJ8FwkuTXx9xDRy9rOfFjR2shY8Dwq6/P8jtb2aJ6qgd/b7zSOTZvo4SjR8EUvr8ztUGh9WEfo80N08/0mQERRB+h3eu+yQZBvG5RkDmT3VixuIhFOjfVp302Vmeax2JeImsnhi/m+v2LBvtHQ3EQhkLFJAVI2QOLcQdrcQd4PdXIw7hGdFqT3fLz9TJPM1K6/XyKcurV7eUwS+svqNjAkTsdf1HYa9BRrQrwVSG30O9gMZnXZVPEvxX63MVYdMZ3Ds2wVB6PpAhfsLYLbAPbuXf5VKlFSy31te3kcavjVVrwo0/DmV36a29x4Rmg7DSasxsLBBnZ2lB4hWYD3A02dnNlwjCSd8v4s1htkDhIoy8p4Io2mP9w7zupZSsrydkJP8AcsHtFOXTdkppnQht4h9JbNxIcR2670QD15JnB62zuwo3ZI9YZxRSxEazkoXWV6u2/kjm1q2Ixk1T2T5L6vqR6oIozjgoJ8e81o3Z3Y04YSg1HZJv4nPR0eIxzbrHxO+t8FaJ87rzc5tsdU5SYJoAe2WiZ5v2UMj96oxH72MVDaQyi3sggsfR3fScUSIf6Rx8k2jSuoh1Rmyct/ReqjauLrAG8hFA4ces5PypXV6IdUFzZHar6uyPbw3H8nw3CSoHXN3Ij7J3jMZj2M47zSOpJlqowQSHWFbFCz6JntkUZZ0W3dAOZaJyfhS3b3Gy2WiJt9OOfVAHvJqbGd15chrJpCVuLny3fKpsI6knzGzMTxOfGgS5iggVACoARGaAG0+jon9aNT5CpuwsRlxqnbNwUr+En5VOdhYYNqcV3wzsviP7qbP1Isc30feRAk9FIo3k52TgduTgUXiGW5GnWmDPRSsuT9jKyrnuC53+VRdLmMqc+SGs9tASCFuY0ZgocwSCMFjhRtSADedwGaO0H7Kdrs7SaqzH9kUl+6G2X/dfGfyk0+dCpX2YNtAyXMqupRkVVZWBBBO/eD3fOstd3Z6j9nKbUpN9P19A11K1B+n2wuJLmSMM8ihI0TgjlM7Tg8dnlSqCFxHFMT2koxlZJtbIJrj0X2EUDNIZ5hEruoeVgBxZsCPZAycnzqVBJ35nLc5N3uV1q3q2bq3ja1uAzgKsqTIQokKglUkUZxv5HjxrnVsZ2VVU6kd9reuh1sLjq9OHdldLk/ff6mZ9Xr5MZti4zjMbowz4MQe3lRDHYeccylblqnudKPFmtJ0/k/exouhL05AtJBg4JZo1AO/iS3ceFNLGYeKbc1p6/rkyXxeP9MH+CJ7ReoDsWN44woB6GInB3rukkIBI63BQPGseI4ko540lqle7+HL4mCvi62IspaRfJfdh7DGF2VUBVERAAGAAEOAAK5OZymm98n2ZntZfH2N4OMPj/aqKO9H1f1JntMjdKaIhuYVSZA42zg7wQcLvVhvB8KMNXqUYRcHa8vnoiZxUpO/Qgv8A/PbUFyzTuqsAEaTq463EqAx4c63VeKVss8tlZ2vb19gcqk0oym2mtrkjrPq2k9u0MQWIxbDwgDCqy7IwQOAIZgfHNJRxPZYqdSeuiv8A/kSN4qLhunp+IBjVu/2tn6Lvxna6WLZxjOc7WezlXX/fcP8A8uV9nex1v4u7a09fVWJjReoEshQ3MwRWO9IN7YzjBkYbvIedZ5cTheCpq+bm/lsZK2OxFRNXypdPcL9EaIgtogIY1QbZ2m4sdw3s53nzNcapiKlaEZVHfvfZGZQUZO3Qq7SmkDdXM1xxV3YRd0SsdjHj635q9PToqjHIurb9WdfhFG1Ptpbvb0XuNLpNpGA7QasW50MTTdSjKK5phfqXqSt5axzm6REIwVC5ZWXcysWIAIPjxFbVU00PnUqGurCy21I0dH67yTHvYgf8MD51HaSIy0lu7ktax2cH7G1QHmVXP7xyai7e7DtILwocSabc8Aq/GosQ68uQ1kv5G4ufLd8qmxW6knzIPWu7MdncyZ3rDJgnnskD4kUBDWSuHehLIQW8EIGBHFGg/KoH6UhvBT0zXpi0ZJg4LyRKP9oGI81Q0AMtXrqSW2hklxtuis2BgdYZ4dm406ME0lJpEhQIatKo4sB5igDmbpPaX30BdDddNWx4XMXmxX+ICpyvoNl80dV0jAeE8J/1sf8AzUWYZRlpPTDJJBFAkczzsyqemRVDBSwDEBuIBxu7MVD0LIUnIfpoTSb8TZw+c0x92IxS3LVh49Rlf29zZT24ubhJop9uPKxCIJKAGjHrMTtBXG88QKlMipSSjdEpUmYhddGIsLnHFo2QeL9UfFqhj0/EixbCwjhVVjRVAAHVUDgO6lNw11m0Qt5azW7bukUgH2WG9GHerAHyoArLRV7EbIz3A6N4dtJwCd0kZ2WUA53k4wPvCnUtDDOladgDt5GcvK/ryMXOd+M8BnuFZpu7PecJw37vhtd3r7F5+i6LZ0VafeQv++7P/aq5Hk5u8mxx6RLjo9GXrcD0Eij842R/FQKA3ohhC2cbbIPSTSNk57CE7DzQ1wuIzSxVNWT+fubKKfZy1C5ZBsL1V9c+1yXvrkRqLs491eLz8vM0uLzPV7frkbzSD6zqr+0Htff76mrUVqndXi8/7vMiMX3dXt7G0kgzJ1V9Ue1zTvqypUWep3Vsuv8Ab5kKLtHXn7mBIMjqr+zPteye+oVRZl3V4PPo/MGtN+ZmGQZh6q8fve140Uqibpd1c+vX1CUXaWr/AF8Dkkg2F6q+ufa5L31XGquzj3V4vPy8xnF5nq9v1yN5ZBiXqr649r73fTVKitU7q8S6/wB3mRGLvHV7G0sgzJ1V9Vfa5p309Sos1TurZdfLzIUXaOr39zCyDI6q/sz7XsN31CqLMu6vA+vR+YOLs9ef3XkZhkGYuqvE+17XjRTqK9Lurn16+oSj4tRjpIlraQKq7RWQLja4mPdjfxzS0qsckG4rx+fl5kyi7vXkUvo8jokx7I+A4V6uW7PS4Fp4eGXayHFKajfRt9NaOZLcjDb3jb1G7+494qyM7bnA4jwWNdudLR9Ass/SHDj6+KWFu3A218mXf8KuUkzzFbh2IpPvRY/TXiybhMPPq/xU2hjcJLkZbXO17JYv9otGhGWXQ4S682w/nY/Ilv4RRoChN8iLvta4rxobWNsmae3Q9RgNkzJtb27hUNrkXUqU1K7ReVKaipv+0Fd4gtYQd7SO+PwJs/OWgCDi1kCoqhXwqhRlscBj9K0ZDmNNu5zfWQ/0fvb/AAoyEZTk2sT9iKPeanKGU5tp+X7g8j+poyonKRVMSKgDSTaGGjOzIjK8Z5Op2lPvFRJXQ9OWWSZ6I1c0ut3bQ3CbhIgJHJuDKe8MCPKspvGWvehPptjNCv7TZ24jykQ7UeD4jHmaAKMstMzsit00oJG8bb7j2jBPOtMbNXME04yaHUV/PNLbxNLIyyXFupVmJGOmQnj4Z8qWokoj0dZnoiqDYKgCi/StocwX+QSILr67ZHqmZAFfP5dlu8k0s20jfwylSqYlKp8PMGp2wrHkCfhVK3PX1pZacn0TPQGpdt0ej7NO1beEHx6Nc1oPAg96abjY0VKPbeFf+IrH4IaABfUfWC2gs7RC5Z1DF1jjkkILSM2CI1O/DVwsVha1TExmo6JmynUjGm02TMOs0BSTbMkQh2Xk6aN4sK+5SA4BOShHCudPA16UIRa1cuWvQvVaEm2ny9xzAL+62mgt0hidtpXumZXYdbBECAkA7X2mU91dOPB8yl2kt3fT4+5neKtay2Rtoa6mka7jmVOkhcRsYtrZbqxOrDa3jIfh3Vix2F7KpPLd3j90vsW0qmZK/UlAhyNx/ZnsPsmsqhLMtH4Onkx21b4+woEOYdx48j7VFKEr0tHu+XmTJq0jmkZ2F3H1z2HktVRpz7OOj8XTyQzazPXkbSocS7j647DzanqU52q6PxLl/kRGSvH0IrSWn4oppoSk7uEjyIoJZMbWyVyUUgZCn3Vs/cK1RzlFbpLf0Ku2jGyf63G761wphnjukXY2Sz2twqgsCoyzJgb2A86b+G4hNOy0jbfyZHbw2vzO8msEayJHEktzKhO3HAm2VO1nDsSEQ9zMKTC4GtUVOSVkr76cyalaMcyNBf3SqNrRt2AGzlTbscYH2Vlz2dlXrg9VQUcy0d+fl5eQv71G97cgP0loFLmaaSybYl2i0lpOjxtliSXUEbS9+4rk8RWxYirRusRF2T0a10d/oacJjJ0bKm7rmn9iIudEXcRIks5xjiUTpB748861RqQlon9jqQ4xSt34tfiMZ5GjGZIpkHN4ZFHvZQKtSvt9S3+L4Xq/kxuukkYZUOw5qpI99TkYj4zhV1fwOMd6JSBHC0jE7IAXJJ5AKCSd3CpUGZqnFaDWZUrrq0vzJ6y1RvpMbOj5N/tKkY/4jA/Cpysq/ieGWrpp+iX1fsQklrIWdGAi2GZGCgFtpWKsNrxHEVbCjfVnLxnFpN5acVFeSX1JXVezRb2yCjf9Ji38TubPHyq2cUo6HLpTlKep6Qqk0nn/ANL2kfpGlRED1bdUT8xHSOfcyj8tTFXYs3aLZEVqOeKgBUAKgDGaAMqM8N9AHcaNmb1Y5fEIx/SouiV6FgeiC6lgeWynVl2szwbSlcjIEygHkSrfnas8lZm2nLNEtClLDzzr7oxrPSM8aJlJj08e/AG2frAPBwd3IimVTKiYYOeJnlhuc9Rw8mk7JGUAdKW459SN2/Sh1cysWVOHVMLrU5noqlKiL0HppLnpwnrQTSQuM8Ch4+YIPvoAgvStoQ3Ng7IMywETR8zseuo8U2hjnihj05unNTjunco26d5LeR4o5GUIcuFOwuRgZc7s57BWfNGMkm1f8T0uK4pRnRcYXba+Cv5+R6dtItiNFH2VUe4YrQeXKz/7QM+LO3j9ufJ8Fjf9WFAB7qpcdJZWsntwRMfEoM/GgCKvNU1m0oLyXekcEaomeqZVeUh2XtKK+7Pa+eygCY0rp62tv/EXEURPAO6qT4AnJoAqVtOwDTlzPFcIYJbfLOH6m0qx5yeGR0XxrDxGM5YeShe+mxdQaU1cKrbS9zcYNpaSyJsYEszdBGcgjK7eXYb+ITB51gpcOrO0pzt3bW1fLfoWyrwV0lzuOVt9LDZPQWh2ez6VLk788TBir48Mccv+o9Px/ER4i9+6tRlPpua3AF7bzW6ht8ysJYd+PWkTeg3cXUCslXhuIhFKEs1nfeztoXRrwb1VtCY+kbSuyvtKWBUhsgg7WCCOyuZVnNKrq/Eub/uLopd309jlqmf+8tJf1dl/BLXqMC26fx+yMFXxE9rTob6ZbSW5YoJCmWHEBZFZtnvwpAPYTWwqGf8AKOj9GIsBlgtwBuQuoY54swJ2iTxLHjQBLaN0nDcJ0kEqSpw2kYMM8sjt7qAInXPV8XUO1H1LqIFreUbmVhv2Ce1GxssvAg9wpZwU4uL2ZKbTugYi1rV7T6Uu0TIiKkYPWMzMi9CB7W3keAJrzXYVZ4qpRTey+WmvyN2eKpqX65k1oXU/a2ZtIEXNxuIRutDDyWKM9Ukf0hG0e7hXoqNJUoqK+fNmKUszuFEsscS5ZljUcyFHx3VaKD+ktV7S7khuothZopEdZotnrbLAlJNncwIyN+8ZyKACagDzrrdEY9K3sfYX2wPxqrk+9zVtJ62M+IirJnXVUZ0hYj/7gfBHP6U1XYSh4j0DczrGjOxwqqWY8gBkn3CqDWeW7a5a4uJrhuMjM+/m7E48huq2ktblGIlZJEjVxkFQAqAFQBbUdjEvqxRjwRR+lUXZI4UY4bvDdUAZzQBD6xs0Sx3cYJe1fpcDi0eMToPGMnzUVDRbRlaXqWRbTrIiuh2lZQykdoIyCPI0psK99NmiS9ql2g69s2T3xvhXB7gdlvAGoaui7D1pUaiqR3QIei5GbSsSujI0cMzkMOYRVZTwIIfcRSxjY3Y/iEMXCFtGr3L1pzllHejPWMx6Yu42P1d3NNjl0gkdoz5rtDvOzQTZ2uXgRmggpi7t/oq3mjTuAurVrcHtgnuBhV/AxZawTwy/eFUXO3zSZcqncy/rkXRW8pKb9PEnSXFhAO3bPm7xqp+B91LJ2i30JSvoHvo1f/u22Xj0YaL/AGUjJ/Zoi7pMHozr6QNPmxsZp0/aABY8jI23IVSR2gZ2sfdpiCldUdTH0gHu7mYqhfezEmSQ78sWIOFGCM7+B4Y38/GY1Uk1BrNpvfn6F9Olm1ewb+j3US0kkN70WYNrFqjkttBTj6Q+1x2mBKjgBg4yRjbTzZe89SqVr6Fj6Z0vDaRNNcSCONeJPPsCgbyT2ADNOKBa+mPR21g9OF9sxbvHAJb/AHaADixvYriJZInWSJxuZcFSO3+4igAG01owaNkV4sLZXEirIm/ZglY4SRMerG7NssvAEgjia5nEsGq1JuOj69UjRQq5ZK+xI6qDGk9Jdv1dl/BLWjBK1P4/ZFdXxBHp6/8Ao9tPPx6KJ3xzKqSB7xWsrKB1F1VOk5ZJ7qRtkv1zk7crne3WwcAAj3gDGKw4rF9lKME1d9b7fJl0KeZNlhas6Gi0ffWwtyRHciaOVdp2BaNBJG3X7QA4/NVfDsRUrRbnJN35f+ImvBReisWXXSKCkPRjaGTS1xGd8NrPdTKv+kMhhQ+S7R8ar7KPadpztYbM8ti6rqcRozt6qqWPgBk/KrBTy5pfSc+k7hppmOM5VTvWNT6qIvDh29vE0spWN2CwUsTOydkt2EuogNrDPd27ydPbyEzQgjYlhABIKYztFdoq2dxXxplqrmLELsarpvk7F/W06yIrocq6hlPMEZB9xoIKe1+0OsmnoUZ+jW4gHXxnDKJOIyPYUeYpouzuJUipR1HFvqj9Ev8ARzidJg1wwwq4IxBK2T1j7NNOd0V0oJO97hT6YNK/R9GTAHrTEQr+f1/9xWqsvKo0FqleNbpKlu7JINtSuycg+qcA54b+HbV1NpIy1oylLY2n0PcJ68Ey+Mbj44qy6KXFrkMm3bjuPfuqRRUAKgC4qzgKgBUAIjO47xQBv6N7rYSayY77V/q89sEmWh/d60f+rpDoQlmjcKr+zSaKSKQZSRWRhzDDBHuNAxV3opjkF9PBNvexg+j7XMGYlG80RfICgWMbXLVnk2VZuQJ9wzQMeVNDOxDSIcSBkdDydTtqffikk7NHZ4dhu3w9VelvVanp3VzSy3drDcLuEiBiPZbgynvDAjypzjWtuDWverXT3ejrlRvinjWXvj2w6k/hkUfvmgA3oApT0jnptP2kXYiQ/B5JCPcBWfFu1Cb8mPS8a9Q89GbYguI/6O7uB5M/SD4S1GDlmoQfkgqq02iP9N8ZOi3PsyxE+b7PzYVpEIFhsaEVIzgvHbRKRx2pupn3yZrzVGPa4ueb/mn8s3sb5PLTVunsWvZWqxRpGgwiKqqB2BRgD3CvSmApL0x3Ml3pOGyQ7kVQo7NuTJdyO6ML4Da50lSapwc3yVxoq7sFegdUbS3EKiFHYnrPIoZmO1xO0N3gN1eZeNq1qlOTdk29Ftub+yjGMlYd6lEW99NbIAsU0QuEQbgrqwSbZHABtqM455511eEYiVWh33dp2uZsTBRnoFOtGjRc2lxCf5yJ1Hcdk7J8mwfKuoZwA9Cml2u3u5ZPX6KzVzzKLMufMAHxJqqlTyJrq7jSlcMfSH/5Ze/+3k/hNWigV6KlxYWx5yTE/wC2YfJR7q89xP8A3dM20P5ciYP/AIzRv9dcf/itT8C8EvX2Ixe6D+u8Yym/RLOBpjSaHizTkfluWz/GKALZ0tbdLBLGOLxuv7ykfrQB5g0IwVSrYD7W9Sd4wAMY8c1VNO56bgtSnGi4tq9+pIBnjbpYn2H2SD2qy43q47RURk1oX8R4ZTxK7RaSXPr6l7+jnP8AJdjtcfo8WPDZGz8MVceSA/0wL0V5ou57BKyMe4sh+W3QLJXi0cI7O7v7eGdrJXjb62IxXbxSjIIDYwuCVJ+0eNTcqjScdUwO1r0HpFgRMt4IEYsizbdx0YxgttxtJnAzv5cqguV+Zamh77EEXQuwi6NOj4jq7I2eqeG7G6msYnOae5IppeUfaB8QP0osSq0zdtK7W540fxH9+aLDds+aGksFm/r2cXiETPvwKm76h2kHvEaSat6MfjAyfhaQfANipzSC9J8jM0yoMswUcyQPnUFBE3etFsn29s8kBPx4UygwIW713P8ANxY72P6CmVPqBDXesdxJxk2RyUY/xplFILG2qWmza38MzMdhz0MpJJ6khGyx/C4U+BakqR0uaKErOxf9UmojLPQyR3Vxcr606Qq474tvDeYcD8tAGutlx0dldP7MEp9yGgDzZoFMRnx+QFVT3PVcDjag31f0LV9DOl9lp7Nj/p4vBjiVR4Nhv9YaeLujj8Vw/Y121tLVfctOmOaKgCkZD02s8pO8Rbf+5abP8TfCsmNko0JX5p/S5ZSvnVg61AIW40kgGB00Ug359eBBy5xmk4bJSw0bcroaumqjuOvSlBt6Kux7Me3+4wb+zW4pAW2mB0Jbvg/VPZsxz2RTjaOMdiqTxriUXCGNmrauXXqpeRrlmdJensXJXbMhUGk7QLrMS4yGgMi9n/p2Td5o1ZMa0qE79Cyl4kG8JXMW5uO7rD2vw15uk6d6Vk+fPz9DfJS72v4fmRehAH0suyDiKzk28nO+WWPY7B2Qt7q6/BlHsZOKtr+uhmxV8yTDW+mCRyOxwFVmJ7gCT8q7BlKj/wCzwc/TT3W//wC6gCwfSH/5Ze/1En8JoADvRUR/J9rkEnbm4HH8+/ZiuDxFw/eqd07+v5Gyjfs3YlpCPpmjcAj6644nP/pW7hT8FcMksqtr19PJEYpO6uHtdsyHnrVi5NvpW8u/sW9zJ039TLPJG7flYo/gpquVTLJR63+3uMldM9CKwIBByDwIqwUrTWfUaRJZpbW2t7pJ26RoJsKUk+08bHcVbiVyuDwO/AoqUFOcZ5mrdHv6jxnZWsgZ0H6K7ueUG6SO0g+2kTsWYdqqNtgueGc7uVWQhlVm2/N7jdvUWibXo2XZbhFGwmAEAGyPsjHVGOzcKcqK89PVrtaOWQcYpkbyZWTHvYUAHWgLPobWCIfzcUa/uoB+lAEV6R7rotGXjA4JhdQe9+oPi1AAjqPfPPZRSSBQesoCggbKMUXcSfZpkYaqSloTtSVioAVACoAqCWVmOWYseZJPzrQBpQAqAFQBpNEGUqeBBB86GrolOzuXj6NtOG7sYy5zLFmKXntJu2j+JdlvzVlasdBO6uFNQSCvpSm2NFXnfHsfvsF/tUAUNocYiHeT86pnuew4RG2FXq/qSejdKmzuILoHdE42++NurIvf1SSO9RRB6lfGaKnQz84no6NwwBByCAQR2g8CKuPJm1AFF6jP02mNITf+5x4M7BT7krl8Vnamo9c34RZow61v6fVBZozTVvZaQnNxMkKzW0DKXYAFklmUheZwVo4P/tV6snFfzDrrZ6QtGS2txALjbaSKRAFjlIyyEDrbGOJ511DMD2oEK3Gh2hf1Szxt4N0h/t15riMnRryqLrB/gzfQSlFJ+f2LA1F0u00HRTHFzbYinXtJA6kg+664YHvI7K9FCanFSXMwtWdjnrfqy1w8NzblVuoNoJt52HR1IeKTZ3jOchhnB7DmorU1Ug4PmTGWV3IhDpLqAaPAdftNcxdHxznKgvj8ma5EOEOMoPPpHy31uaXiU09Nwg1R1eNokjSuJbiZg0zgYXcMIkYO8Io3DPHJPbXWo0YUYKENkZpycndg76ZdZVtrNrdT9dcgpgcRHwkY8sjqjvbuNWigf6INMRaPFybovGJkgdCI5XBUdLvyikDcynf7QqtVYNtXWgziwn1y9IWjp7G6iiuNqSSF1RejlGSVwBkpgedWCjT0Wf8AgLX8c3/zvXnuJ/7umbqH8uQ90nfJbz6PmlLCNJp9oqjvjNuVG5ATxIHCm4JKKhK75+xGLTclYmX9JujASDckEcQYpwR4gx137mIpG20u4uNICAjYupJMvjf0Rmdxsg9rBgN/AZ7eFFanGbTly/J/Y3YDDSxFTItFu35fmGmpWvz2KLb3CvNbruR13yRjsUr9tR2Y3gbsHssjO+5qxvCalJ5qWsfxXuH0HpH0Yy7X0uMdzBlPmrKDTnHIDWP0w2kSkWoa4k7DhkjHezMAT4KN/McaAGfoR0xNcy6QeZi7u0UhPAZIdcAdgARQByUUAE/pZjB0Vc5+z0bDIzvWVCB5kY86AK7svS3pBQpeGCZSM7ldDx4ZDEdnKmyvcTOrtMZ65+k17+ze2e1MLMyEsJCwIVg2MFFI3gc6VpjppknqprFHFbQxNu2UAOQRv4nfvHE1bkdjn1G3JsKbfS0bjIPnxHvFRZiZh5HKG4EHwNQSb0AYoAp2tACoAVACoAcWFhJO+xEjSNyUZ8yeAHed1DdiUm3ZB5qTaSaMu40mdCl4ChVTkJNGNqPLcMum2N3ai1nm03dGujospadIXFd+mvSMf8mvGJELvJENkMNrAcMd2c/ZoAqjV+zmuFSO3iaRuBb1UUn2pDu8hk1mq1IQl33a+3VnpKHEYUcNGEFmklr0XqHugNR402ZbkieTaIC4+qTcPVU+set6x8gK4lficpxTpd1Zreb29zFWnUrSvVd9NFyQ7fWS/wBGWnRi0SeOB+iSTpSWKbTCEmJUJ3KFU7+NdijjqNRuKeq3vp19jmyoyjqQra/acnz0VqIx/UPu/NK2O0dlWzxVGF80lp5iqnJ7IdejDQVxatcPcJsNKoIyUYkBZCT1Scb2rkY/GRnOMabussn81puaaNJpNy6r6hzE+WhJCk89lfaPdXPpYipekr736dS6UI94FLXUOwRVPQbR2iOs8jdg7C3fT/xLEygpZv6rbLbQOwgpPTkENnZx20ckcEaRoJPVVVAz1hnhx3Df3VVXxVWSqNyvaSXLbvExpx7vp7DbS+jmaY3EEnQ3MaAK4UFXXK5jmTdtpvzzB3gitdHiFSjVnfWKSdvl7lcqMZRXX/0y3pE+jADSNtJDkD66HM0J78jrqT7JXzNdyhiqdZLK9bXtzMk6co7jg+lXReM/SD4dDNn+CtJWDGsXpqiVStnCztjdJN1UHeEB2m8Ds0AB2hdWbrSUzXV4X6MkF2fcz8dlI1+ym7GdwA4bzkc3HcQjRpy7N3lt6XNFGi5SV9i4ZTukTA2OjC7OBjHVGOHDG6uHUxFTPUd+S5Ly8jVGEbR9fcH11LsMgfRY/wBmT9rjsk8+6rVj8RmSzvw3+NmR2MLbcyZ0RapbpDHCoRAWIUDm5J47+JquOKqzlScndu/TqS6cUpWOyTtsLvHrnsHJe6qI159nHX+roui8h3BZn6ENpPVe0leeWS3RpGk3sc5Odrkfuj3VoljsRFVMstpWXzkVqjB5dOXsVzrHo1Le+uI40CJiJkUZwAYxnj94NXfoVHOmm2dTg0Yp1Et9PlqEupGocd/bJO93KpyyvHGsa7LK2CpLKx4YPZuYVqUUc2txLFqTi5WafJDzW/0RJ0O1Y7TTg9YSvnpFxwB3BWHEdh3g9mGsYJVJTk5S1YIJqHdbYWOxmbh1peiQd+frGHuzVqlHoZZRqN76FvejzVQ6PgfpGVp5WDSFfVGBhY0zvIUZ3niSTupG7lsVZWBX06axokC2SMDJIVeQA+rGpyue9nAx3Ke6oJK1sExGoPL57/1rTDRGCo05NjimEFQBlHKnIJB5g4+VAEhb6blX7W1+IfqN9RlRFiZs9biPWDD/AHh8d9K4BqTdprNG/ap89k+5qRxYXZXVXEioAcWFjJO+xEjSNyUcO8ngB3ndQ3bclJvYMdE6jouGun2j/RRHd+eX9F99VOp0GtFbhJJcxW8WPq7eEcQMIvixO9j4k0j8ybt6IA9adb4rhDDbo8pDKwlyY1RkYMrI3rEgjsx40kpJG/B8OxFaV4L2BC7guJf2tzLJnj0kkj/xMar7Q7v8Cqf818hqmgsfaA8F/wAaO0GXApc5/h+YV2Gst7CkUcckWzEAqAw9g4ZwwzWGeDoymptO6d9+upd/CJpWU18vzHttrxdoAHiglAOeqXjPZz2h2VnfC6Nkoyas78n09OhXPhuJjqnF/gT+jde4JiyShreR2GyJMbB9bcJR1e0etisWI4ZVjGbh3rtPT49fUxzU6MkqsWrfLkGEkLZk71XtHNO+s9ShPNU05Lmv7RIzjaPr7i6Bsru/myOI9hu+jsKmeOn9D5ro/MM8bP1+4oYGzFu4HmPaPfRSoTTpabX5rqRKcbSOa27bC7h657RyXvquNCp2cdP6uq8vMZzjmfp7m00DYk3fbHaPv9/fU1aFRqpp/V1X93mEZx7vp7G0kDZk3fZHaOad9WVKFRyqO3Jc1/aQpxtH19zBtycAgEdGQd6+ye+ojRqKSf8AZ1XRkOcbfEh21Ms3aMtaQ7z1sKq563bskZrTRqYpdmsztrfVdfUSapvNobWGq1vEFaO2hVwx62ym1jC8GO+qXPFTpxzyb73VbaeY6VNSdly9yWlgbEu7i47R97vqqdCpappvJc15+ZKnHu+hmWBsybvsr2jmnfTVKE81TTkua8vMhTVo+vuIQNkbv5s9o9hu+hUJ5lp/R1XRk542+P3QoYGzFu4E9o9rxop0Kl6Wm1+a6hKce8aLbtsLu+2e0cl76rhQqdnHT+rqui8xnUjmfobTW7fW7uLjtH3+/vqalCparpvLqv7vMWM49309gI9JuhX3XaDPRKFmAIz0Zx1sD2GOfBjyrr4BzjVnTls7Na87JfiWYfEqhUjU5bP0/IGdW9YJ7GUy2+GV8dJExIV8cGBHqtj7WDkcQd1daMrbnSx/DFiP9Wk9X8mWNZelyxIAnE1u/aGjZx5NFtZHecVYmmebrUKlGWWaszrc+lvRijqyySHksMnzcKPjUlQHaf8ATLNL9XYwGMtuDyYd/wAsa5GfEt4UADllqLfXAa5lQuzHaZHfMzfeKns7s53YxTRSvqVTndWgcZYypKsCrDiCCCPEHeK0mI1oAVACoAVACoAVADixsZJm2IkZ25KOHeTwA7zuobsSk3sGGitSVXDXL7R/o4zu/PJ+i++q3PoNZLfUKoEVE2I1WNPZQYHie1j3nJqshyb0A/S95pZ2dYLeOFAWAkZ42YgHAcbRwMjfgqeNRqWxVNbsB9KaNuQ+1cMk0n35WfHgMYAo7OUjbQxlClr2ab8/Y4h5h9hPJqX93Z1I/tG1pkX4mfpUg4xHyYH4UroSNEP2jpvxQ+T/ACMrpFODZQ/eGPjwqtwaOjR4vhaml7eo7VgeG+kOlGSkrrYzQMaugIIIyDxBqRZRjJZZK6Cz0daWZWltHYsvR7cJJyQFdA8eeQyCOQyOVcnieGjklWW7Vn81qeZxOH/d6ygvC9V90H+N6/1R/gauRbvx/wAPsynk/X7ig4w+P9o0UVrR+P1CW0zjtARqSQBtned3YtV01elG3/L2Gb7z9Pcy0qsJdlg31g4EH2+VNWi1Gpdf1L/sRF6x9PY6y+tL+BfmlPU8dT/Ff9SFtH19zA4j+qP8BqF4l/h9mHL4+xmDjD4/2qmlvR+P1CW0zkg6i/jPyWqo/wAuP+XsM/E/Q3mG6X8Y+bU1Rd2r/kv+xEd4+nsbS8ZPwr80p6njqei/6kR2j6+4lG8f1Z/gaoXiX+D+jDk/X7oB9c9Z5I2S3tm2JFXalkwCU2iSioDu2iN+TwGOddPh2DhOnCrPley+JdQw88RVlBOy5v7eoEyRFzl5JXPN5HP6114whFWUUvgjrx4Xhlum/Vs3haRP2c06fhlfHmCSDRKnTmrSin8ELLhWH/puvRv7kva62XseQzx3CsMMJUCsRu3bSYHZ2qayzwFGTbjeLfNfDk/QyVOFVI/y5Jpcn7oHJbpUkIEbxxNvAYhghPFVYcU5ZwR8a2wi8qu7vr1IwmIq4R9nXi1Hk+S+PT6He5hDoV5jcfkaE7M6+JoxxFJw6rRhhqZo6yurcF7aLpo+pKNkesPtY4YYb/fyrSrM+eV1UpTcJBdZaPihGIoo4x9xFX5CmM7k3uOgaCDS/t4rgbNxGsuODcHX8Mg3+RoTa2Hz30lqCmlNQW3taSdKP6KTCyDwPqt8KsVTqGRPwsD7q2eJikiMjDirAg+41ZuI01ucqCBUAKgBUAXBBGsa7EaqieyowPE8z3nJrO9RnJs2oFG19fxwrtOwFSk2AE6a1qeXKx9Vefaf8/5xVkYWI3BwnO87zTkioAVAGGUHcRkd9D1JTa2H2i9TbiWGW4t8KicFc4Ep7Vj7+/hnA54z1IROpgeIVsO8yen1/XUj7abbGcEHgQdxBHEEc6yNWPb4XEwxFNVI/wDjOtQaCT1Pj2tIQ7yAqTM2Bnq7IXn7TrWXiCX7rPNtp9Ti8Wl/qU0t9Sx9N6dtrQK00pBMZCoF2nbKkDZUNnt8OZFcmjhe2nHJfw7201TW9zkObStbW+3P6ADpPXS6mwIQLZBnDbmlO/OTnKr4DPjXSocOpU8ubvOPwR0aPDa1W7n3U+W7/IHJrYSHMpaU85GL/wARxW6CUFaCt6HRhwzDR3jm9dTEVqEO1FmJxwaM7JHu4+Bon31aeq8wqcNw813Y5X1WhaWpOnDdwSGU4mj6kuyu44KbLjf9oY3c81wsZhoUqk3d2lG+3ml1OA4zpy7NrWL+xK6V0pb2yiSaXYXYwMrkklTgKA2Se4VVRoKrUjGDfg6eT8xJSaT05/rkA19r9MxX6NCqKvB58ljvzno0O7zY10aPDIQyOUruPQ208BiKt3ZRT67/ACI0a13+766Pcc46EYzu+9ns51auHYZRUbPR33NX8Kqb9ov/AK/mP7TX24XInhjlViCWiJRhx4I5IPHmKpq8LpzUlCTWZp669fczz4fiadmkpJdNH+IZaG1ktbvpOikYPsjMbpsuMFfslt/DiMjvrFicJ2TnKV7NLW2nLzMEZSuotWaez35+RLqFyN5/Zn7I9hvvVnUaeZavwdPJ+Y15WenP7ryKb0zvvLs8friN/IKoX4V6DCJLDwS2sdrhK7k3zzfZDarzrGtqkszFLeJpmX1iMBV7i53Z7qsjTbONjOM0aDyx1f4DZunyQRGpG4g7WRzBq393OTL9o6t9Ir8fc1Mkw4ojeBx86Hh2PD9o29JwT/XxOgkKKGaGREP2tklP3l3Dwqt05I34bjWFatbL+K/XwO+idLm3mFxCQ4xiVAfXT/mHEH/GiDa0Zn4phaWLh21Bptb2+vqW1o2/juI1libaRhkH5gjsI4EVeeRkmnZjmgUVAGaANrnYmXYuI1mTs2vWH4XG8GhabFiqcpagvpTUFXy1nJv/AKGU4Pgj8D4H31YqnUnJGXhfwAvSGj5YG2Jo2jbkwxnvB4Ed4qxNPYraa0Y2oIFQBcLMAMncKzgDOmtbVTKw9ZufYKdQ6gBd5ePK207Fj/nhViVgOFSAqAFQAqACTU/Vg3bGSTKW6Hrt2sfYTv5ns8aSUrFkI31exYk0oIVEUJGgwiDgAKqInPN6FVa5Wgiv22dwmjEhH3wSrHzxnxJqmquZ6T9nazzum+a+hG1SetMaF03JC87QKNt1EQkbeEUNtOVH2mLAdw2e2kr0I1Y5Z7dPkedqQqY3EuVPwrS/LTe3VjeeZVYySyFpG4u5yx/w7huqyMbJRirJcjowhhcEryav1e7O0PSuMx28zr7QQhf3m3U6ptmarx7DQ2u/wG73pUkPG643E4yB44qXSkiKXH8PN2aaHMcgYZByD2iq7HZpzjUipRd0yY1T0ylo948h3GCPCjiziUBVXvO17hnsrJjMO68FFb7fivY87xPu4pNc0vnqiLvLqS4k6ac7T4woHqxr2Ig+Z4mr6VONKChDZfNnSwOAVL/Uqazf4eS+5rTnTFQQKgk5ywhsHeCN6sDhlPNWG8GjlYz18LTrq018ea9GFmreuzRMI707SbJVJwN4ypAEwHefXHnzrm4nh6b7Sl0ay/DkefxOFqYbfWN9+nr7kTrXbdHeyEerOiSqew7thseaA/mq7hzbwsb8ro2cLqJVZw62ZD3YY7KJ68jLGvixxmt0FdmvimIdDDtx3en6+BbmidGx20SQxjCqPMntY95O+tR89lJt3IjWjV0TAyRACUcR2OP+bkfLweMraCgAykEgjBG4g8Qe0GrgH2h9LyW7ZQ5U+sh4N/j30rVwCldC2F+u2Iwj9pj6jqe/Z3HxINUSj1LYVpwd0xno7Vq60fIXtZBcRMevC5CMe9W9Xb7+rngezEWHlUjU8W/UMbWcOobDLzVhhgeRH9249makoasdaCBUAKgBUAd3nDr0cyLNH7LjPuJ4UehYqj2eoNaT1Dhl61pJ0bf0Upyvgr8R558qdVGtycsZeFgTpfQ89q2zPGycifVP4WG4++rE09hHFx3HGmNYJbg4J2U9kfqahRSFImmAVACoAVACoAn9U9W2vHJYlIE/aP8A2E5sfhnwBWUrDwhm1exZDuoVY41CRIMIg7BzPMnnVITnm0Ww2nmCKSf891AhVOsWkPpF7tDeEjxnvLdnd/dVdboej/Zym3VcvJjK6nVR1jjPYOJ8KpSb2PUYrEUqMP8AUdr/ADGyLI4wB0SdntY/StEaF9WeWxXHJW7OgssV09/b5lpaiasw29mLh4laeYko7gMypwypPDO85HtCmaSdkcedWThmk9WONZbzo4ie4n3cPiaaKMjKzNXEjHZ6KQY3I+7HJuzHjWWvDmj0XAsa4Veyls/ryOpgzLtn7KgDx35+HzrPfSx6V4bPiu1ltFWXq7/Y6NMS2xGpkf2V7O9jwAqYwcinHcVpYbTeXT3ZwEEjb3fHcm741pjQXM8viONYirs7Ly0/MJ9QdWbW6nkinRnJiLRnbcYZSM+qRnc3wppwSWhhhiKk27smp/R7akfVtNEeayE/B81W4phTx1em+7JkHpLU26hBaJ1uEG/ZI2Hx3b9k++kdNcjrYb9oK0NKmq/XNA9DdKxKkFW4FWGD3jvqpxcT0mG4jh8UrJ6vk/1qc7uV0EQztRRFtkHeUV8bag+xkbWOw0RSd+pgq4R4Osq9Pwc10T+w/sWH0qzJ4dPH8Tupqe4ftBrh4tdfsy4K0HiTFAA7rRq6JwZIwBKOI4BxyP3uR8j3PGViQAZSCQQQRuIO4g9oIq0g7WV48Th4zssPj3HmKGrgWFoDWBLgYPVkHFefetUyjYLk1SgYoAVACoAVACoAVADqK+YDZOHX2XG0PjUWLI1ZLQpOtJWKgBUAKgBUATWq+rz3khGdiJMGWTkOS82PYPPxWUso8I5vQssBERYol2Ik3KvzZuZPHPfVPmEpX0WxoTQIBGt+nM5jU4GN55D+8/LxqyK5shK7K9tZ2YuUHWY7yeCgcPE1Q4ucj0GFx8cFQah43+HuPre0CnaPWf2j+nKtEIKJx6+JqVpOU3cmNA6MN1cRQj7bYJ5KN7nyUGmbsrlUY5nYt3SEgLbKDCIAigcABu3f57KoQ1SV5aciv9d7zJCDtPwX/E/CrIIq5gnVhIz0r+zz7LKfj/jVdVd00YWbhVi0PrKzkuphBDuPGR+yNeZ7z2Dt+Ixwhc9hxbinYR7On4nv5fn9CxIdCRWtsY4lxwLMfWc+0x7fkK0RWp4mpNz1ZXNaBSa1Mvehvrd84G2FPg/UOf3s+VLJXQ9N2kiz76PZkccifjvHzqlBNWk0cKBCsNctEKsxyOq3WU9o54P+eNWpKS1GhOUHowe6Rotz9dPa7R+IdvjWepRtqj0/DuN//HX1XX9bm9y+wiyJv6NkkXH3WBAFUxfeOrxKlGeCeTVLVehdUModVZd6sAw8CMj51pPBNWN6CBUAD2s+ronBkjAEo4jgHHI/e5HyPMPGVtCSv2UgkEEEHBB3EEcQRVpBmNypBBII4EUAHGrmtAkxHMcP2N2N48jVUoW2AKKQBUAKgBUAKgBUAKgCna0AKgBUAKgCW1c0C95Jsr1UXfJIeCL+pPYO331EpZUNGOYs2KNIo1hhXZiTgO1j2u57WNUb6saUr6LYxQVg/rTpkRJsr6x/z7h2+QpoxuQ9SubxDJkEnecse093nVrV9B4PK7m0cYUYAwKlKxDbbuzaggsP0aWHRxTXbDrN9VF83YeeB+U1VUfIuh3YuROTSbKk8hSFJV+nLjbmbu6o8uPxzV8VZEIYVJI00r+ybvx/EKSp4S2j40WpqHo1YdGwtj6yZ5HkbtYhiq7+QG4efOqbWdiyvUc1mfMkdID6tvL5imRmexUzjBPiavAwGI3jcRvHj2UAXXdTiVYphwliRvMjf+lZ9i2rq0+o2oKiA1z0f0kG0B1k3+XbTQdmDK7Iq4Dp/IpMDTQAuqbriHiVBzsyx8wQCCvYVPYRjNVp63R2cBxJ0k4T1i9GvXoGno10p01mqE5aE9Gfw8Yz+7u/KaEc2vDLPQK6koFQAqAB/WfV0XA6SMATAeAcDsP3uR8j2EPGVhtyvnUgkEEEHBB3EEcQRVopigAq1c1oKYjmOV4Bu0eNJKHNAG6OGAIOQeBqoDNACoAVACoAVAFO1oAVACoAVAFraqoBo23wANppC2N2SGIBPM4AHlVE/EWy/loeVBUI0AVfrCxM5yewfKro7EIjaYkVACqQZcGihiwsgN31WfM4JPvNZ34mXT8MRvpT9mfEfOhblEtiqGO81eSYoA43H2fxCokPAt/V7/y6z8JP/kNUy8TGl4Im99+zbwoRU9ipp/Wb8R+dXgaUAW3q+c6Os/CQf75xVD8TLZ+CJ3qCo53I6jfhPyqQexUT8T4mrwCPUBj9KI7DFJnvxgjPmM0k9hlzNtUECaVv1UBVx6o3D1x2Dd2n3mqEX1f5cQ8pjMKgBUAZoAAvSAgFwpAAJiUk8zlhk8zgAeQq2Gw0gZpxRUAHWobkxsCSQCcDNVT3IQUUhIqAFQAqAFQB/9k="/>
          <p:cNvSpPr>
            <a:spLocks noChangeAspect="1" noChangeArrowheads="1"/>
          </p:cNvSpPr>
          <p:nvPr/>
        </p:nvSpPr>
        <p:spPr bwMode="auto">
          <a:xfrm>
            <a:off x="307975" y="-1804988"/>
            <a:ext cx="7810500" cy="4086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static.comicvine.com/uploads/scale_super/11111/111111345/3204349-cool-story-b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908550" cy="4894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78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563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Parties who organized immigrant neighborhoods to vote for their candidates by providing favors or simply buying their votes were called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3044763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lphaUcPeriod"/>
            </a:pPr>
            <a:r>
              <a:rPr lang="fr-FR" sz="2800" dirty="0" err="1"/>
              <a:t>Political</a:t>
            </a:r>
            <a:r>
              <a:rPr lang="fr-FR" sz="2800" dirty="0"/>
              <a:t> </a:t>
            </a:r>
            <a:r>
              <a:rPr lang="fr-FR" sz="2800" dirty="0" smtClean="0"/>
              <a:t>machines</a:t>
            </a:r>
          </a:p>
          <a:p>
            <a:endParaRPr lang="fr-FR" sz="2800" dirty="0"/>
          </a:p>
          <a:p>
            <a:pPr marL="514350" indent="-514350">
              <a:buAutoNum type="alphaUcPeriod"/>
            </a:pPr>
            <a:r>
              <a:rPr lang="fr-FR" sz="2800" dirty="0" smtClean="0"/>
              <a:t>Partisans</a:t>
            </a:r>
          </a:p>
          <a:p>
            <a:endParaRPr lang="fr-FR" sz="2800" dirty="0"/>
          </a:p>
          <a:p>
            <a:pPr marL="514350" indent="-514350">
              <a:buAutoNum type="alphaUcPeriod" startAt="3"/>
            </a:pPr>
            <a:r>
              <a:rPr lang="fr-FR" sz="2800" dirty="0" err="1" smtClean="0"/>
              <a:t>Libertarians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/>
              <a:t>D.  </a:t>
            </a:r>
            <a:r>
              <a:rPr lang="fr-FR" sz="2800" dirty="0" err="1"/>
              <a:t>socialists</a:t>
            </a:r>
            <a:endParaRPr lang="fr-FR" sz="28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3048000" y="2895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048000" y="3733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3048000" y="4599034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3048000" y="5481361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95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3657600" y="5410200"/>
            <a:ext cx="1143000" cy="1066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you-will-never-be-able-to-eat-here-again-Do-you-understan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" y="609600"/>
            <a:ext cx="609600" cy="609600"/>
          </a:xfrm>
          <a:prstGeom prst="rect">
            <a:avLst/>
          </a:prstGeom>
        </p:spPr>
      </p:pic>
      <p:pic>
        <p:nvPicPr>
          <p:cNvPr id="9218" name="Picture 2" descr="https://encrypted-tbn1.gstatic.com/images?q=tbn:ANd9GcRwMxbR-PAaJKcGYDDn26UxuIBBsq4thAgHsK9ItO3m4_wxZo4R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6129286" cy="4591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11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John D. Rockefeller was the entrepreneur who created a monopoly called –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269625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 smtClean="0"/>
              <a:t>  U.S</a:t>
            </a:r>
            <a:r>
              <a:rPr lang="en-US" sz="3200" dirty="0"/>
              <a:t>. Steel </a:t>
            </a:r>
            <a:r>
              <a:rPr lang="en-US" sz="3200" dirty="0" smtClean="0"/>
              <a:t>Corp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pPr marL="342900" indent="-342900">
              <a:buFontTx/>
              <a:buAutoNum type="alphaUcPeriod" startAt="2"/>
            </a:pPr>
            <a:r>
              <a:rPr lang="en-US" sz="3200" dirty="0" smtClean="0"/>
              <a:t> </a:t>
            </a:r>
            <a:r>
              <a:rPr lang="en-US" sz="3200" dirty="0"/>
              <a:t>B &amp; O Railroads</a:t>
            </a:r>
          </a:p>
          <a:p>
            <a:pPr marL="342900" indent="-342900">
              <a:buAutoNum type="alphaUcPeriod" startAt="2"/>
            </a:pPr>
            <a:endParaRPr lang="en-US" sz="3200" dirty="0"/>
          </a:p>
          <a:p>
            <a:pPr marL="342900" indent="-342900">
              <a:buAutoNum type="alphaUcPeriod" startAt="3"/>
            </a:pPr>
            <a:r>
              <a:rPr lang="en-US" sz="3200" dirty="0" smtClean="0"/>
              <a:t> Ford </a:t>
            </a:r>
          </a:p>
          <a:p>
            <a:endParaRPr lang="en-US" sz="3200" dirty="0"/>
          </a:p>
          <a:p>
            <a:r>
              <a:rPr lang="en-US" sz="3200" dirty="0"/>
              <a:t>D. Standard </a:t>
            </a:r>
            <a:r>
              <a:rPr lang="en-US" sz="3200" dirty="0" smtClean="0"/>
              <a:t>Oil</a:t>
            </a:r>
            <a:endParaRPr lang="en-US" sz="32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3248891" y="27447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3248891" y="3733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3269673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3248891" y="577848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8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3810000" y="5181600"/>
            <a:ext cx="1295400" cy="990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ant_takeit.wav">
            <a:hlinkClick r:id="" action="ppaction://media"/>
          </p:cNvPr>
          <p:cNvPicPr>
            <a:picLocks noRot="1" noChangeAspect="1"/>
          </p:cNvPicPr>
          <p:nvPr>
            <a:wavAudioFile r:embed="rId1" name="cant_takeit.wav"/>
          </p:nvPr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990600" cy="990600"/>
          </a:xfrm>
          <a:prstGeom prst="rect">
            <a:avLst/>
          </a:prstGeom>
        </p:spPr>
      </p:pic>
      <p:pic>
        <p:nvPicPr>
          <p:cNvPr id="13314" name="Picture 2" descr="Woman pulling hair and yelling I can't take it any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505447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1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Samuel Gompers was the founder of this trade union –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2209800"/>
            <a:ext cx="5105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Congress of Industrial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Trade Organizations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Knights </a:t>
            </a:r>
            <a:r>
              <a:rPr lang="en-US" sz="3200" dirty="0"/>
              <a:t>of Labor</a:t>
            </a:r>
          </a:p>
          <a:p>
            <a:endParaRPr lang="en-US" sz="3200" dirty="0" smtClean="0"/>
          </a:p>
          <a:p>
            <a:r>
              <a:rPr lang="en-US" sz="3200" dirty="0" smtClean="0"/>
              <a:t>American </a:t>
            </a:r>
            <a:r>
              <a:rPr lang="en-US" sz="3200" dirty="0"/>
              <a:t>Federation  of Labor</a:t>
            </a: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905000" y="2209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905000" y="3200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925782" y="4225736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905000" y="5334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32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1295400"/>
            <a:ext cx="5867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Puerto Rico was annexed by the U.S. as a result of the U.S. victory in the ______________War.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038600" y="44958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Korean War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38600" y="40386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Mexican-American War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38600" y="49530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Spanish American War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38600" y="54864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Revolutionary War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3276600" y="41148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3276600" y="4572000"/>
            <a:ext cx="533400" cy="381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3276600" y="50292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3276600" y="54864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4114800" y="5181600"/>
            <a:ext cx="1219200" cy="1143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whyme.wav">
            <a:hlinkClick r:id="" action="ppaction://media"/>
          </p:cNvPr>
          <p:cNvPicPr>
            <a:picLocks noRot="1" noChangeAspect="1"/>
          </p:cNvPicPr>
          <p:nvPr>
            <a:wavAudioFile r:embed="rId1" name="whyme.wav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1143000" cy="1143000"/>
          </a:xfrm>
          <a:prstGeom prst="rect">
            <a:avLst/>
          </a:prstGeom>
        </p:spPr>
      </p:pic>
      <p:pic>
        <p:nvPicPr>
          <p:cNvPr id="11266" name="Picture 2" descr="Why Me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09600"/>
            <a:ext cx="5456296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39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3805237" cy="417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762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All of the problems in the text box above were opposed by –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572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4572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28956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4572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0" y="316468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Andrew Carnegie and other industrialists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NAACP and the Niagara Movement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Progressives and Union Leaders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Suffragists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3164680"/>
            <a:ext cx="891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2362200" y="32766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Oval 16">
            <a:hlinkClick r:id="rId3" action="ppaction://hlinksldjump"/>
          </p:cNvPr>
          <p:cNvSpPr/>
          <p:nvPr/>
        </p:nvSpPr>
        <p:spPr>
          <a:xfrm>
            <a:off x="2348345" y="4406265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Oval 17">
            <a:hlinkClick r:id="rId4" action="ppaction://hlinksldjump"/>
          </p:cNvPr>
          <p:cNvSpPr/>
          <p:nvPr/>
        </p:nvSpPr>
        <p:spPr>
          <a:xfrm>
            <a:off x="2362200" y="54102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362200" y="6096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11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4114800" y="5486400"/>
            <a:ext cx="1371600" cy="990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for5minutes.wav">
            <a:hlinkClick r:id="" action="ppaction://media"/>
          </p:cNvPr>
          <p:cNvPicPr>
            <a:picLocks noRot="1" noChangeAspect="1"/>
          </p:cNvPicPr>
          <p:nvPr>
            <a:wavAudioFile r:embed="rId1" name="for5minutes.wav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524000" cy="1524000"/>
          </a:xfrm>
          <a:prstGeom prst="rect">
            <a:avLst/>
          </a:prstGeom>
        </p:spPr>
      </p:pic>
      <p:pic>
        <p:nvPicPr>
          <p:cNvPr id="9218" name="Picture 2" descr="https://sp.yimg.com/ib/th?id=HN.608013790085975728&amp;pid=15.1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524000"/>
            <a:ext cx="4638675" cy="36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88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693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This African-American leader demanded immediate equality for people of color in the United States; he established both the NAACP and the Niagara Movement –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266700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Elijah Lovejoy</a:t>
            </a:r>
          </a:p>
          <a:p>
            <a:endParaRPr lang="en-US" sz="3200" dirty="0"/>
          </a:p>
          <a:p>
            <a:r>
              <a:rPr lang="en-US" sz="3200" dirty="0"/>
              <a:t>Booker T. </a:t>
            </a:r>
            <a:r>
              <a:rPr lang="en-US" sz="3200" dirty="0" smtClean="0"/>
              <a:t>Washington</a:t>
            </a:r>
          </a:p>
          <a:p>
            <a:endParaRPr lang="en-US" sz="3200" dirty="0"/>
          </a:p>
          <a:p>
            <a:r>
              <a:rPr lang="en-US" sz="3200" dirty="0"/>
              <a:t>W.E.B. </a:t>
            </a:r>
            <a:r>
              <a:rPr lang="en-US" sz="3200" dirty="0" smtClean="0"/>
              <a:t>Dubois</a:t>
            </a:r>
          </a:p>
          <a:p>
            <a:endParaRPr lang="en-US" sz="3200" dirty="0"/>
          </a:p>
          <a:p>
            <a:r>
              <a:rPr lang="en-US" sz="3200" dirty="0" smtClean="0"/>
              <a:t>George </a:t>
            </a:r>
            <a:r>
              <a:rPr lang="en-US" sz="3200" dirty="0"/>
              <a:t>Washington </a:t>
            </a:r>
            <a:r>
              <a:rPr lang="en-US" sz="3200" dirty="0" smtClean="0"/>
              <a:t>Carver</a:t>
            </a:r>
            <a:endParaRPr lang="en-US" sz="32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752600" y="2667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752600" y="3657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752600" y="4485206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1752600" y="559683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737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4038600" y="5715000"/>
            <a:ext cx="990600" cy="914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doesthatsuck.wav">
            <a:hlinkClick r:id="" action="ppaction://media"/>
          </p:cNvPr>
          <p:cNvPicPr>
            <a:picLocks noRot="1" noChangeAspect="1"/>
          </p:cNvPicPr>
          <p:nvPr>
            <a:wavAudioFile r:embed="rId1" name="doesthatsuck.wav"/>
          </p:nvPr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1600200" cy="1600200"/>
          </a:xfrm>
          <a:prstGeom prst="rect">
            <a:avLst/>
          </a:prstGeom>
        </p:spPr>
      </p:pic>
      <p:pic>
        <p:nvPicPr>
          <p:cNvPr id="7170" name="Picture 2" descr="... reek after you exercise in them or after you wear them for a few hou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0"/>
            <a:ext cx="6868251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7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8345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She was the organizer of the Seneca Falls Convention and helped to draft the Declaration of Sentiments, in which women demanded the right to vote for the first time publicly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9718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Elizabeth Cady </a:t>
            </a:r>
            <a:r>
              <a:rPr lang="en-US" sz="2800" dirty="0" smtClean="0"/>
              <a:t>Stanton</a:t>
            </a:r>
          </a:p>
          <a:p>
            <a:endParaRPr lang="en-US" sz="2800" dirty="0"/>
          </a:p>
          <a:p>
            <a:r>
              <a:rPr lang="en-US" sz="2800" dirty="0"/>
              <a:t>Sojourner </a:t>
            </a:r>
            <a:r>
              <a:rPr lang="en-US" sz="2800" dirty="0" smtClean="0"/>
              <a:t>Truth</a:t>
            </a:r>
          </a:p>
          <a:p>
            <a:endParaRPr lang="en-US" sz="2800" dirty="0"/>
          </a:p>
          <a:p>
            <a:r>
              <a:rPr lang="en-US" sz="2800" dirty="0"/>
              <a:t>Eleanor </a:t>
            </a:r>
            <a:r>
              <a:rPr lang="en-US" sz="2800" dirty="0" smtClean="0"/>
              <a:t>Roosevelt</a:t>
            </a:r>
          </a:p>
          <a:p>
            <a:endParaRPr lang="en-US" sz="2800" dirty="0"/>
          </a:p>
          <a:p>
            <a:r>
              <a:rPr lang="en-US" sz="2800" dirty="0"/>
              <a:t>Shirley Chisholm </a:t>
            </a:r>
          </a:p>
        </p:txBody>
      </p:sp>
      <p:sp>
        <p:nvSpPr>
          <p:cNvPr id="4" name="Oval 3"/>
          <p:cNvSpPr/>
          <p:nvPr/>
        </p:nvSpPr>
        <p:spPr>
          <a:xfrm>
            <a:off x="2812473" y="299604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A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2812473" y="3886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2833255" y="4724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840182" y="5501916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1914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4343400" y="5562600"/>
            <a:ext cx="8382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donkeysenses.wav">
            <a:hlinkClick r:id="" action="ppaction://media"/>
          </p:cNvPr>
          <p:cNvPicPr>
            <a:picLocks noRot="1" noChangeAspect="1"/>
          </p:cNvPicPr>
          <p:nvPr>
            <a:wavAudioFile r:embed="rId1" name="donkeysenses.wav"/>
          </p:nvPr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1447800" cy="1447800"/>
          </a:xfrm>
          <a:prstGeom prst="rect">
            <a:avLst/>
          </a:prstGeom>
        </p:spPr>
      </p:pic>
      <p:pic>
        <p:nvPicPr>
          <p:cNvPr id="5122" name="Picture 2" descr="http://cezl.files.wordpress.com/2011/02/cezlbo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09600"/>
            <a:ext cx="6153691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29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55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The woman’s suffrage movement’s goal was –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4150" y="1752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to end child labor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to outlaw the consumption of alcohol and “demon rum.”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to gain the right to vote in national elections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“equal pay for equal work.” </a:t>
            </a:r>
          </a:p>
        </p:txBody>
      </p:sp>
      <p:sp>
        <p:nvSpPr>
          <p:cNvPr id="4" name="Oval 3"/>
          <p:cNvSpPr/>
          <p:nvPr/>
        </p:nvSpPr>
        <p:spPr>
          <a:xfrm>
            <a:off x="1271154" y="1672936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A</a:t>
            </a:r>
            <a:endParaRPr lang="en-US" dirty="0"/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271154" y="26670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295400" y="3962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291936" y="5082145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130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3733800" y="5638800"/>
            <a:ext cx="8382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madcow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1752600" cy="1752600"/>
          </a:xfrm>
          <a:prstGeom prst="rect">
            <a:avLst/>
          </a:prstGeom>
        </p:spPr>
      </p:pic>
      <p:pic>
        <p:nvPicPr>
          <p:cNvPr id="3074" name="Picture 2" descr="Mad_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85800"/>
            <a:ext cx="6202027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85800"/>
            <a:ext cx="507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 are WRONG!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temperance movement was devoted to the abolition of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20574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/>
              <a:t>Alcohol</a:t>
            </a:r>
          </a:p>
          <a:p>
            <a:endParaRPr lang="en-US" sz="3600" dirty="0"/>
          </a:p>
          <a:p>
            <a:r>
              <a:rPr lang="en-US" sz="3600" dirty="0" smtClean="0"/>
              <a:t>Slavery</a:t>
            </a:r>
          </a:p>
          <a:p>
            <a:endParaRPr lang="en-US" sz="3600" dirty="0"/>
          </a:p>
          <a:p>
            <a:r>
              <a:rPr lang="en-US" sz="3600" dirty="0"/>
              <a:t>literacy </a:t>
            </a:r>
            <a:r>
              <a:rPr lang="en-US" sz="3600" dirty="0" smtClean="0"/>
              <a:t>tests</a:t>
            </a:r>
          </a:p>
          <a:p>
            <a:endParaRPr lang="en-US" sz="3600" dirty="0"/>
          </a:p>
          <a:p>
            <a:r>
              <a:rPr lang="en-US" sz="3600" dirty="0"/>
              <a:t>child labor laws</a:t>
            </a: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801091" y="20712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828800" y="3124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828800" y="4191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828800" y="5257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961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1.bp.blogspot.com/-2qtH5_PxpJo/T8VSaosN-lI/AAAAAAAABFc/f4x8oWkju5E/s1600/celebr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4782763" cy="6256338"/>
          </a:xfrm>
          <a:prstGeom prst="rect">
            <a:avLst/>
          </a:prstGeom>
          <a:noFill/>
        </p:spPr>
      </p:pic>
      <p:pic>
        <p:nvPicPr>
          <p:cNvPr id="15366" name="Picture 6" descr="http://3.bp.blogspot.com/-mvdo3IBNtx8/TdXXenD1cUI/AAAAAAAABxo/JGcc4lzG05E/s1600/celeb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3657600" cy="6705600"/>
          </a:xfrm>
          <a:prstGeom prst="rect">
            <a:avLst/>
          </a:prstGeom>
          <a:noFill/>
        </p:spPr>
      </p:pic>
      <p:pic>
        <p:nvPicPr>
          <p:cNvPr id="307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1778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weso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858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3962400" y="5791200"/>
            <a:ext cx="1219200" cy="838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erminator.wav">
            <a:hlinkClick r:id="" action="ppaction://media"/>
          </p:cNvPr>
          <p:cNvPicPr>
            <a:picLocks noRot="1" noChangeAspect="1"/>
          </p:cNvPicPr>
          <p:nvPr>
            <a:wavAudioFile r:embed="rId1" name="terminator.wav"/>
          </p:nvPr>
        </p:nvPicPr>
        <p:blipFill>
          <a:blip r:embed="rId3" cstate="print"/>
          <a:stretch>
            <a:fillRect/>
          </a:stretch>
        </p:blipFill>
        <p:spPr>
          <a:xfrm>
            <a:off x="685800" y="685800"/>
            <a:ext cx="1143000" cy="1143000"/>
          </a:xfrm>
          <a:prstGeom prst="rect">
            <a:avLst/>
          </a:prstGeom>
        </p:spPr>
      </p:pic>
      <p:pic>
        <p:nvPicPr>
          <p:cNvPr id="1026" name="Picture 2" descr="https://sp.yimg.com/ib/th?id=HN.608032872628424576&amp;pid=15.1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8017329" cy="3367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78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p.yimg.com/ib/th?id=HN.608000467106008288&amp;pid=15.1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686300" cy="4105275"/>
          </a:xfrm>
          <a:prstGeom prst="rect">
            <a:avLst/>
          </a:prstGeom>
          <a:noFill/>
        </p:spPr>
      </p:pic>
      <p:sp>
        <p:nvSpPr>
          <p:cNvPr id="2" name="Curved Left Arrow 1">
            <a:hlinkClick r:id="rId4" action="ppaction://hlinksldjump"/>
          </p:cNvPr>
          <p:cNvSpPr/>
          <p:nvPr/>
        </p:nvSpPr>
        <p:spPr>
          <a:xfrm>
            <a:off x="3505200" y="4648200"/>
            <a:ext cx="19050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3962400" y="510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Try Again</a:t>
            </a:r>
            <a:endParaRPr lang="en-US" b="1" dirty="0"/>
          </a:p>
        </p:txBody>
      </p:sp>
      <p:pic>
        <p:nvPicPr>
          <p:cNvPr id="4" name="wor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388" name="Picture 4" descr="http://static3.businessinsider.com/image/4c5ff9857f8b9a982f1e0000/etfs-are-the-worst-idea-ever-or-they-are-mankinds-savi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066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95400" y="609600"/>
            <a:ext cx="693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Who urged American banks and businesses to invest in Latin America?  He promised that the United States would step in if unrest threatened their investments.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124200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Franklin Roosevelt</a:t>
            </a:r>
          </a:p>
          <a:p>
            <a:endParaRPr lang="en-US" sz="2800" dirty="0"/>
          </a:p>
          <a:p>
            <a:r>
              <a:rPr lang="en-US" sz="2800" dirty="0" smtClean="0"/>
              <a:t>President Taft</a:t>
            </a:r>
          </a:p>
          <a:p>
            <a:endParaRPr lang="en-US" sz="2800" dirty="0"/>
          </a:p>
          <a:p>
            <a:r>
              <a:rPr lang="en-US" sz="2800" dirty="0" smtClean="0"/>
              <a:t>Theodore Roosevelt</a:t>
            </a:r>
          </a:p>
          <a:p>
            <a:endParaRPr lang="en-US" sz="2800" dirty="0"/>
          </a:p>
          <a:p>
            <a:r>
              <a:rPr lang="en-US" sz="2800" dirty="0" smtClean="0"/>
              <a:t>President Wilson</a:t>
            </a:r>
            <a:endParaRPr lang="en-US" sz="2800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2133600" y="31242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133600" y="39624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2133600" y="48768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2133600" y="57150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4038600" y="5257800"/>
            <a:ext cx="1752600" cy="1143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content.internetvideoarchive.com/content/photos/7299/30659004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486398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t-will-test-your-head-and-your-mind-and-your-brain-to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472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00578"/>
            <a:ext cx="7334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The Compromise of 1877 resulted in -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828" y="2057400"/>
            <a:ext cx="66097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Abe Lincoln becoming </a:t>
            </a:r>
            <a:r>
              <a:rPr lang="en-US" sz="2800" dirty="0"/>
              <a:t>President of the </a:t>
            </a:r>
            <a:r>
              <a:rPr lang="en-US" sz="2800" dirty="0" smtClean="0"/>
              <a:t>U.S.A</a:t>
            </a:r>
          </a:p>
          <a:p>
            <a:endParaRPr lang="en-US" sz="2800" dirty="0"/>
          </a:p>
          <a:p>
            <a:r>
              <a:rPr lang="en-US" sz="2800" dirty="0"/>
              <a:t>The end of slavery in the United States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The end of Reconstruction in the American South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The creation of the </a:t>
            </a:r>
            <a:r>
              <a:rPr lang="en-US" sz="2800" dirty="0" smtClean="0"/>
              <a:t>Louisiana </a:t>
            </a:r>
            <a:r>
              <a:rPr lang="en-US" sz="2800" dirty="0"/>
              <a:t>Territory.</a:t>
            </a:r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3000" y="2057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1143000" y="3041073"/>
            <a:ext cx="705428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1143000" y="3820188"/>
            <a:ext cx="705428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1107210" y="5014939"/>
            <a:ext cx="705428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61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4191000" y="5410200"/>
            <a:ext cx="1371600" cy="914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ih0.redbubble.net/image.3611344.6331/sticker,375x3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35053"/>
            <a:ext cx="5672137" cy="5445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ou-will-never-be-able-to-eat-here-again-Do-you-understan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26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609600"/>
            <a:ext cx="6064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This act promised 160 acres of land to anyone who paid a small filing fee and agreed to live on the land for five (5) years.  During the five years, they must improve the land by planting crops or building a home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3581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Homestead </a:t>
            </a:r>
            <a:r>
              <a:rPr lang="en-US" sz="2400" dirty="0" smtClean="0"/>
              <a:t>Act</a:t>
            </a:r>
          </a:p>
          <a:p>
            <a:endParaRPr lang="en-US" sz="2400" dirty="0"/>
          </a:p>
          <a:p>
            <a:r>
              <a:rPr lang="en-US" sz="2400" dirty="0"/>
              <a:t>Dawes </a:t>
            </a:r>
            <a:r>
              <a:rPr lang="en-US" sz="2400" dirty="0" smtClean="0"/>
              <a:t>Act</a:t>
            </a:r>
          </a:p>
          <a:p>
            <a:endParaRPr lang="en-US" sz="2400" dirty="0"/>
          </a:p>
          <a:p>
            <a:r>
              <a:rPr lang="en-US" sz="2400" dirty="0"/>
              <a:t>Western Lands </a:t>
            </a:r>
            <a:r>
              <a:rPr lang="en-US" sz="2400" dirty="0" smtClean="0"/>
              <a:t>Act</a:t>
            </a:r>
          </a:p>
          <a:p>
            <a:endParaRPr lang="en-US" sz="2400" dirty="0"/>
          </a:p>
          <a:p>
            <a:r>
              <a:rPr lang="en-US" sz="2400" dirty="0"/>
              <a:t>Sedition Act</a:t>
            </a: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3009900" y="3581400"/>
            <a:ext cx="4953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3009900" y="4368578"/>
            <a:ext cx="533400" cy="42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3058391" y="5105400"/>
            <a:ext cx="4953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3058391" y="5801856"/>
            <a:ext cx="4953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93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539</Words>
  <Application>Microsoft Office PowerPoint</Application>
  <PresentationFormat>On-screen Show (4:3)</PresentationFormat>
  <Paragraphs>173</Paragraphs>
  <Slides>30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kpoore</dc:creator>
  <cp:lastModifiedBy>amcdonough</cp:lastModifiedBy>
  <cp:revision>36</cp:revision>
  <dcterms:created xsi:type="dcterms:W3CDTF">2015-01-06T17:05:04Z</dcterms:created>
  <dcterms:modified xsi:type="dcterms:W3CDTF">2015-01-07T16:47:14Z</dcterms:modified>
</cp:coreProperties>
</file>