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Lato" pitchFamily="34" charset="0"/>
      <p:regular r:id="rId11"/>
      <p:bold r:id="rId12"/>
      <p:italic r:id="rId13"/>
      <p:boldItalic r:id="rId14"/>
    </p:embeddedFont>
    <p:embeddedFont>
      <p:font typeface="Average" charset="0"/>
      <p:regular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5" d="100"/>
          <a:sy n="115" d="100"/>
        </p:scale>
        <p:origin x="-282"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096250" y="1627200"/>
            <a:ext cx="2951400" cy="1584300"/>
          </a:xfrm>
          <a:prstGeom prst="rect">
            <a:avLst/>
          </a:prstGeom>
        </p:spPr>
        <p:txBody>
          <a:bodyPr lIns="91425" tIns="91425" rIns="91425" bIns="91425" anchor="ctr" anchorCtr="0"/>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2" y="3266930"/>
            <a:ext cx="2951400" cy="701400"/>
          </a:xfrm>
          <a:prstGeom prst="rect">
            <a:avLst/>
          </a:prstGeom>
        </p:spPr>
        <p:txBody>
          <a:bodyPr lIns="91425" tIns="91425" rIns="91425" bIns="91425" anchor="b" anchorCtr="0"/>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1233100"/>
            <a:ext cx="8520600" cy="1610100"/>
          </a:xfrm>
          <a:prstGeom prst="rect">
            <a:avLst/>
          </a:prstGeom>
        </p:spPr>
        <p:txBody>
          <a:bodyPr lIns="91425" tIns="91425" rIns="91425" bIns="91425" anchor="b" anchorCtr="0"/>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a:endParaRPr/>
          </a:p>
        </p:txBody>
      </p:sp>
      <p:sp>
        <p:nvSpPr>
          <p:cNvPr id="51" name="Shape 51"/>
          <p:cNvSpPr txBox="1">
            <a:spLocks noGrp="1"/>
          </p:cNvSpPr>
          <p:nvPr>
            <p:ph type="body" idx="1"/>
          </p:nvPr>
        </p:nvSpPr>
        <p:spPr>
          <a:xfrm>
            <a:off x="311700" y="29194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200"/>
          </a:xfrm>
          <a:prstGeom prst="rect">
            <a:avLst/>
          </a:prstGeom>
        </p:spPr>
        <p:txBody>
          <a:bodyPr lIns="91425" tIns="91425" rIns="91425" bIns="91425" anchor="ctr" anchorCtr="0"/>
          <a:lstStyle>
            <a:lvl1pPr lvl="0" algn="ctr">
              <a:spcBef>
                <a:spcPts val="0"/>
              </a:spcBef>
              <a:buClr>
                <a:schemeClr val="lt1"/>
              </a:buClr>
              <a:buSzPct val="100000"/>
              <a:buFont typeface="Lato"/>
              <a:defRPr sz="4800" b="0">
                <a:solidFill>
                  <a:schemeClr val="lt1"/>
                </a:solidFill>
                <a:latin typeface="Lato"/>
                <a:ea typeface="Lato"/>
                <a:cs typeface="Lato"/>
                <a:sym typeface="Lato"/>
              </a:defRPr>
            </a:lvl1pPr>
            <a:lvl2pPr lvl="1" algn="ctr">
              <a:spcBef>
                <a:spcPts val="0"/>
              </a:spcBef>
              <a:buClr>
                <a:schemeClr val="lt1"/>
              </a:buClr>
              <a:buSzPct val="100000"/>
              <a:buFont typeface="Lato"/>
              <a:defRPr sz="4800" b="0">
                <a:solidFill>
                  <a:schemeClr val="lt1"/>
                </a:solidFill>
                <a:latin typeface="Lato"/>
                <a:ea typeface="Lato"/>
                <a:cs typeface="Lato"/>
                <a:sym typeface="Lato"/>
              </a:defRPr>
            </a:lvl2pPr>
            <a:lvl3pPr lvl="2" algn="ctr">
              <a:spcBef>
                <a:spcPts val="0"/>
              </a:spcBef>
              <a:buClr>
                <a:schemeClr val="lt1"/>
              </a:buClr>
              <a:buSzPct val="100000"/>
              <a:buFont typeface="Lato"/>
              <a:defRPr sz="4800" b="0">
                <a:solidFill>
                  <a:schemeClr val="lt1"/>
                </a:solidFill>
                <a:latin typeface="Lato"/>
                <a:ea typeface="Lato"/>
                <a:cs typeface="Lato"/>
                <a:sym typeface="Lato"/>
              </a:defRPr>
            </a:lvl3pPr>
            <a:lvl4pPr lvl="3" algn="ctr">
              <a:spcBef>
                <a:spcPts val="0"/>
              </a:spcBef>
              <a:buClr>
                <a:schemeClr val="lt1"/>
              </a:buClr>
              <a:buSzPct val="100000"/>
              <a:buFont typeface="Lato"/>
              <a:defRPr sz="4800" b="0">
                <a:solidFill>
                  <a:schemeClr val="lt1"/>
                </a:solidFill>
                <a:latin typeface="Lato"/>
                <a:ea typeface="Lato"/>
                <a:cs typeface="Lato"/>
                <a:sym typeface="Lato"/>
              </a:defRPr>
            </a:lvl4pPr>
            <a:lvl5pPr lvl="4" algn="ctr">
              <a:spcBef>
                <a:spcPts val="0"/>
              </a:spcBef>
              <a:buClr>
                <a:schemeClr val="lt1"/>
              </a:buClr>
              <a:buSzPct val="100000"/>
              <a:buFont typeface="Lato"/>
              <a:defRPr sz="4800" b="0">
                <a:solidFill>
                  <a:schemeClr val="lt1"/>
                </a:solidFill>
                <a:latin typeface="Lato"/>
                <a:ea typeface="Lato"/>
                <a:cs typeface="Lato"/>
                <a:sym typeface="Lato"/>
              </a:defRPr>
            </a:lvl5pPr>
            <a:lvl6pPr lvl="5" algn="ctr">
              <a:spcBef>
                <a:spcPts val="0"/>
              </a:spcBef>
              <a:buClr>
                <a:schemeClr val="lt1"/>
              </a:buClr>
              <a:buSzPct val="100000"/>
              <a:buFont typeface="Lato"/>
              <a:defRPr sz="4800" b="0">
                <a:solidFill>
                  <a:schemeClr val="lt1"/>
                </a:solidFill>
                <a:latin typeface="Lato"/>
                <a:ea typeface="Lato"/>
                <a:cs typeface="Lato"/>
                <a:sym typeface="Lato"/>
              </a:defRPr>
            </a:lvl6pPr>
            <a:lvl7pPr lvl="6" algn="ctr">
              <a:spcBef>
                <a:spcPts val="0"/>
              </a:spcBef>
              <a:buClr>
                <a:schemeClr val="lt1"/>
              </a:buClr>
              <a:buSzPct val="100000"/>
              <a:buFont typeface="Lato"/>
              <a:defRPr sz="4800" b="0">
                <a:solidFill>
                  <a:schemeClr val="lt1"/>
                </a:solidFill>
                <a:latin typeface="Lato"/>
                <a:ea typeface="Lato"/>
                <a:cs typeface="Lato"/>
                <a:sym typeface="Lato"/>
              </a:defRPr>
            </a:lvl7pPr>
            <a:lvl8pPr lvl="7" algn="ctr">
              <a:spcBef>
                <a:spcPts val="0"/>
              </a:spcBef>
              <a:buClr>
                <a:schemeClr val="lt1"/>
              </a:buClr>
              <a:buSzPct val="100000"/>
              <a:buFont typeface="Lato"/>
              <a:defRPr sz="4800" b="0">
                <a:solidFill>
                  <a:schemeClr val="lt1"/>
                </a:solidFill>
                <a:latin typeface="Lato"/>
                <a:ea typeface="Lato"/>
                <a:cs typeface="Lato"/>
                <a:sym typeface="Lato"/>
              </a:defRPr>
            </a:lvl8pPr>
            <a:lvl9pPr lvl="8" algn="ctr">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91377"/>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Lato"/>
              <a:defRPr sz="4800" b="0">
                <a:solidFill>
                  <a:schemeClr val="lt1"/>
                </a:solidFill>
                <a:latin typeface="Lato"/>
                <a:ea typeface="Lato"/>
                <a:cs typeface="Lato"/>
                <a:sym typeface="Lato"/>
              </a:defRPr>
            </a:lvl1pPr>
            <a:lvl2pPr lvl="1">
              <a:spcBef>
                <a:spcPts val="0"/>
              </a:spcBef>
              <a:buClr>
                <a:schemeClr val="lt1"/>
              </a:buClr>
              <a:buSzPct val="100000"/>
              <a:buFont typeface="Lato"/>
              <a:defRPr sz="4800" b="0">
                <a:solidFill>
                  <a:schemeClr val="lt1"/>
                </a:solidFill>
                <a:latin typeface="Lato"/>
                <a:ea typeface="Lato"/>
                <a:cs typeface="Lato"/>
                <a:sym typeface="Lato"/>
              </a:defRPr>
            </a:lvl2pPr>
            <a:lvl3pPr lvl="2">
              <a:spcBef>
                <a:spcPts val="0"/>
              </a:spcBef>
              <a:buClr>
                <a:schemeClr val="lt1"/>
              </a:buClr>
              <a:buSzPct val="100000"/>
              <a:buFont typeface="Lato"/>
              <a:defRPr sz="4800" b="0">
                <a:solidFill>
                  <a:schemeClr val="lt1"/>
                </a:solidFill>
                <a:latin typeface="Lato"/>
                <a:ea typeface="Lato"/>
                <a:cs typeface="Lato"/>
                <a:sym typeface="Lato"/>
              </a:defRPr>
            </a:lvl3pPr>
            <a:lvl4pPr lvl="3">
              <a:spcBef>
                <a:spcPts val="0"/>
              </a:spcBef>
              <a:buClr>
                <a:schemeClr val="lt1"/>
              </a:buClr>
              <a:buSzPct val="100000"/>
              <a:buFont typeface="Lato"/>
              <a:defRPr sz="4800" b="0">
                <a:solidFill>
                  <a:schemeClr val="lt1"/>
                </a:solidFill>
                <a:latin typeface="Lato"/>
                <a:ea typeface="Lato"/>
                <a:cs typeface="Lato"/>
                <a:sym typeface="Lato"/>
              </a:defRPr>
            </a:lvl4pPr>
            <a:lvl5pPr lvl="4">
              <a:spcBef>
                <a:spcPts val="0"/>
              </a:spcBef>
              <a:buClr>
                <a:schemeClr val="lt1"/>
              </a:buClr>
              <a:buSzPct val="100000"/>
              <a:buFont typeface="Lato"/>
              <a:defRPr sz="4800" b="0">
                <a:solidFill>
                  <a:schemeClr val="lt1"/>
                </a:solidFill>
                <a:latin typeface="Lato"/>
                <a:ea typeface="Lato"/>
                <a:cs typeface="Lato"/>
                <a:sym typeface="Lato"/>
              </a:defRPr>
            </a:lvl5pPr>
            <a:lvl6pPr lvl="5">
              <a:spcBef>
                <a:spcPts val="0"/>
              </a:spcBef>
              <a:buClr>
                <a:schemeClr val="lt1"/>
              </a:buClr>
              <a:buSzPct val="100000"/>
              <a:buFont typeface="Lato"/>
              <a:defRPr sz="4800" b="0">
                <a:solidFill>
                  <a:schemeClr val="lt1"/>
                </a:solidFill>
                <a:latin typeface="Lato"/>
                <a:ea typeface="Lato"/>
                <a:cs typeface="Lato"/>
                <a:sym typeface="Lato"/>
              </a:defRPr>
            </a:lvl6pPr>
            <a:lvl7pPr lvl="6">
              <a:spcBef>
                <a:spcPts val="0"/>
              </a:spcBef>
              <a:buClr>
                <a:schemeClr val="lt1"/>
              </a:buClr>
              <a:buSzPct val="100000"/>
              <a:buFont typeface="Lato"/>
              <a:defRPr sz="4800" b="0">
                <a:solidFill>
                  <a:schemeClr val="lt1"/>
                </a:solidFill>
                <a:latin typeface="Lato"/>
                <a:ea typeface="Lato"/>
                <a:cs typeface="Lato"/>
                <a:sym typeface="Lato"/>
              </a:defRPr>
            </a:lvl7pPr>
            <a:lvl8pPr lvl="7">
              <a:spcBef>
                <a:spcPts val="0"/>
              </a:spcBef>
              <a:buClr>
                <a:schemeClr val="lt1"/>
              </a:buClr>
              <a:buSzPct val="100000"/>
              <a:buFont typeface="Lato"/>
              <a:defRPr sz="4800" b="0">
                <a:solidFill>
                  <a:schemeClr val="lt1"/>
                </a:solidFill>
                <a:latin typeface="Lato"/>
                <a:ea typeface="Lato"/>
                <a:cs typeface="Lato"/>
                <a:sym typeface="Lato"/>
              </a:defRPr>
            </a:lvl8pPr>
            <a:lvl9pPr lvl="8">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107950"/>
            <a:ext cx="4045200" cy="1683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600" cy="626100"/>
          </a:xfrm>
          <a:prstGeom prst="rect">
            <a:avLst/>
          </a:prstGeom>
          <a:noFill/>
          <a:ln>
            <a:noFill/>
          </a:ln>
        </p:spPr>
        <p:txBody>
          <a:bodyPr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pPr lvl="0" algn="r">
                <a:spcBef>
                  <a:spcPts val="0"/>
                </a:spcBef>
                <a:buNone/>
              </a:p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drive/folders/0B5zhQhAyGADDX2owcDdHMWRXbW8?usp=sharin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bigfuture.collegeboard.org/explore-careers/careers/how-to-create-your-resum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www.myfuture.com/careers/tools-checklists/resume-builder" TargetMode="External"/><Relationship Id="rId4" Type="http://schemas.openxmlformats.org/officeDocument/2006/relationships/hyperlink" Target="http://www.readwritethink.org/classroom-resources/student-interactives/resume-generator-30808.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072225" y="974900"/>
            <a:ext cx="3068700" cy="2371200"/>
          </a:xfrm>
          <a:prstGeom prst="rect">
            <a:avLst/>
          </a:prstGeom>
        </p:spPr>
        <p:txBody>
          <a:bodyPr lIns="91425" tIns="91425" rIns="91425" bIns="91425" anchor="ctr" anchorCtr="0">
            <a:noAutofit/>
          </a:bodyPr>
          <a:lstStyle/>
          <a:p>
            <a:pPr lvl="0">
              <a:spcBef>
                <a:spcPts val="0"/>
              </a:spcBef>
              <a:buNone/>
            </a:pPr>
            <a:r>
              <a:rPr lang="en" i="1">
                <a:latin typeface="Playfair Display"/>
                <a:ea typeface="Playfair Display"/>
                <a:cs typeface="Playfair Display"/>
                <a:sym typeface="Playfair Display"/>
              </a:rPr>
              <a:t>Why should they hire/admit you?</a:t>
            </a:r>
          </a:p>
        </p:txBody>
      </p:sp>
      <p:sp>
        <p:nvSpPr>
          <p:cNvPr id="60" name="Shape 60"/>
          <p:cNvSpPr txBox="1">
            <a:spLocks noGrp="1"/>
          </p:cNvSpPr>
          <p:nvPr>
            <p:ph type="subTitle" idx="1"/>
          </p:nvPr>
        </p:nvSpPr>
        <p:spPr>
          <a:xfrm>
            <a:off x="3096287" y="3300555"/>
            <a:ext cx="2951400" cy="701400"/>
          </a:xfrm>
          <a:prstGeom prst="rect">
            <a:avLst/>
          </a:prstGeom>
        </p:spPr>
        <p:txBody>
          <a:bodyPr lIns="91425" tIns="91425" rIns="91425" bIns="91425" anchor="b" anchorCtr="0">
            <a:noAutofit/>
          </a:bodyPr>
          <a:lstStyle/>
          <a:p>
            <a:pPr lvl="0">
              <a:spcBef>
                <a:spcPts val="0"/>
              </a:spcBef>
              <a:buNone/>
            </a:pPr>
            <a:r>
              <a:rPr lang="en" sz="3000"/>
              <a:t>Resume Building 101</a:t>
            </a:r>
          </a:p>
        </p:txBody>
      </p:sp>
      <p:sp>
        <p:nvSpPr>
          <p:cNvPr id="61" name="Shape 61"/>
          <p:cNvSpPr txBox="1"/>
          <p:nvPr/>
        </p:nvSpPr>
        <p:spPr>
          <a:xfrm>
            <a:off x="2421500" y="4471150"/>
            <a:ext cx="4997700" cy="302700"/>
          </a:xfrm>
          <a:prstGeom prst="rect">
            <a:avLst/>
          </a:prstGeom>
          <a:noFill/>
          <a:ln>
            <a:noFill/>
          </a:ln>
        </p:spPr>
        <p:txBody>
          <a:bodyPr lIns="91425" tIns="91425" rIns="91425" bIns="91425" anchor="t" anchorCtr="0">
            <a:noAutofit/>
          </a:bodyPr>
          <a:lstStyle/>
          <a:p>
            <a:pPr lvl="0">
              <a:spcBef>
                <a:spcPts val="0"/>
              </a:spcBef>
              <a:buNone/>
            </a:pPr>
            <a:r>
              <a:rPr lang="en" sz="2400" b="1">
                <a:solidFill>
                  <a:srgbClr val="666666"/>
                </a:solidFill>
                <a:latin typeface="Average"/>
                <a:ea typeface="Average"/>
                <a:cs typeface="Average"/>
                <a:sym typeface="Average"/>
              </a:rPr>
              <a:t>Ms. A. Denton, School Counselor.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First things first...</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gn="ctr">
              <a:spcBef>
                <a:spcPts val="0"/>
              </a:spcBef>
              <a:buNone/>
            </a:pPr>
            <a:r>
              <a:rPr lang="en" sz="3000">
                <a:solidFill>
                  <a:srgbClr val="666666"/>
                </a:solidFill>
                <a:highlight>
                  <a:srgbClr val="FFFFFF"/>
                </a:highlight>
                <a:latin typeface="Average"/>
                <a:ea typeface="Average"/>
                <a:cs typeface="Average"/>
                <a:sym typeface="Average"/>
              </a:rPr>
              <a:t>Writing a resume when you're a high school student who doesn't have much – or any – prior work experience can seem daunting. To make it easier, let’s break it down into steps. First, we create a list of clubs, activities, interests, skills, and work experience. Second, we look at example resumes and decide on a format.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First -</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gn="ctr" rtl="0">
              <a:spcBef>
                <a:spcPts val="0"/>
              </a:spcBef>
              <a:buNone/>
            </a:pPr>
            <a:r>
              <a:rPr lang="en" sz="3000">
                <a:solidFill>
                  <a:srgbClr val="666666"/>
                </a:solidFill>
                <a:highlight>
                  <a:srgbClr val="FFFFFF"/>
                </a:highlight>
                <a:latin typeface="Average"/>
                <a:ea typeface="Average"/>
                <a:cs typeface="Average"/>
                <a:sym typeface="Average"/>
              </a:rPr>
              <a:t>First, we create a list of clubs, activities, interests, skills, and work experience. If you have formal paid work experience, certainly include it. Otherwise, you can include informal work like babysitting, pet sitting, lawn mowing, shoveling snow, or anything else you've done to earn money.</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First -</a:t>
            </a:r>
          </a:p>
        </p:txBody>
      </p:sp>
      <p:sp>
        <p:nvSpPr>
          <p:cNvPr id="79" name="Shape 79"/>
          <p:cNvSpPr txBox="1">
            <a:spLocks noGrp="1"/>
          </p:cNvSpPr>
          <p:nvPr>
            <p:ph type="body" idx="1"/>
          </p:nvPr>
        </p:nvSpPr>
        <p:spPr>
          <a:xfrm>
            <a:off x="311700" y="950750"/>
            <a:ext cx="8520600" cy="3416400"/>
          </a:xfrm>
          <a:prstGeom prst="rect">
            <a:avLst/>
          </a:prstGeom>
        </p:spPr>
        <p:txBody>
          <a:bodyPr lIns="91425" tIns="91425" rIns="91425" bIns="91425" anchor="t" anchorCtr="0">
            <a:noAutofit/>
          </a:bodyPr>
          <a:lstStyle/>
          <a:p>
            <a:pPr lvl="0">
              <a:spcBef>
                <a:spcPts val="0"/>
              </a:spcBef>
              <a:buNone/>
            </a:pPr>
            <a:r>
              <a:rPr lang="en" sz="3000">
                <a:solidFill>
                  <a:srgbClr val="666666"/>
                </a:solidFill>
                <a:highlight>
                  <a:srgbClr val="FFFFFF"/>
                </a:highlight>
                <a:latin typeface="Average"/>
                <a:ea typeface="Average"/>
                <a:cs typeface="Average"/>
                <a:sym typeface="Average"/>
              </a:rPr>
              <a:t> Employers will be most interested in your work habits and attitude. They don't expect you to have a lot of experience. If you have perfect or near perfect attendance and are punctual for school and other commitments, you might include language like "Compiled a perfect (or near perfect) record for attendance" when describing an experience.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Second -</a:t>
            </a:r>
          </a:p>
        </p:txBody>
      </p:sp>
      <p:sp>
        <p:nvSpPr>
          <p:cNvPr id="85" name="Shape 8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gn="ctr" rtl="0">
              <a:spcBef>
                <a:spcPts val="0"/>
              </a:spcBef>
              <a:buNone/>
            </a:pPr>
            <a:r>
              <a:rPr lang="en" sz="3000">
                <a:solidFill>
                  <a:srgbClr val="666666"/>
                </a:solidFill>
                <a:highlight>
                  <a:srgbClr val="FFFFFF"/>
                </a:highlight>
                <a:latin typeface="Average"/>
                <a:ea typeface="Average"/>
                <a:cs typeface="Average"/>
                <a:sym typeface="Average"/>
              </a:rPr>
              <a:t>Second, we look at example resumes and decide on a format that is both professional and fitting of our personalities. </a:t>
            </a:r>
          </a:p>
          <a:p>
            <a:pPr lvl="0" algn="ctr">
              <a:spcBef>
                <a:spcPts val="0"/>
              </a:spcBef>
              <a:buNone/>
            </a:pPr>
            <a:r>
              <a:rPr lang="en" sz="3000" u="sng">
                <a:solidFill>
                  <a:schemeClr val="hlink"/>
                </a:solidFill>
                <a:highlight>
                  <a:srgbClr val="FFFFFF"/>
                </a:highlight>
                <a:latin typeface="Average"/>
                <a:ea typeface="Average"/>
                <a:cs typeface="Average"/>
                <a:sym typeface="Average"/>
                <a:hlinkClick r:id="rId3"/>
              </a:rPr>
              <a:t>Resume Templates for Students</a:t>
            </a: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Third -</a:t>
            </a:r>
          </a:p>
        </p:txBody>
      </p:sp>
      <p:sp>
        <p:nvSpPr>
          <p:cNvPr id="91" name="Shape 9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3000">
                <a:latin typeface="Average"/>
                <a:ea typeface="Average"/>
                <a:cs typeface="Average"/>
                <a:sym typeface="Average"/>
              </a:rPr>
              <a:t>The writing process. Expand on your skills, abilities, and experiences using powerful and concise language. Use consistent parts of speech. For example, start each sentence with a verb.</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Third -</a:t>
            </a:r>
          </a:p>
        </p:txBody>
      </p:sp>
      <p:sp>
        <p:nvSpPr>
          <p:cNvPr id="97" name="Shape 9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3000">
                <a:solidFill>
                  <a:srgbClr val="666666"/>
                </a:solidFill>
                <a:highlight>
                  <a:srgbClr val="FFFFFF"/>
                </a:highlight>
                <a:latin typeface="Average"/>
                <a:ea typeface="Average"/>
                <a:cs typeface="Average"/>
                <a:sym typeface="Average"/>
              </a:rPr>
              <a:t>Review your draft very carefully before finalizing your document and make sure there are no spelling or grammatical errors. Ask your school counselor, parents, or a favorite teacher to constructively review your resume </a:t>
            </a:r>
            <a:r>
              <a:rPr lang="en" sz="3000" b="1">
                <a:solidFill>
                  <a:srgbClr val="666666"/>
                </a:solidFill>
                <a:highlight>
                  <a:srgbClr val="FFFFFF"/>
                </a:highlight>
                <a:latin typeface="Average"/>
                <a:ea typeface="Average"/>
                <a:cs typeface="Average"/>
                <a:sym typeface="Average"/>
              </a:rPr>
              <a:t>with you</a:t>
            </a:r>
            <a:r>
              <a:rPr lang="en" sz="3000">
                <a:solidFill>
                  <a:srgbClr val="666666"/>
                </a:solidFill>
                <a:highlight>
                  <a:srgbClr val="FFFFFF"/>
                </a:highlight>
                <a:latin typeface="Average"/>
                <a:ea typeface="Average"/>
                <a:cs typeface="Average"/>
                <a:sym typeface="Average"/>
              </a:rPr>
              <a:t>.</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Resume Resources</a:t>
            </a:r>
          </a:p>
        </p:txBody>
      </p:sp>
      <p:sp>
        <p:nvSpPr>
          <p:cNvPr id="103" name="Shape 1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u="sng">
                <a:solidFill>
                  <a:schemeClr val="accent5"/>
                </a:solidFill>
                <a:hlinkClick r:id="rId3"/>
              </a:rPr>
              <a:t>How To Create Your Resume According to College Board</a:t>
            </a:r>
          </a:p>
          <a:p>
            <a:pPr lvl="0">
              <a:spcBef>
                <a:spcPts val="0"/>
              </a:spcBef>
              <a:buNone/>
            </a:pPr>
            <a:r>
              <a:rPr lang="en" u="sng">
                <a:solidFill>
                  <a:schemeClr val="hlink"/>
                </a:solidFill>
                <a:hlinkClick r:id="rId4"/>
              </a:rPr>
              <a:t>Resume Generator from Read, Write, Think</a:t>
            </a:r>
          </a:p>
          <a:p>
            <a:pPr lvl="0">
              <a:spcBef>
                <a:spcPts val="0"/>
              </a:spcBef>
              <a:buNone/>
            </a:pPr>
            <a:r>
              <a:rPr lang="en" u="sng">
                <a:solidFill>
                  <a:schemeClr val="hlink"/>
                </a:solidFill>
                <a:hlinkClick r:id="rId5"/>
              </a:rPr>
              <a:t>Resume Builder from MyFuture.com</a:t>
            </a:r>
          </a:p>
          <a:p>
            <a:pPr lvl="0">
              <a:spcBef>
                <a:spcPts val="0"/>
              </a:spcBef>
              <a:buNone/>
            </a:pPr>
            <a:r>
              <a:rPr lang="en"/>
              <a:t>Teachers</a:t>
            </a:r>
          </a:p>
          <a:p>
            <a:pPr lvl="0">
              <a:spcBef>
                <a:spcPts val="0"/>
              </a:spcBef>
              <a:buNone/>
            </a:pPr>
            <a:r>
              <a:rPr lang="en"/>
              <a:t>School Counselors</a:t>
            </a:r>
          </a:p>
          <a:p>
            <a:pPr lvl="0">
              <a:spcBef>
                <a:spcPts val="0"/>
              </a:spcBef>
              <a:buNone/>
            </a:pPr>
            <a:r>
              <a:rPr lang="en"/>
              <a:t>Other Helpful Adults</a:t>
            </a: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Words>
  <PresentationFormat>On-screen Show (16:9)</PresentationFormat>
  <Paragraphs>23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Playfair Display</vt:lpstr>
      <vt:lpstr>Lato</vt:lpstr>
      <vt:lpstr>Average</vt:lpstr>
      <vt:lpstr>coral</vt:lpstr>
      <vt:lpstr>Why should they hire/admit you?</vt:lpstr>
      <vt:lpstr>First things first...</vt:lpstr>
      <vt:lpstr>First -</vt:lpstr>
      <vt:lpstr>First -</vt:lpstr>
      <vt:lpstr>Second -</vt:lpstr>
      <vt:lpstr>Third -</vt:lpstr>
      <vt:lpstr>Third -</vt:lpstr>
      <vt:lpstr>Resume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should they hire/admit you?</dc:title>
  <dc:creator>McDonough, April</dc:creator>
  <cp:lastModifiedBy>amcdonough</cp:lastModifiedBy>
  <cp:revision>1</cp:revision>
  <dcterms:modified xsi:type="dcterms:W3CDTF">2016-09-28T12:13:57Z</dcterms:modified>
</cp:coreProperties>
</file>